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slides/slide301.xml" ContentType="application/vnd.openxmlformats-officedocument.presentationml.slide+xml"/>
  <Override PartName="/ppt/slides/slide302.xml" ContentType="application/vnd.openxmlformats-officedocument.presentationml.slide+xml"/>
  <Override PartName="/ppt/slides/slide303.xml" ContentType="application/vnd.openxmlformats-officedocument.presentationml.slide+xml"/>
  <Override PartName="/ppt/slides/slide304.xml" ContentType="application/vnd.openxmlformats-officedocument.presentationml.slide+xml"/>
  <Override PartName="/ppt/slides/slide305.xml" ContentType="application/vnd.openxmlformats-officedocument.presentationml.slide+xml"/>
  <Override PartName="/ppt/slides/slide306.xml" ContentType="application/vnd.openxmlformats-officedocument.presentationml.slide+xml"/>
  <Override PartName="/ppt/slides/slide307.xml" ContentType="application/vnd.openxmlformats-officedocument.presentationml.slide+xml"/>
  <Override PartName="/ppt/slides/slide308.xml" ContentType="application/vnd.openxmlformats-officedocument.presentationml.slide+xml"/>
  <Override PartName="/ppt/slides/slide309.xml" ContentType="application/vnd.openxmlformats-officedocument.presentationml.slide+xml"/>
  <Override PartName="/ppt/slides/slide310.xml" ContentType="application/vnd.openxmlformats-officedocument.presentationml.slide+xml"/>
  <Override PartName="/ppt/slides/slide311.xml" ContentType="application/vnd.openxmlformats-officedocument.presentationml.slide+xml"/>
  <Override PartName="/ppt/slides/slide312.xml" ContentType="application/vnd.openxmlformats-officedocument.presentationml.slide+xml"/>
  <Override PartName="/ppt/slides/slide313.xml" ContentType="application/vnd.openxmlformats-officedocument.presentationml.slide+xml"/>
  <Override PartName="/ppt/slides/slide314.xml" ContentType="application/vnd.openxmlformats-officedocument.presentationml.slide+xml"/>
  <Override PartName="/ppt/slides/slide315.xml" ContentType="application/vnd.openxmlformats-officedocument.presentationml.slide+xml"/>
  <Override PartName="/ppt/slides/slide316.xml" ContentType="application/vnd.openxmlformats-officedocument.presentationml.slide+xml"/>
  <Override PartName="/ppt/slides/slide317.xml" ContentType="application/vnd.openxmlformats-officedocument.presentationml.slide+xml"/>
  <Override PartName="/ppt/slides/slide318.xml" ContentType="application/vnd.openxmlformats-officedocument.presentationml.slide+xml"/>
  <Override PartName="/ppt/slides/slide319.xml" ContentType="application/vnd.openxmlformats-officedocument.presentationml.slide+xml"/>
  <Override PartName="/ppt/slides/slide320.xml" ContentType="application/vnd.openxmlformats-officedocument.presentationml.slide+xml"/>
  <Override PartName="/ppt/slides/slide321.xml" ContentType="application/vnd.openxmlformats-officedocument.presentationml.slide+xml"/>
  <Override PartName="/ppt/slides/slide322.xml" ContentType="application/vnd.openxmlformats-officedocument.presentationml.slide+xml"/>
  <Override PartName="/ppt/slides/slide323.xml" ContentType="application/vnd.openxmlformats-officedocument.presentationml.slide+xml"/>
  <Override PartName="/ppt/slides/slide324.xml" ContentType="application/vnd.openxmlformats-officedocument.presentationml.slide+xml"/>
  <Override PartName="/ppt/slides/slide325.xml" ContentType="application/vnd.openxmlformats-officedocument.presentationml.slide+xml"/>
  <Override PartName="/ppt/slides/slide326.xml" ContentType="application/vnd.openxmlformats-officedocument.presentationml.slide+xml"/>
  <Override PartName="/ppt/slides/slide327.xml" ContentType="application/vnd.openxmlformats-officedocument.presentationml.slide+xml"/>
  <Override PartName="/ppt/slides/slide328.xml" ContentType="application/vnd.openxmlformats-officedocument.presentationml.slide+xml"/>
  <Override PartName="/ppt/slides/slide3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331"/>
  </p:notesMasterIdLst>
  <p:sldIdLst>
    <p:sldId id="256" r:id="rId2"/>
    <p:sldId id="257" r:id="rId3"/>
    <p:sldId id="413" r:id="rId4"/>
    <p:sldId id="415" r:id="rId5"/>
    <p:sldId id="417" r:id="rId6"/>
    <p:sldId id="419" r:id="rId7"/>
    <p:sldId id="608" r:id="rId8"/>
    <p:sldId id="258" r:id="rId9"/>
    <p:sldId id="452" r:id="rId10"/>
    <p:sldId id="598" r:id="rId11"/>
    <p:sldId id="610" r:id="rId12"/>
    <p:sldId id="259" r:id="rId13"/>
    <p:sldId id="260" r:id="rId14"/>
    <p:sldId id="920" r:id="rId15"/>
    <p:sldId id="703" r:id="rId16"/>
    <p:sldId id="596" r:id="rId17"/>
    <p:sldId id="600" r:id="rId18"/>
    <p:sldId id="602" r:id="rId19"/>
    <p:sldId id="604" r:id="rId20"/>
    <p:sldId id="606" r:id="rId21"/>
    <p:sldId id="905" r:id="rId22"/>
    <p:sldId id="906" r:id="rId23"/>
    <p:sldId id="907" r:id="rId24"/>
    <p:sldId id="908" r:id="rId25"/>
    <p:sldId id="909" r:id="rId26"/>
    <p:sldId id="910" r:id="rId27"/>
    <p:sldId id="923" r:id="rId28"/>
    <p:sldId id="911" r:id="rId29"/>
    <p:sldId id="912" r:id="rId30"/>
    <p:sldId id="896" r:id="rId31"/>
    <p:sldId id="898" r:id="rId32"/>
    <p:sldId id="922" r:id="rId33"/>
    <p:sldId id="900" r:id="rId34"/>
    <p:sldId id="913" r:id="rId35"/>
    <p:sldId id="914" r:id="rId36"/>
    <p:sldId id="919" r:id="rId37"/>
    <p:sldId id="915" r:id="rId38"/>
    <p:sldId id="916" r:id="rId39"/>
    <p:sldId id="917" r:id="rId40"/>
    <p:sldId id="918" r:id="rId41"/>
    <p:sldId id="542" r:id="rId42"/>
    <p:sldId id="614" r:id="rId43"/>
    <p:sldId id="615" r:id="rId44"/>
    <p:sldId id="616" r:id="rId45"/>
    <p:sldId id="617" r:id="rId46"/>
    <p:sldId id="618" r:id="rId47"/>
    <p:sldId id="619" r:id="rId48"/>
    <p:sldId id="620" r:id="rId49"/>
    <p:sldId id="853" r:id="rId50"/>
    <p:sldId id="855" r:id="rId51"/>
    <p:sldId id="857" r:id="rId52"/>
    <p:sldId id="859" r:id="rId53"/>
    <p:sldId id="861" r:id="rId54"/>
    <p:sldId id="863" r:id="rId55"/>
    <p:sldId id="865" r:id="rId56"/>
    <p:sldId id="867" r:id="rId57"/>
    <p:sldId id="869" r:id="rId58"/>
    <p:sldId id="871" r:id="rId59"/>
    <p:sldId id="873" r:id="rId60"/>
    <p:sldId id="875" r:id="rId61"/>
    <p:sldId id="877" r:id="rId62"/>
    <p:sldId id="879" r:id="rId63"/>
    <p:sldId id="881" r:id="rId64"/>
    <p:sldId id="883" r:id="rId65"/>
    <p:sldId id="885" r:id="rId66"/>
    <p:sldId id="888" r:id="rId67"/>
    <p:sldId id="890" r:id="rId68"/>
    <p:sldId id="892" r:id="rId69"/>
    <p:sldId id="894" r:id="rId70"/>
    <p:sldId id="730" r:id="rId71"/>
    <p:sldId id="310" r:id="rId72"/>
    <p:sldId id="901" r:id="rId73"/>
    <p:sldId id="902" r:id="rId74"/>
    <p:sldId id="904" r:id="rId75"/>
    <p:sldId id="311" r:id="rId76"/>
    <p:sldId id="313" r:id="rId77"/>
    <p:sldId id="312" r:id="rId78"/>
    <p:sldId id="736" r:id="rId79"/>
    <p:sldId id="294" r:id="rId80"/>
    <p:sldId id="296" r:id="rId81"/>
    <p:sldId id="298" r:id="rId82"/>
    <p:sldId id="300" r:id="rId83"/>
    <p:sldId id="837" r:id="rId84"/>
    <p:sldId id="304" r:id="rId85"/>
    <p:sldId id="306" r:id="rId86"/>
    <p:sldId id="838" r:id="rId87"/>
    <p:sldId id="308" r:id="rId88"/>
    <p:sldId id="746" r:id="rId89"/>
    <p:sldId id="748" r:id="rId90"/>
    <p:sldId id="750" r:id="rId91"/>
    <p:sldId id="261" r:id="rId92"/>
    <p:sldId id="262" r:id="rId93"/>
    <p:sldId id="263" r:id="rId94"/>
    <p:sldId id="264" r:id="rId95"/>
    <p:sldId id="265" r:id="rId96"/>
    <p:sldId id="266" r:id="rId97"/>
    <p:sldId id="267" r:id="rId98"/>
    <p:sldId id="268" r:id="rId99"/>
    <p:sldId id="269" r:id="rId100"/>
    <p:sldId id="271" r:id="rId101"/>
    <p:sldId id="760" r:id="rId102"/>
    <p:sldId id="762" r:id="rId103"/>
    <p:sldId id="764" r:id="rId104"/>
    <p:sldId id="275" r:id="rId105"/>
    <p:sldId id="767" r:id="rId106"/>
    <p:sldId id="769" r:id="rId107"/>
    <p:sldId id="771" r:id="rId108"/>
    <p:sldId id="773" r:id="rId109"/>
    <p:sldId id="775" r:id="rId110"/>
    <p:sldId id="777" r:id="rId111"/>
    <p:sldId id="779" r:id="rId112"/>
    <p:sldId id="781" r:id="rId113"/>
    <p:sldId id="783" r:id="rId114"/>
    <p:sldId id="785" r:id="rId115"/>
    <p:sldId id="787" r:id="rId116"/>
    <p:sldId id="315" r:id="rId117"/>
    <p:sldId id="317" r:id="rId118"/>
    <p:sldId id="321" r:id="rId119"/>
    <p:sldId id="341" r:id="rId120"/>
    <p:sldId id="343" r:id="rId121"/>
    <p:sldId id="345" r:id="rId122"/>
    <p:sldId id="347" r:id="rId123"/>
    <p:sldId id="349" r:id="rId124"/>
    <p:sldId id="351" r:id="rId125"/>
    <p:sldId id="353" r:id="rId126"/>
    <p:sldId id="355" r:id="rId127"/>
    <p:sldId id="357" r:id="rId128"/>
    <p:sldId id="359" r:id="rId129"/>
    <p:sldId id="323" r:id="rId130"/>
    <p:sldId id="325" r:id="rId131"/>
    <p:sldId id="361" r:id="rId132"/>
    <p:sldId id="363" r:id="rId133"/>
    <p:sldId id="326" r:id="rId134"/>
    <p:sldId id="328" r:id="rId135"/>
    <p:sldId id="330" r:id="rId136"/>
    <p:sldId id="365" r:id="rId137"/>
    <p:sldId id="367" r:id="rId138"/>
    <p:sldId id="369" r:id="rId139"/>
    <p:sldId id="371" r:id="rId140"/>
    <p:sldId id="373" r:id="rId141"/>
    <p:sldId id="332" r:id="rId142"/>
    <p:sldId id="334" r:id="rId143"/>
    <p:sldId id="336" r:id="rId144"/>
    <p:sldId id="338" r:id="rId145"/>
    <p:sldId id="374" r:id="rId146"/>
    <p:sldId id="376" r:id="rId147"/>
    <p:sldId id="378" r:id="rId148"/>
    <p:sldId id="380" r:id="rId149"/>
    <p:sldId id="382" r:id="rId150"/>
    <p:sldId id="386" r:id="rId151"/>
    <p:sldId id="826" r:id="rId152"/>
    <p:sldId id="828" r:id="rId153"/>
    <p:sldId id="392" r:id="rId154"/>
    <p:sldId id="394" r:id="rId155"/>
    <p:sldId id="396" r:id="rId156"/>
    <p:sldId id="398" r:id="rId157"/>
    <p:sldId id="399" r:id="rId158"/>
    <p:sldId id="400" r:id="rId159"/>
    <p:sldId id="401" r:id="rId160"/>
    <p:sldId id="403" r:id="rId161"/>
    <p:sldId id="405" r:id="rId162"/>
    <p:sldId id="407" r:id="rId163"/>
    <p:sldId id="409" r:id="rId164"/>
    <p:sldId id="411" r:id="rId165"/>
    <p:sldId id="845" r:id="rId166"/>
    <p:sldId id="707" r:id="rId167"/>
    <p:sldId id="709" r:id="rId168"/>
    <p:sldId id="421" r:id="rId169"/>
    <p:sldId id="847" r:id="rId170"/>
    <p:sldId id="423" r:id="rId171"/>
    <p:sldId id="713" r:id="rId172"/>
    <p:sldId id="715" r:id="rId173"/>
    <p:sldId id="717" r:id="rId174"/>
    <p:sldId id="849" r:id="rId175"/>
    <p:sldId id="719" r:id="rId176"/>
    <p:sldId id="721" r:id="rId177"/>
    <p:sldId id="723" r:id="rId178"/>
    <p:sldId id="439" r:id="rId179"/>
    <p:sldId id="450" r:id="rId180"/>
    <p:sldId id="451" r:id="rId181"/>
    <p:sldId id="851" r:id="rId182"/>
    <p:sldId id="728" r:id="rId183"/>
    <p:sldId id="543" r:id="rId184"/>
    <p:sldId id="588" r:id="rId185"/>
    <p:sldId id="551" r:id="rId186"/>
    <p:sldId id="552" r:id="rId187"/>
    <p:sldId id="553" r:id="rId188"/>
    <p:sldId id="557" r:id="rId189"/>
    <p:sldId id="558" r:id="rId190"/>
    <p:sldId id="559" r:id="rId191"/>
    <p:sldId id="560" r:id="rId192"/>
    <p:sldId id="585" r:id="rId193"/>
    <p:sldId id="561" r:id="rId194"/>
    <p:sldId id="586" r:id="rId195"/>
    <p:sldId id="563" r:id="rId196"/>
    <p:sldId id="569" r:id="rId197"/>
    <p:sldId id="587" r:id="rId198"/>
    <p:sldId id="571" r:id="rId199"/>
    <p:sldId id="573" r:id="rId200"/>
    <p:sldId id="574" r:id="rId201"/>
    <p:sldId id="575" r:id="rId202"/>
    <p:sldId id="590" r:id="rId203"/>
    <p:sldId id="576" r:id="rId204"/>
    <p:sldId id="578" r:id="rId205"/>
    <p:sldId id="579" r:id="rId206"/>
    <p:sldId id="613" r:id="rId207"/>
    <p:sldId id="581" r:id="rId208"/>
    <p:sldId id="582" r:id="rId209"/>
    <p:sldId id="650" r:id="rId210"/>
    <p:sldId id="652" r:id="rId211"/>
    <p:sldId id="654" r:id="rId212"/>
    <p:sldId id="656" r:id="rId213"/>
    <p:sldId id="658" r:id="rId214"/>
    <p:sldId id="660" r:id="rId215"/>
    <p:sldId id="662" r:id="rId216"/>
    <p:sldId id="664" r:id="rId217"/>
    <p:sldId id="666" r:id="rId218"/>
    <p:sldId id="668" r:id="rId219"/>
    <p:sldId id="670" r:id="rId220"/>
    <p:sldId id="672" r:id="rId221"/>
    <p:sldId id="674" r:id="rId222"/>
    <p:sldId id="676" r:id="rId223"/>
    <p:sldId id="678" r:id="rId224"/>
    <p:sldId id="680" r:id="rId225"/>
    <p:sldId id="682" r:id="rId226"/>
    <p:sldId id="684" r:id="rId227"/>
    <p:sldId id="686" r:id="rId228"/>
    <p:sldId id="688" r:id="rId229"/>
    <p:sldId id="690" r:id="rId230"/>
    <p:sldId id="692" r:id="rId231"/>
    <p:sldId id="694" r:id="rId232"/>
    <p:sldId id="696" r:id="rId233"/>
    <p:sldId id="698" r:id="rId234"/>
    <p:sldId id="700" r:id="rId235"/>
    <p:sldId id="702" r:id="rId236"/>
    <p:sldId id="583" r:id="rId237"/>
    <p:sldId id="502" r:id="rId238"/>
    <p:sldId id="503" r:id="rId239"/>
    <p:sldId id="510" r:id="rId240"/>
    <p:sldId id="303" r:id="rId241"/>
    <p:sldId id="511" r:id="rId242"/>
    <p:sldId id="512" r:id="rId243"/>
    <p:sldId id="513" r:id="rId244"/>
    <p:sldId id="537" r:id="rId245"/>
    <p:sldId id="538" r:id="rId246"/>
    <p:sldId id="506" r:id="rId247"/>
    <p:sldId id="280" r:id="rId248"/>
    <p:sldId id="611" r:id="rId249"/>
    <p:sldId id="281" r:id="rId250"/>
    <p:sldId id="515" r:id="rId251"/>
    <p:sldId id="507" r:id="rId252"/>
    <p:sldId id="282" r:id="rId253"/>
    <p:sldId id="272" r:id="rId254"/>
    <p:sldId id="422" r:id="rId255"/>
    <p:sldId id="469" r:id="rId256"/>
    <p:sldId id="463" r:id="rId257"/>
    <p:sldId id="465" r:id="rId258"/>
    <p:sldId id="466" r:id="rId259"/>
    <p:sldId id="464" r:id="rId260"/>
    <p:sldId id="483" r:id="rId261"/>
    <p:sldId id="497" r:id="rId262"/>
    <p:sldId id="499" r:id="rId263"/>
    <p:sldId id="482" r:id="rId264"/>
    <p:sldId id="476" r:id="rId265"/>
    <p:sldId id="477" r:id="rId266"/>
    <p:sldId id="478" r:id="rId267"/>
    <p:sldId id="479" r:id="rId268"/>
    <p:sldId id="480" r:id="rId269"/>
    <p:sldId id="424" r:id="rId270"/>
    <p:sldId id="425" r:id="rId271"/>
    <p:sldId id="426" r:id="rId272"/>
    <p:sldId id="427" r:id="rId273"/>
    <p:sldId id="529" r:id="rId274"/>
    <p:sldId id="530" r:id="rId275"/>
    <p:sldId id="531" r:id="rId276"/>
    <p:sldId id="532" r:id="rId277"/>
    <p:sldId id="533" r:id="rId278"/>
    <p:sldId id="539" r:id="rId279"/>
    <p:sldId id="534" r:id="rId280"/>
    <p:sldId id="535" r:id="rId281"/>
    <p:sldId id="536" r:id="rId282"/>
    <p:sldId id="428" r:id="rId283"/>
    <p:sldId id="429" r:id="rId284"/>
    <p:sldId id="430" r:id="rId285"/>
    <p:sldId id="431" r:id="rId286"/>
    <p:sldId id="461" r:id="rId287"/>
    <p:sldId id="432" r:id="rId288"/>
    <p:sldId id="433" r:id="rId289"/>
    <p:sldId id="434" r:id="rId290"/>
    <p:sldId id="435" r:id="rId291"/>
    <p:sldId id="436" r:id="rId292"/>
    <p:sldId id="437" r:id="rId293"/>
    <p:sldId id="438" r:id="rId294"/>
    <p:sldId id="462" r:id="rId295"/>
    <p:sldId id="440" r:id="rId296"/>
    <p:sldId id="441" r:id="rId297"/>
    <p:sldId id="442" r:id="rId298"/>
    <p:sldId id="443" r:id="rId299"/>
    <p:sldId id="444" r:id="rId300"/>
    <p:sldId id="446" r:id="rId301"/>
    <p:sldId id="447" r:id="rId302"/>
    <p:sldId id="448" r:id="rId303"/>
    <p:sldId id="456" r:id="rId304"/>
    <p:sldId id="519" r:id="rId305"/>
    <p:sldId id="457" r:id="rId306"/>
    <p:sldId id="458" r:id="rId307"/>
    <p:sldId id="508" r:id="rId308"/>
    <p:sldId id="273" r:id="rId309"/>
    <p:sldId id="500" r:id="rId310"/>
    <p:sldId id="274" r:id="rId311"/>
    <p:sldId id="540" r:id="rId312"/>
    <p:sldId id="276" r:id="rId313"/>
    <p:sldId id="277" r:id="rId314"/>
    <p:sldId id="278" r:id="rId315"/>
    <p:sldId id="279" r:id="rId316"/>
    <p:sldId id="284" r:id="rId317"/>
    <p:sldId id="285" r:id="rId318"/>
    <p:sldId id="286" r:id="rId319"/>
    <p:sldId id="287" r:id="rId320"/>
    <p:sldId id="517" r:id="rId321"/>
    <p:sldId id="288" r:id="rId322"/>
    <p:sldId id="289" r:id="rId323"/>
    <p:sldId id="516" r:id="rId324"/>
    <p:sldId id="290" r:id="rId325"/>
    <p:sldId id="291" r:id="rId326"/>
    <p:sldId id="292" r:id="rId327"/>
    <p:sldId id="293" r:id="rId328"/>
    <p:sldId id="501" r:id="rId329"/>
    <p:sldId id="518" r:id="rId3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13733"/>
    <a:srgbClr val="FFFF99"/>
    <a:srgbClr val="A836A0"/>
    <a:srgbClr val="974786"/>
    <a:srgbClr val="9A44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303" Type="http://schemas.openxmlformats.org/officeDocument/2006/relationships/slide" Target="slides/slide302.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324" Type="http://schemas.openxmlformats.org/officeDocument/2006/relationships/slide" Target="slides/slide323.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268" Type="http://schemas.openxmlformats.org/officeDocument/2006/relationships/slide" Target="slides/slide267.xml"/><Relationship Id="rId289" Type="http://schemas.openxmlformats.org/officeDocument/2006/relationships/slide" Target="slides/slide288.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314" Type="http://schemas.openxmlformats.org/officeDocument/2006/relationships/slide" Target="slides/slide313.xml"/><Relationship Id="rId335" Type="http://schemas.openxmlformats.org/officeDocument/2006/relationships/tableStyles" Target="tableStyles.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79" Type="http://schemas.openxmlformats.org/officeDocument/2006/relationships/slide" Target="slides/slide278.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slide" Target="slides/slide303.xml"/><Relationship Id="rId325" Type="http://schemas.openxmlformats.org/officeDocument/2006/relationships/slide" Target="slides/slide324.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269" Type="http://schemas.openxmlformats.org/officeDocument/2006/relationships/slide" Target="slides/slide268.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280" Type="http://schemas.openxmlformats.org/officeDocument/2006/relationships/slide" Target="slides/slide279.xml"/><Relationship Id="rId315" Type="http://schemas.openxmlformats.org/officeDocument/2006/relationships/slide" Target="slides/slide314.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291" Type="http://schemas.openxmlformats.org/officeDocument/2006/relationships/slide" Target="slides/slide290.xml"/><Relationship Id="rId305" Type="http://schemas.openxmlformats.org/officeDocument/2006/relationships/slide" Target="slides/slide304.xml"/><Relationship Id="rId326" Type="http://schemas.openxmlformats.org/officeDocument/2006/relationships/slide" Target="slides/slide325.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slide" Target="slides/slide192.xml"/><Relationship Id="rId207" Type="http://schemas.openxmlformats.org/officeDocument/2006/relationships/slide" Target="slides/slide206.xml"/><Relationship Id="rId228" Type="http://schemas.openxmlformats.org/officeDocument/2006/relationships/slide" Target="slides/slide227.xml"/><Relationship Id="rId249" Type="http://schemas.openxmlformats.org/officeDocument/2006/relationships/slide" Target="slides/slide248.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slide" Target="slides/slide315.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slide" Target="slides/slide305.xml"/><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327" Type="http://schemas.openxmlformats.org/officeDocument/2006/relationships/slide" Target="slides/slide326.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slide" Target="slides/slide31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72" Type="http://schemas.openxmlformats.org/officeDocument/2006/relationships/slide" Target="slides/slide271.xml"/><Relationship Id="rId293" Type="http://schemas.openxmlformats.org/officeDocument/2006/relationships/slide" Target="slides/slide292.xml"/><Relationship Id="rId302" Type="http://schemas.openxmlformats.org/officeDocument/2006/relationships/slide" Target="slides/slide301.xml"/><Relationship Id="rId307" Type="http://schemas.openxmlformats.org/officeDocument/2006/relationships/slide" Target="slides/slide306.xml"/><Relationship Id="rId323" Type="http://schemas.openxmlformats.org/officeDocument/2006/relationships/slide" Target="slides/slide322.xml"/><Relationship Id="rId328" Type="http://schemas.openxmlformats.org/officeDocument/2006/relationships/slide" Target="slides/slide32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slide" Target="slides/slide261.xml"/><Relationship Id="rId283" Type="http://schemas.openxmlformats.org/officeDocument/2006/relationships/slide" Target="slides/slide282.xml"/><Relationship Id="rId313" Type="http://schemas.openxmlformats.org/officeDocument/2006/relationships/slide" Target="slides/slide312.xml"/><Relationship Id="rId318" Type="http://schemas.openxmlformats.org/officeDocument/2006/relationships/slide" Target="slides/slide317.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33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slide" Target="slides/slide307.xml"/><Relationship Id="rId329" Type="http://schemas.openxmlformats.org/officeDocument/2006/relationships/slide" Target="slides/slide328.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openxmlformats.org/officeDocument/2006/relationships/slide" Target="slides/slide318.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330" Type="http://schemas.openxmlformats.org/officeDocument/2006/relationships/slide" Target="slides/slide329.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slide" Target="slides/slide308.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320" Type="http://schemas.openxmlformats.org/officeDocument/2006/relationships/slide" Target="slides/slide319.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slide" Target="slides/slide309.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331" Type="http://schemas.openxmlformats.org/officeDocument/2006/relationships/notesMaster" Target="notesMasters/notesMaster1.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321" Type="http://schemas.openxmlformats.org/officeDocument/2006/relationships/slide" Target="slides/slide320.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slide" Target="slides/slide310.xml"/><Relationship Id="rId332" Type="http://schemas.openxmlformats.org/officeDocument/2006/relationships/presProps" Target="presProps.xml"/><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322" Type="http://schemas.openxmlformats.org/officeDocument/2006/relationships/slide" Target="slides/slide321.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slide" Target="slides/slide311.xml"/><Relationship Id="rId33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PE"/>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532010-9005-4D11-969A-1360593017F9}" type="datetimeFigureOut">
              <a:rPr lang="es-PE" smtClean="0"/>
              <a:t>29/08/2024</a:t>
            </a:fld>
            <a:endParaRPr lang="es-PE"/>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PE"/>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PE"/>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PE"/>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C2C328-68F2-4950-90CB-59EADA8C7C9A}" type="slidenum">
              <a:rPr lang="es-PE" smtClean="0"/>
              <a:t>‹Nº›</a:t>
            </a:fld>
            <a:endParaRPr lang="es-PE"/>
          </a:p>
        </p:txBody>
      </p:sp>
    </p:spTree>
    <p:extLst>
      <p:ext uri="{BB962C8B-B14F-4D97-AF65-F5344CB8AC3E}">
        <p14:creationId xmlns:p14="http://schemas.microsoft.com/office/powerpoint/2010/main" val="13743261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p>
            <a:fld id="{441013FF-E75C-4E58-A0BD-6C3C8CACADF9}" type="slidenum">
              <a:rPr lang="es-MX"/>
              <a:pPr/>
              <a:t>78</a:t>
            </a:fld>
            <a:endParaRPr lang="es-MX"/>
          </a:p>
        </p:txBody>
      </p:sp>
      <p:sp>
        <p:nvSpPr>
          <p:cNvPr id="105475" name="Rectangle 2"/>
          <p:cNvSpPr>
            <a:spLocks noGrp="1" noRot="1" noChangeAspect="1" noChangeArrowheads="1" noTextEdit="1"/>
          </p:cNvSpPr>
          <p:nvPr>
            <p:ph type="sldImg"/>
          </p:nvPr>
        </p:nvSpPr>
        <p:spPr>
          <a:ln/>
        </p:spPr>
      </p:sp>
      <p:sp>
        <p:nvSpPr>
          <p:cNvPr id="10547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4" name="Rectangle 7"/>
          <p:cNvSpPr>
            <a:spLocks noGrp="1" noChangeArrowheads="1"/>
          </p:cNvSpPr>
          <p:nvPr>
            <p:ph type="sldNum" sz="quarter" idx="5"/>
          </p:nvPr>
        </p:nvSpPr>
        <p:spPr>
          <a:noFill/>
        </p:spPr>
        <p:txBody>
          <a:bodyPr/>
          <a:lstStyle/>
          <a:p>
            <a:fld id="{86DAE8CF-BF02-4CA0-A636-4ECB13333DA5}" type="slidenum">
              <a:rPr lang="es-MX"/>
              <a:pPr/>
              <a:t>122</a:t>
            </a:fld>
            <a:endParaRPr lang="es-MX"/>
          </a:p>
        </p:txBody>
      </p:sp>
      <p:sp>
        <p:nvSpPr>
          <p:cNvPr id="131075" name="Rectangle 2"/>
          <p:cNvSpPr>
            <a:spLocks noGrp="1" noRot="1" noChangeAspect="1" noChangeArrowheads="1" noTextEdit="1"/>
          </p:cNvSpPr>
          <p:nvPr>
            <p:ph type="sldImg"/>
          </p:nvPr>
        </p:nvSpPr>
        <p:spPr>
          <a:ln/>
        </p:spPr>
      </p:sp>
      <p:sp>
        <p:nvSpPr>
          <p:cNvPr id="13107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10267FA2-0E53-4744-9F73-D70B98F228AF}" type="slidenum">
              <a:rPr lang="es-MX"/>
              <a:pPr/>
              <a:t>123</a:t>
            </a:fld>
            <a:endParaRPr lang="es-MX"/>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Rectangle 7"/>
          <p:cNvSpPr>
            <a:spLocks noGrp="1" noChangeArrowheads="1"/>
          </p:cNvSpPr>
          <p:nvPr>
            <p:ph type="sldNum" sz="quarter" idx="5"/>
          </p:nvPr>
        </p:nvSpPr>
        <p:spPr>
          <a:noFill/>
        </p:spPr>
        <p:txBody>
          <a:bodyPr/>
          <a:lstStyle/>
          <a:p>
            <a:fld id="{A447D561-65C1-481F-A541-052DC832D35C}" type="slidenum">
              <a:rPr lang="es-MX"/>
              <a:pPr/>
              <a:t>124</a:t>
            </a:fld>
            <a:endParaRPr lang="es-MX"/>
          </a:p>
        </p:txBody>
      </p:sp>
      <p:sp>
        <p:nvSpPr>
          <p:cNvPr id="133123" name="Rectangle 2"/>
          <p:cNvSpPr>
            <a:spLocks noGrp="1" noRot="1" noChangeAspect="1" noChangeArrowheads="1" noTextEdit="1"/>
          </p:cNvSpPr>
          <p:nvPr>
            <p:ph type="sldImg"/>
          </p:nvPr>
        </p:nvSpPr>
        <p:spPr>
          <a:ln/>
        </p:spPr>
      </p:sp>
      <p:sp>
        <p:nvSpPr>
          <p:cNvPr id="13312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Rectangle 7"/>
          <p:cNvSpPr>
            <a:spLocks noGrp="1" noChangeArrowheads="1"/>
          </p:cNvSpPr>
          <p:nvPr>
            <p:ph type="sldNum" sz="quarter" idx="5"/>
          </p:nvPr>
        </p:nvSpPr>
        <p:spPr>
          <a:noFill/>
        </p:spPr>
        <p:txBody>
          <a:bodyPr/>
          <a:lstStyle/>
          <a:p>
            <a:fld id="{BEE30B63-C354-4592-B616-ECA1792851D3}" type="slidenum">
              <a:rPr lang="es-MX"/>
              <a:pPr/>
              <a:t>125</a:t>
            </a:fld>
            <a:endParaRPr lang="es-MX"/>
          </a:p>
        </p:txBody>
      </p:sp>
      <p:sp>
        <p:nvSpPr>
          <p:cNvPr id="134147" name="Rectangle 2"/>
          <p:cNvSpPr>
            <a:spLocks noGrp="1" noRot="1" noChangeAspect="1" noChangeArrowheads="1" noTextEdit="1"/>
          </p:cNvSpPr>
          <p:nvPr>
            <p:ph type="sldImg"/>
          </p:nvPr>
        </p:nvSpPr>
        <p:spPr>
          <a:ln/>
        </p:spPr>
      </p:sp>
      <p:sp>
        <p:nvSpPr>
          <p:cNvPr id="13414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Rectangle 7"/>
          <p:cNvSpPr>
            <a:spLocks noGrp="1" noChangeArrowheads="1"/>
          </p:cNvSpPr>
          <p:nvPr>
            <p:ph type="sldNum" sz="quarter" idx="5"/>
          </p:nvPr>
        </p:nvSpPr>
        <p:spPr>
          <a:noFill/>
        </p:spPr>
        <p:txBody>
          <a:bodyPr/>
          <a:lstStyle/>
          <a:p>
            <a:fld id="{466F8EB8-7EB9-44A5-B7C3-E79F5393BEA5}" type="slidenum">
              <a:rPr lang="es-MX"/>
              <a:pPr/>
              <a:t>126</a:t>
            </a:fld>
            <a:endParaRPr lang="es-MX"/>
          </a:p>
        </p:txBody>
      </p:sp>
      <p:sp>
        <p:nvSpPr>
          <p:cNvPr id="135171" name="Rectangle 2"/>
          <p:cNvSpPr>
            <a:spLocks noGrp="1" noRot="1" noChangeAspect="1" noChangeArrowheads="1" noTextEdit="1"/>
          </p:cNvSpPr>
          <p:nvPr>
            <p:ph type="sldImg"/>
          </p:nvPr>
        </p:nvSpPr>
        <p:spPr>
          <a:ln/>
        </p:spPr>
      </p:sp>
      <p:sp>
        <p:nvSpPr>
          <p:cNvPr id="13517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Rectangle 7"/>
          <p:cNvSpPr>
            <a:spLocks noGrp="1" noChangeArrowheads="1"/>
          </p:cNvSpPr>
          <p:nvPr>
            <p:ph type="sldNum" sz="quarter" idx="5"/>
          </p:nvPr>
        </p:nvSpPr>
        <p:spPr>
          <a:noFill/>
        </p:spPr>
        <p:txBody>
          <a:bodyPr/>
          <a:lstStyle/>
          <a:p>
            <a:fld id="{63262D06-5039-4585-BDAC-72B986A253BB}" type="slidenum">
              <a:rPr lang="es-MX"/>
              <a:pPr/>
              <a:t>127</a:t>
            </a:fld>
            <a:endParaRPr lang="es-MX"/>
          </a:p>
        </p:txBody>
      </p:sp>
      <p:sp>
        <p:nvSpPr>
          <p:cNvPr id="136195" name="Rectangle 2"/>
          <p:cNvSpPr>
            <a:spLocks noGrp="1" noRot="1" noChangeAspect="1" noChangeArrowheads="1" noTextEdit="1"/>
          </p:cNvSpPr>
          <p:nvPr>
            <p:ph type="sldImg"/>
          </p:nvPr>
        </p:nvSpPr>
        <p:spPr>
          <a:ln/>
        </p:spPr>
      </p:sp>
      <p:sp>
        <p:nvSpPr>
          <p:cNvPr id="13619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Rectangle 7"/>
          <p:cNvSpPr>
            <a:spLocks noGrp="1" noChangeArrowheads="1"/>
          </p:cNvSpPr>
          <p:nvPr>
            <p:ph type="sldNum" sz="quarter" idx="5"/>
          </p:nvPr>
        </p:nvSpPr>
        <p:spPr>
          <a:noFill/>
        </p:spPr>
        <p:txBody>
          <a:bodyPr/>
          <a:lstStyle/>
          <a:p>
            <a:fld id="{AC825242-144F-40A7-B6C6-F6DF2229A725}" type="slidenum">
              <a:rPr lang="es-MX"/>
              <a:pPr/>
              <a:t>128</a:t>
            </a:fld>
            <a:endParaRPr lang="es-MX"/>
          </a:p>
        </p:txBody>
      </p:sp>
      <p:sp>
        <p:nvSpPr>
          <p:cNvPr id="137219" name="Rectangle 2"/>
          <p:cNvSpPr>
            <a:spLocks noGrp="1" noRot="1" noChangeAspect="1" noChangeArrowheads="1" noTextEdit="1"/>
          </p:cNvSpPr>
          <p:nvPr>
            <p:ph type="sldImg"/>
          </p:nvPr>
        </p:nvSpPr>
        <p:spPr>
          <a:ln/>
        </p:spPr>
      </p:sp>
      <p:sp>
        <p:nvSpPr>
          <p:cNvPr id="13722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Rectangle 7"/>
          <p:cNvSpPr>
            <a:spLocks noGrp="1" noChangeArrowheads="1"/>
          </p:cNvSpPr>
          <p:nvPr>
            <p:ph type="sldNum" sz="quarter" idx="5"/>
          </p:nvPr>
        </p:nvSpPr>
        <p:spPr>
          <a:noFill/>
        </p:spPr>
        <p:txBody>
          <a:bodyPr/>
          <a:lstStyle/>
          <a:p>
            <a:fld id="{A036018F-C60B-4F72-8C34-B3252604D5EA}" type="slidenum">
              <a:rPr lang="es-MX"/>
              <a:pPr/>
              <a:t>131</a:t>
            </a:fld>
            <a:endParaRPr lang="es-MX"/>
          </a:p>
        </p:txBody>
      </p:sp>
      <p:sp>
        <p:nvSpPr>
          <p:cNvPr id="139267" name="Rectangle 2"/>
          <p:cNvSpPr>
            <a:spLocks noGrp="1" noRot="1" noChangeAspect="1" noChangeArrowheads="1" noTextEdit="1"/>
          </p:cNvSpPr>
          <p:nvPr>
            <p:ph type="sldImg"/>
          </p:nvPr>
        </p:nvSpPr>
        <p:spPr>
          <a:ln/>
        </p:spPr>
      </p:sp>
      <p:sp>
        <p:nvSpPr>
          <p:cNvPr id="13926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Rectangle 7"/>
          <p:cNvSpPr>
            <a:spLocks noGrp="1" noChangeArrowheads="1"/>
          </p:cNvSpPr>
          <p:nvPr>
            <p:ph type="sldNum" sz="quarter" idx="5"/>
          </p:nvPr>
        </p:nvSpPr>
        <p:spPr>
          <a:noFill/>
        </p:spPr>
        <p:txBody>
          <a:bodyPr/>
          <a:lstStyle/>
          <a:p>
            <a:fld id="{EFBAA125-7A27-4BE6-AAF8-11F5F6EA4A4E}" type="slidenum">
              <a:rPr lang="es-MX"/>
              <a:pPr/>
              <a:t>132</a:t>
            </a:fld>
            <a:endParaRPr lang="es-MX"/>
          </a:p>
        </p:txBody>
      </p:sp>
      <p:sp>
        <p:nvSpPr>
          <p:cNvPr id="142339" name="Rectangle 2"/>
          <p:cNvSpPr>
            <a:spLocks noGrp="1" noRot="1" noChangeAspect="1" noChangeArrowheads="1" noTextEdit="1"/>
          </p:cNvSpPr>
          <p:nvPr>
            <p:ph type="sldImg"/>
          </p:nvPr>
        </p:nvSpPr>
        <p:spPr>
          <a:ln/>
        </p:spPr>
      </p:sp>
      <p:sp>
        <p:nvSpPr>
          <p:cNvPr id="14234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Rectangle 7"/>
          <p:cNvSpPr>
            <a:spLocks noGrp="1" noChangeArrowheads="1"/>
          </p:cNvSpPr>
          <p:nvPr>
            <p:ph type="sldNum" sz="quarter" idx="5"/>
          </p:nvPr>
        </p:nvSpPr>
        <p:spPr>
          <a:noFill/>
        </p:spPr>
        <p:txBody>
          <a:bodyPr/>
          <a:lstStyle/>
          <a:p>
            <a:fld id="{D1E1CCB5-FD46-4555-8E5B-107D30154E0B}" type="slidenum">
              <a:rPr lang="es-MX"/>
              <a:pPr/>
              <a:t>136</a:t>
            </a:fld>
            <a:endParaRPr lang="es-MX"/>
          </a:p>
        </p:txBody>
      </p:sp>
      <p:sp>
        <p:nvSpPr>
          <p:cNvPr id="149507" name="Rectangle 2"/>
          <p:cNvSpPr>
            <a:spLocks noGrp="1" noRot="1" noChangeAspect="1" noChangeArrowheads="1" noTextEdit="1"/>
          </p:cNvSpPr>
          <p:nvPr>
            <p:ph type="sldImg"/>
          </p:nvPr>
        </p:nvSpPr>
        <p:spPr>
          <a:ln/>
        </p:spPr>
      </p:sp>
      <p:sp>
        <p:nvSpPr>
          <p:cNvPr id="14950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7"/>
          <p:cNvSpPr>
            <a:spLocks noGrp="1" noChangeArrowheads="1"/>
          </p:cNvSpPr>
          <p:nvPr>
            <p:ph type="sldNum" sz="quarter" idx="5"/>
          </p:nvPr>
        </p:nvSpPr>
        <p:spPr>
          <a:noFill/>
        </p:spPr>
        <p:txBody>
          <a:bodyPr/>
          <a:lstStyle/>
          <a:p>
            <a:fld id="{6C3A6E60-1D89-46BD-8BB7-69712F34BB46}" type="slidenum">
              <a:rPr lang="es-MX"/>
              <a:pPr/>
              <a:t>79</a:t>
            </a:fld>
            <a:endParaRPr lang="es-MX"/>
          </a:p>
        </p:txBody>
      </p:sp>
      <p:sp>
        <p:nvSpPr>
          <p:cNvPr id="106499" name="Rectangle 2"/>
          <p:cNvSpPr>
            <a:spLocks noGrp="1" noRot="1" noChangeAspect="1" noChangeArrowheads="1" noTextEdit="1"/>
          </p:cNvSpPr>
          <p:nvPr>
            <p:ph type="sldImg"/>
          </p:nvPr>
        </p:nvSpPr>
        <p:spPr>
          <a:ln/>
        </p:spPr>
      </p:sp>
      <p:sp>
        <p:nvSpPr>
          <p:cNvPr id="10650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p:spPr>
        <p:txBody>
          <a:bodyPr/>
          <a:lstStyle/>
          <a:p>
            <a:fld id="{0E282484-681C-4CF9-BCE0-E92561EEB705}" type="slidenum">
              <a:rPr lang="es-MX"/>
              <a:pPr/>
              <a:t>137</a:t>
            </a:fld>
            <a:endParaRPr lang="es-MX"/>
          </a:p>
        </p:txBody>
      </p:sp>
      <p:sp>
        <p:nvSpPr>
          <p:cNvPr id="150531" name="Rectangle 2"/>
          <p:cNvSpPr>
            <a:spLocks noGrp="1" noRot="1" noChangeAspect="1" noChangeArrowheads="1" noTextEdit="1"/>
          </p:cNvSpPr>
          <p:nvPr>
            <p:ph type="sldImg"/>
          </p:nvPr>
        </p:nvSpPr>
        <p:spPr>
          <a:ln/>
        </p:spPr>
      </p:sp>
      <p:sp>
        <p:nvSpPr>
          <p:cNvPr id="15053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55B73ED-FDAE-4928-AFCC-D75A814CCD9D}" type="slidenum">
              <a:rPr lang="es-MX"/>
              <a:pPr/>
              <a:t>138</a:t>
            </a:fld>
            <a:endParaRPr lang="es-MX"/>
          </a:p>
        </p:txBody>
      </p:sp>
      <p:sp>
        <p:nvSpPr>
          <p:cNvPr id="151555" name="Rectangle 2"/>
          <p:cNvSpPr>
            <a:spLocks noGrp="1" noRot="1" noChangeAspect="1" noChangeArrowheads="1" noTextEdit="1"/>
          </p:cNvSpPr>
          <p:nvPr>
            <p:ph type="sldImg"/>
          </p:nvPr>
        </p:nvSpPr>
        <p:spPr>
          <a:ln/>
        </p:spPr>
      </p:sp>
      <p:sp>
        <p:nvSpPr>
          <p:cNvPr id="15155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7"/>
          <p:cNvSpPr>
            <a:spLocks noGrp="1" noChangeArrowheads="1"/>
          </p:cNvSpPr>
          <p:nvPr>
            <p:ph type="sldNum" sz="quarter" idx="5"/>
          </p:nvPr>
        </p:nvSpPr>
        <p:spPr>
          <a:noFill/>
        </p:spPr>
        <p:txBody>
          <a:bodyPr/>
          <a:lstStyle/>
          <a:p>
            <a:fld id="{EBF61651-51CD-42C2-9255-CC81686A8A87}" type="slidenum">
              <a:rPr lang="es-MX"/>
              <a:pPr/>
              <a:t>140</a:t>
            </a:fld>
            <a:endParaRPr lang="es-MX"/>
          </a:p>
        </p:txBody>
      </p:sp>
      <p:sp>
        <p:nvSpPr>
          <p:cNvPr id="163843" name="Rectangle 2"/>
          <p:cNvSpPr>
            <a:spLocks noGrp="1" noRot="1" noChangeAspect="1" noChangeArrowheads="1" noTextEdit="1"/>
          </p:cNvSpPr>
          <p:nvPr>
            <p:ph type="sldImg"/>
          </p:nvPr>
        </p:nvSpPr>
        <p:spPr>
          <a:ln/>
        </p:spPr>
      </p:sp>
      <p:sp>
        <p:nvSpPr>
          <p:cNvPr id="16384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7"/>
          <p:cNvSpPr>
            <a:spLocks noGrp="1" noChangeArrowheads="1"/>
          </p:cNvSpPr>
          <p:nvPr>
            <p:ph type="sldNum" sz="quarter" idx="5"/>
          </p:nvPr>
        </p:nvSpPr>
        <p:spPr>
          <a:noFill/>
        </p:spPr>
        <p:txBody>
          <a:bodyPr/>
          <a:lstStyle/>
          <a:p>
            <a:fld id="{05DBD4B8-3FD9-47A5-8F98-9EA4B0C25881}" type="slidenum">
              <a:rPr lang="es-MX"/>
              <a:pPr/>
              <a:t>145</a:t>
            </a:fld>
            <a:endParaRPr lang="es-MX"/>
          </a:p>
        </p:txBody>
      </p:sp>
      <p:sp>
        <p:nvSpPr>
          <p:cNvPr id="165891" name="Rectangle 2"/>
          <p:cNvSpPr>
            <a:spLocks noGrp="1" noRot="1" noChangeAspect="1" noChangeArrowheads="1" noTextEdit="1"/>
          </p:cNvSpPr>
          <p:nvPr>
            <p:ph type="sldImg"/>
          </p:nvPr>
        </p:nvSpPr>
        <p:spPr>
          <a:ln/>
        </p:spPr>
      </p:sp>
      <p:sp>
        <p:nvSpPr>
          <p:cNvPr id="16589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D5AA0FDF-9ACE-48F2-A615-B732A738AA5A}" type="slidenum">
              <a:rPr lang="es-MX"/>
              <a:pPr/>
              <a:t>146</a:t>
            </a:fld>
            <a:endParaRPr lang="es-MX"/>
          </a:p>
        </p:txBody>
      </p:sp>
      <p:sp>
        <p:nvSpPr>
          <p:cNvPr id="166915" name="Rectangle 2"/>
          <p:cNvSpPr>
            <a:spLocks noGrp="1" noRot="1" noChangeAspect="1" noChangeArrowheads="1" noTextEdit="1"/>
          </p:cNvSpPr>
          <p:nvPr>
            <p:ph type="sldImg"/>
          </p:nvPr>
        </p:nvSpPr>
        <p:spPr>
          <a:ln/>
        </p:spPr>
      </p:sp>
      <p:sp>
        <p:nvSpPr>
          <p:cNvPr id="16691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7"/>
          <p:cNvSpPr>
            <a:spLocks noGrp="1" noChangeArrowheads="1"/>
          </p:cNvSpPr>
          <p:nvPr>
            <p:ph type="sldNum" sz="quarter" idx="5"/>
          </p:nvPr>
        </p:nvSpPr>
        <p:spPr>
          <a:noFill/>
        </p:spPr>
        <p:txBody>
          <a:bodyPr/>
          <a:lstStyle/>
          <a:p>
            <a:fld id="{0B0DFE4B-4256-404D-94F0-5AAAA0979A7C}" type="slidenum">
              <a:rPr lang="es-MX"/>
              <a:pPr/>
              <a:t>147</a:t>
            </a:fld>
            <a:endParaRPr lang="es-MX"/>
          </a:p>
        </p:txBody>
      </p:sp>
      <p:sp>
        <p:nvSpPr>
          <p:cNvPr id="167939" name="Rectangle 2"/>
          <p:cNvSpPr>
            <a:spLocks noGrp="1" noRot="1" noChangeAspect="1" noChangeArrowheads="1" noTextEdit="1"/>
          </p:cNvSpPr>
          <p:nvPr>
            <p:ph type="sldImg"/>
          </p:nvPr>
        </p:nvSpPr>
        <p:spPr>
          <a:ln/>
        </p:spPr>
      </p:sp>
      <p:sp>
        <p:nvSpPr>
          <p:cNvPr id="167940" name="Rectangle 3"/>
          <p:cNvSpPr>
            <a:spLocks noGrp="1" noChangeArrowheads="1"/>
          </p:cNvSpPr>
          <p:nvPr>
            <p:ph type="body" idx="1"/>
          </p:nvPr>
        </p:nvSpPr>
        <p:spPr>
          <a:noFill/>
          <a:ln/>
        </p:spPr>
        <p:txBody>
          <a:bodyPr/>
          <a:lstStyle/>
          <a:p>
            <a:pPr eaLnBrk="1" hangingPunct="1"/>
            <a:endParaRPr lang="es-E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7"/>
          <p:cNvSpPr>
            <a:spLocks noGrp="1" noChangeArrowheads="1"/>
          </p:cNvSpPr>
          <p:nvPr>
            <p:ph type="sldNum" sz="quarter" idx="5"/>
          </p:nvPr>
        </p:nvSpPr>
        <p:spPr>
          <a:noFill/>
        </p:spPr>
        <p:txBody>
          <a:bodyPr/>
          <a:lstStyle/>
          <a:p>
            <a:fld id="{BA6801AD-8594-4EDE-A7CB-9A6DDB8BC00A}" type="slidenum">
              <a:rPr lang="es-MX"/>
              <a:pPr/>
              <a:t>148</a:t>
            </a:fld>
            <a:endParaRPr lang="es-MX"/>
          </a:p>
        </p:txBody>
      </p:sp>
      <p:sp>
        <p:nvSpPr>
          <p:cNvPr id="168963" name="Rectangle 2"/>
          <p:cNvSpPr>
            <a:spLocks noGrp="1" noRot="1" noChangeAspect="1" noChangeArrowheads="1" noTextEdit="1"/>
          </p:cNvSpPr>
          <p:nvPr>
            <p:ph type="sldImg"/>
          </p:nvPr>
        </p:nvSpPr>
        <p:spPr>
          <a:ln/>
        </p:spPr>
      </p:sp>
      <p:sp>
        <p:nvSpPr>
          <p:cNvPr id="16896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7"/>
          <p:cNvSpPr>
            <a:spLocks noGrp="1" noChangeArrowheads="1"/>
          </p:cNvSpPr>
          <p:nvPr>
            <p:ph type="sldNum" sz="quarter" idx="5"/>
          </p:nvPr>
        </p:nvSpPr>
        <p:spPr>
          <a:noFill/>
        </p:spPr>
        <p:txBody>
          <a:bodyPr/>
          <a:lstStyle/>
          <a:p>
            <a:fld id="{5E1BDCAA-E306-478D-81CB-FE8D65056B81}" type="slidenum">
              <a:rPr lang="es-MX"/>
              <a:pPr/>
              <a:t>149</a:t>
            </a:fld>
            <a:endParaRPr lang="es-MX"/>
          </a:p>
        </p:txBody>
      </p:sp>
      <p:sp>
        <p:nvSpPr>
          <p:cNvPr id="169987" name="Rectangle 2"/>
          <p:cNvSpPr>
            <a:spLocks noGrp="1" noRot="1" noChangeAspect="1" noChangeArrowheads="1" noTextEdit="1"/>
          </p:cNvSpPr>
          <p:nvPr>
            <p:ph type="sldImg"/>
          </p:nvPr>
        </p:nvSpPr>
        <p:spPr>
          <a:ln/>
        </p:spPr>
      </p:sp>
      <p:sp>
        <p:nvSpPr>
          <p:cNvPr id="16998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7"/>
          <p:cNvSpPr>
            <a:spLocks noGrp="1" noChangeArrowheads="1"/>
          </p:cNvSpPr>
          <p:nvPr>
            <p:ph type="sldNum" sz="quarter" idx="5"/>
          </p:nvPr>
        </p:nvSpPr>
        <p:spPr>
          <a:noFill/>
        </p:spPr>
        <p:txBody>
          <a:bodyPr/>
          <a:lstStyle/>
          <a:p>
            <a:fld id="{C5A06AE0-38FF-4B89-AF97-100819370273}" type="slidenum">
              <a:rPr lang="es-MX"/>
              <a:pPr/>
              <a:t>150</a:t>
            </a:fld>
            <a:endParaRPr lang="es-MX"/>
          </a:p>
        </p:txBody>
      </p:sp>
      <p:sp>
        <p:nvSpPr>
          <p:cNvPr id="172035" name="Rectangle 2"/>
          <p:cNvSpPr>
            <a:spLocks noGrp="1" noRot="1" noChangeAspect="1" noChangeArrowheads="1" noTextEdit="1"/>
          </p:cNvSpPr>
          <p:nvPr>
            <p:ph type="sldImg"/>
          </p:nvPr>
        </p:nvSpPr>
        <p:spPr>
          <a:ln/>
        </p:spPr>
      </p:sp>
      <p:sp>
        <p:nvSpPr>
          <p:cNvPr id="17203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p:spPr>
        <p:txBody>
          <a:bodyPr/>
          <a:lstStyle/>
          <a:p>
            <a:fld id="{52692E51-C3D3-4448-AC08-6E4057C3CA64}" type="slidenum">
              <a:rPr lang="es-MX"/>
              <a:pPr/>
              <a:t>151</a:t>
            </a:fld>
            <a:endParaRPr lang="es-MX"/>
          </a:p>
        </p:txBody>
      </p:sp>
      <p:sp>
        <p:nvSpPr>
          <p:cNvPr id="173059" name="Rectangle 2"/>
          <p:cNvSpPr>
            <a:spLocks noGrp="1" noRot="1" noChangeAspect="1" noChangeArrowheads="1" noTextEdit="1"/>
          </p:cNvSpPr>
          <p:nvPr>
            <p:ph type="sldImg"/>
          </p:nvPr>
        </p:nvSpPr>
        <p:spPr>
          <a:ln/>
        </p:spPr>
      </p:sp>
      <p:sp>
        <p:nvSpPr>
          <p:cNvPr id="173060"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p>
            <a:fld id="{2E6992D2-EDBE-4DF6-BF9C-6430DFF8827E}" type="slidenum">
              <a:rPr lang="es-MX"/>
              <a:pPr/>
              <a:t>80</a:t>
            </a:fld>
            <a:endParaRPr lang="es-MX"/>
          </a:p>
        </p:txBody>
      </p:sp>
      <p:sp>
        <p:nvSpPr>
          <p:cNvPr id="107523" name="Rectangle 2"/>
          <p:cNvSpPr>
            <a:spLocks noGrp="1" noRot="1" noChangeAspect="1" noChangeArrowheads="1" noTextEdit="1"/>
          </p:cNvSpPr>
          <p:nvPr>
            <p:ph type="sldImg"/>
          </p:nvPr>
        </p:nvSpPr>
        <p:spPr>
          <a:ln/>
        </p:spPr>
      </p:sp>
      <p:sp>
        <p:nvSpPr>
          <p:cNvPr id="10752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7"/>
          <p:cNvSpPr>
            <a:spLocks noGrp="1" noChangeArrowheads="1"/>
          </p:cNvSpPr>
          <p:nvPr>
            <p:ph type="sldNum" sz="quarter" idx="5"/>
          </p:nvPr>
        </p:nvSpPr>
        <p:spPr>
          <a:noFill/>
        </p:spPr>
        <p:txBody>
          <a:bodyPr/>
          <a:lstStyle/>
          <a:p>
            <a:fld id="{33C74738-95A3-4477-9557-E6FCFB559EBA}" type="slidenum">
              <a:rPr lang="es-MX"/>
              <a:pPr/>
              <a:t>155</a:t>
            </a:fld>
            <a:endParaRPr lang="es-MX"/>
          </a:p>
        </p:txBody>
      </p:sp>
      <p:sp>
        <p:nvSpPr>
          <p:cNvPr id="187395" name="Rectangle 2"/>
          <p:cNvSpPr>
            <a:spLocks noGrp="1" noRot="1" noChangeAspect="1" noChangeArrowheads="1" noTextEdit="1"/>
          </p:cNvSpPr>
          <p:nvPr>
            <p:ph type="sldImg"/>
          </p:nvPr>
        </p:nvSpPr>
        <p:spPr>
          <a:ln/>
        </p:spPr>
      </p:sp>
      <p:sp>
        <p:nvSpPr>
          <p:cNvPr id="187396"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52C1EB58-6259-43B3-A17E-BEF58E07983C}" type="slidenum">
              <a:rPr lang="es-ES_tradnl"/>
              <a:pPr/>
              <a:t>174</a:t>
            </a:fld>
            <a:endParaRPr lang="es-ES_tradnl"/>
          </a:p>
        </p:txBody>
      </p:sp>
      <p:sp>
        <p:nvSpPr>
          <p:cNvPr id="34819" name="Rectangle 2"/>
          <p:cNvSpPr>
            <a:spLocks noGrp="1" noRot="1" noChangeAspect="1" noChangeArrowheads="1" noTextEdit="1"/>
          </p:cNvSpPr>
          <p:nvPr>
            <p:ph type="sldImg"/>
          </p:nvPr>
        </p:nvSpPr>
        <p:spPr>
          <a:xfrm>
            <a:off x="379413" y="684213"/>
            <a:ext cx="6100762" cy="3432175"/>
          </a:xfrm>
          <a:ln/>
        </p:spPr>
      </p:sp>
      <p:sp>
        <p:nvSpPr>
          <p:cNvPr id="34820" name="Rectangle 3"/>
          <p:cNvSpPr>
            <a:spLocks noGrp="1" noChangeArrowheads="1"/>
          </p:cNvSpPr>
          <p:nvPr>
            <p:ph type="body" idx="1"/>
          </p:nvPr>
        </p:nvSpPr>
        <p:spPr>
          <a:xfrm>
            <a:off x="686250" y="4343349"/>
            <a:ext cx="5485500" cy="4115747"/>
          </a:xfrm>
          <a:noFill/>
          <a:ln/>
        </p:spPr>
        <p:txBody>
          <a:bodyPr/>
          <a:lstStyle/>
          <a:p>
            <a:pPr eaLnBrk="1" hangingPunct="1"/>
            <a:endParaRPr lang="es-E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B283078A-538A-4BA4-A26D-6C66404CC260}" type="slidenum">
              <a:rPr lang="es-ES_tradnl"/>
              <a:pPr/>
              <a:t>175</a:t>
            </a:fld>
            <a:endParaRPr lang="es-ES_tradnl"/>
          </a:p>
        </p:txBody>
      </p:sp>
      <p:sp>
        <p:nvSpPr>
          <p:cNvPr id="35843" name="Rectangle 2"/>
          <p:cNvSpPr>
            <a:spLocks noGrp="1" noRot="1" noChangeAspect="1" noChangeArrowheads="1" noTextEdit="1"/>
          </p:cNvSpPr>
          <p:nvPr>
            <p:ph type="sldImg"/>
          </p:nvPr>
        </p:nvSpPr>
        <p:spPr>
          <a:xfrm>
            <a:off x="379413" y="684213"/>
            <a:ext cx="6100762" cy="3432175"/>
          </a:xfrm>
          <a:ln/>
        </p:spPr>
      </p:sp>
      <p:sp>
        <p:nvSpPr>
          <p:cNvPr id="35844" name="Rectangle 3"/>
          <p:cNvSpPr>
            <a:spLocks noGrp="1" noChangeArrowheads="1"/>
          </p:cNvSpPr>
          <p:nvPr>
            <p:ph type="body" idx="1"/>
          </p:nvPr>
        </p:nvSpPr>
        <p:spPr>
          <a:xfrm>
            <a:off x="686250" y="4343349"/>
            <a:ext cx="5485500" cy="4115747"/>
          </a:xfrm>
          <a:noFill/>
          <a:ln/>
        </p:spPr>
        <p:txBody>
          <a:bodyPr/>
          <a:lstStyle/>
          <a:p>
            <a:pPr eaLnBrk="1" hangingPunct="1"/>
            <a:endParaRPr lang="es-E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69A31B1E-C389-40A5-A8D3-3F78DAB5AE55}" type="slidenum">
              <a:rPr lang="es-ES_tradnl"/>
              <a:pPr/>
              <a:t>176</a:t>
            </a:fld>
            <a:endParaRPr lang="es-ES_tradnl"/>
          </a:p>
        </p:txBody>
      </p:sp>
      <p:sp>
        <p:nvSpPr>
          <p:cNvPr id="36867" name="Rectangle 2"/>
          <p:cNvSpPr>
            <a:spLocks noGrp="1" noRot="1" noChangeAspect="1" noChangeArrowheads="1" noTextEdit="1"/>
          </p:cNvSpPr>
          <p:nvPr>
            <p:ph type="sldImg"/>
          </p:nvPr>
        </p:nvSpPr>
        <p:spPr>
          <a:xfrm>
            <a:off x="379413" y="684213"/>
            <a:ext cx="6100762" cy="3432175"/>
          </a:xfrm>
          <a:ln/>
        </p:spPr>
      </p:sp>
      <p:sp>
        <p:nvSpPr>
          <p:cNvPr id="36868" name="Rectangle 3"/>
          <p:cNvSpPr>
            <a:spLocks noGrp="1" noChangeArrowheads="1"/>
          </p:cNvSpPr>
          <p:nvPr>
            <p:ph type="body" idx="1"/>
          </p:nvPr>
        </p:nvSpPr>
        <p:spPr>
          <a:xfrm>
            <a:off x="686250" y="4343349"/>
            <a:ext cx="5485500" cy="4115747"/>
          </a:xfrm>
          <a:noFill/>
          <a:ln/>
        </p:spPr>
        <p:txBody>
          <a:bodyPr/>
          <a:lstStyle/>
          <a:p>
            <a:pPr eaLnBrk="1" hangingPunct="1"/>
            <a:endParaRPr lang="es-E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63FB4619-6DB5-46AB-A699-04F6A8E412E1}" type="slidenum">
              <a:rPr lang="es-ES_tradnl"/>
              <a:pPr/>
              <a:t>177</a:t>
            </a:fld>
            <a:endParaRPr lang="es-ES_tradnl"/>
          </a:p>
        </p:txBody>
      </p:sp>
      <p:sp>
        <p:nvSpPr>
          <p:cNvPr id="37891" name="Rectangle 2"/>
          <p:cNvSpPr>
            <a:spLocks noGrp="1" noRot="1" noChangeAspect="1" noChangeArrowheads="1" noTextEdit="1"/>
          </p:cNvSpPr>
          <p:nvPr>
            <p:ph type="sldImg"/>
          </p:nvPr>
        </p:nvSpPr>
        <p:spPr>
          <a:xfrm>
            <a:off x="379413" y="684213"/>
            <a:ext cx="6100762" cy="3432175"/>
          </a:xfrm>
          <a:ln/>
        </p:spPr>
      </p:sp>
      <p:sp>
        <p:nvSpPr>
          <p:cNvPr id="37892" name="Rectangle 3"/>
          <p:cNvSpPr>
            <a:spLocks noGrp="1" noChangeArrowheads="1"/>
          </p:cNvSpPr>
          <p:nvPr>
            <p:ph type="body" idx="1"/>
          </p:nvPr>
        </p:nvSpPr>
        <p:spPr>
          <a:xfrm>
            <a:off x="686250" y="4343349"/>
            <a:ext cx="5485500" cy="4115747"/>
          </a:xfrm>
          <a:noFill/>
          <a:ln/>
        </p:spPr>
        <p:txBody>
          <a:bodyPr/>
          <a:lstStyle/>
          <a:p>
            <a:pPr eaLnBrk="1" hangingPunct="1"/>
            <a:endParaRPr lang="es-E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009160E1-2EDB-4DFF-8E6C-B5790E632512}" type="slidenum">
              <a:rPr lang="es-ES_tradnl"/>
              <a:pPr/>
              <a:t>178</a:t>
            </a:fld>
            <a:endParaRPr lang="es-ES_tradnl"/>
          </a:p>
        </p:txBody>
      </p:sp>
      <p:sp>
        <p:nvSpPr>
          <p:cNvPr id="38915" name="Rectangle 2"/>
          <p:cNvSpPr>
            <a:spLocks noGrp="1" noRot="1" noChangeAspect="1" noChangeArrowheads="1" noTextEdit="1"/>
          </p:cNvSpPr>
          <p:nvPr>
            <p:ph type="sldImg"/>
          </p:nvPr>
        </p:nvSpPr>
        <p:spPr>
          <a:xfrm>
            <a:off x="379413" y="684213"/>
            <a:ext cx="6100762" cy="3432175"/>
          </a:xfrm>
          <a:ln/>
        </p:spPr>
      </p:sp>
      <p:sp>
        <p:nvSpPr>
          <p:cNvPr id="38916" name="Rectangle 3"/>
          <p:cNvSpPr>
            <a:spLocks noGrp="1" noChangeArrowheads="1"/>
          </p:cNvSpPr>
          <p:nvPr>
            <p:ph type="body" idx="1"/>
          </p:nvPr>
        </p:nvSpPr>
        <p:spPr>
          <a:xfrm>
            <a:off x="686250" y="4343349"/>
            <a:ext cx="5485500" cy="4115747"/>
          </a:xfrm>
          <a:noFill/>
          <a:ln/>
        </p:spPr>
        <p:txBody>
          <a:bodyPr/>
          <a:lstStyle/>
          <a:p>
            <a:pPr eaLnBrk="1" hangingPunct="1"/>
            <a:endParaRPr lang="es-E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PE" dirty="0"/>
          </a:p>
        </p:txBody>
      </p:sp>
      <p:sp>
        <p:nvSpPr>
          <p:cNvPr id="4" name="Marcador de número de diapositiva 3"/>
          <p:cNvSpPr>
            <a:spLocks noGrp="1"/>
          </p:cNvSpPr>
          <p:nvPr>
            <p:ph type="sldNum" sz="quarter" idx="5"/>
          </p:nvPr>
        </p:nvSpPr>
        <p:spPr/>
        <p:txBody>
          <a:bodyPr/>
          <a:lstStyle/>
          <a:p>
            <a:fld id="{028A04C5-F7A0-40D4-A4B6-F467B4FFC037}" type="slidenum">
              <a:rPr lang="es-PE" smtClean="0"/>
              <a:t>264</a:t>
            </a:fld>
            <a:endParaRPr lang="es-PE"/>
          </a:p>
        </p:txBody>
      </p:sp>
    </p:spTree>
    <p:extLst>
      <p:ext uri="{BB962C8B-B14F-4D97-AF65-F5344CB8AC3E}">
        <p14:creationId xmlns:p14="http://schemas.microsoft.com/office/powerpoint/2010/main" val="5252351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7"/>
          <p:cNvSpPr>
            <a:spLocks noGrp="1" noChangeArrowheads="1"/>
          </p:cNvSpPr>
          <p:nvPr>
            <p:ph type="sldNum" sz="quarter" idx="5"/>
          </p:nvPr>
        </p:nvSpPr>
        <p:spPr>
          <a:noFill/>
        </p:spPr>
        <p:txBody>
          <a:bodyPr/>
          <a:lstStyle/>
          <a:p>
            <a:fld id="{477D7CF4-F878-4551-8F28-0639C35D03E0}" type="slidenum">
              <a:rPr lang="es-MX"/>
              <a:pPr/>
              <a:t>81</a:t>
            </a:fld>
            <a:endParaRPr lang="es-MX"/>
          </a:p>
        </p:txBody>
      </p:sp>
      <p:sp>
        <p:nvSpPr>
          <p:cNvPr id="108547" name="Rectangle 2"/>
          <p:cNvSpPr>
            <a:spLocks noGrp="1" noRot="1" noChangeAspect="1" noChangeArrowheads="1" noTextEdit="1"/>
          </p:cNvSpPr>
          <p:nvPr>
            <p:ph type="sldImg"/>
          </p:nvPr>
        </p:nvSpPr>
        <p:spPr>
          <a:ln/>
        </p:spPr>
      </p:sp>
      <p:sp>
        <p:nvSpPr>
          <p:cNvPr id="10854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p>
            <a:fld id="{9FC03A6B-B0B4-48D8-BEF3-32870B51A36A}" type="slidenum">
              <a:rPr lang="es-MX"/>
              <a:pPr/>
              <a:t>82</a:t>
            </a:fld>
            <a:endParaRPr lang="es-MX"/>
          </a:p>
        </p:txBody>
      </p:sp>
      <p:sp>
        <p:nvSpPr>
          <p:cNvPr id="109571" name="Rectangle 2"/>
          <p:cNvSpPr>
            <a:spLocks noGrp="1" noRot="1" noChangeAspect="1" noChangeArrowheads="1" noTextEdit="1"/>
          </p:cNvSpPr>
          <p:nvPr>
            <p:ph type="sldImg"/>
          </p:nvPr>
        </p:nvSpPr>
        <p:spPr>
          <a:ln/>
        </p:spPr>
      </p:sp>
      <p:sp>
        <p:nvSpPr>
          <p:cNvPr id="10957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7"/>
          <p:cNvSpPr>
            <a:spLocks noGrp="1" noChangeArrowheads="1"/>
          </p:cNvSpPr>
          <p:nvPr>
            <p:ph type="sldNum" sz="quarter" idx="5"/>
          </p:nvPr>
        </p:nvSpPr>
        <p:spPr>
          <a:noFill/>
        </p:spPr>
        <p:txBody>
          <a:bodyPr/>
          <a:lstStyle/>
          <a:p>
            <a:fld id="{91449869-4821-4DC4-9A7B-7380F7A01529}" type="slidenum">
              <a:rPr lang="es-MX"/>
              <a:pPr/>
              <a:t>84</a:t>
            </a:fld>
            <a:endParaRPr lang="es-MX"/>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p>
            <a:fld id="{BEF61248-7E9A-4367-9216-1C2F558B8D8D}" type="slidenum">
              <a:rPr lang="es-MX"/>
              <a:pPr/>
              <a:t>85</a:t>
            </a:fld>
            <a:endParaRPr lang="es-MX"/>
          </a:p>
        </p:txBody>
      </p:sp>
      <p:sp>
        <p:nvSpPr>
          <p:cNvPr id="113667" name="Rectangle 2"/>
          <p:cNvSpPr>
            <a:spLocks noGrp="1" noRot="1" noChangeAspect="1" noChangeArrowheads="1" noTextEdit="1"/>
          </p:cNvSpPr>
          <p:nvPr>
            <p:ph type="sldImg"/>
          </p:nvPr>
        </p:nvSpPr>
        <p:spPr>
          <a:ln/>
        </p:spPr>
      </p:sp>
      <p:sp>
        <p:nvSpPr>
          <p:cNvPr id="113668"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199ECC4C-B848-4F1E-9E50-3DC5D1845FA1}" type="slidenum">
              <a:rPr lang="es-MX"/>
              <a:pPr/>
              <a:t>87</a:t>
            </a:fld>
            <a:endParaRPr lang="es-MX"/>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Rectangle 7"/>
          <p:cNvSpPr>
            <a:spLocks noGrp="1" noChangeArrowheads="1"/>
          </p:cNvSpPr>
          <p:nvPr>
            <p:ph type="sldNum" sz="quarter" idx="5"/>
          </p:nvPr>
        </p:nvSpPr>
        <p:spPr>
          <a:noFill/>
        </p:spPr>
        <p:txBody>
          <a:bodyPr/>
          <a:lstStyle/>
          <a:p>
            <a:fld id="{615FFC82-3440-4DF8-996D-8A9139A3F27A}" type="slidenum">
              <a:rPr lang="es-MX"/>
              <a:pPr/>
              <a:t>119</a:t>
            </a:fld>
            <a:endParaRPr lang="es-MX"/>
          </a:p>
        </p:txBody>
      </p:sp>
      <p:sp>
        <p:nvSpPr>
          <p:cNvPr id="128003" name="Rectangle 2"/>
          <p:cNvSpPr>
            <a:spLocks noGrp="1" noRot="1" noChangeAspect="1" noChangeArrowheads="1" noTextEdit="1"/>
          </p:cNvSpPr>
          <p:nvPr>
            <p:ph type="sldImg"/>
          </p:nvPr>
        </p:nvSpPr>
        <p:spPr>
          <a:ln/>
        </p:spPr>
      </p:sp>
      <p:sp>
        <p:nvSpPr>
          <p:cNvPr id="128004" name="Rectangle 3"/>
          <p:cNvSpPr>
            <a:spLocks noGrp="1" noChangeArrowheads="1"/>
          </p:cNvSpPr>
          <p:nvPr>
            <p:ph type="body" idx="1"/>
          </p:nvPr>
        </p:nvSpPr>
        <p:spPr>
          <a:noFill/>
          <a:ln/>
        </p:spPr>
        <p:txBody>
          <a:bodyPr/>
          <a:lstStyle/>
          <a:p>
            <a:pPr eaLnBrk="1" hangingPunct="1"/>
            <a:endParaRPr lang="es-E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3C48DB8-4565-49F3-BC7F-864094B73A50}" type="datetime1">
              <a:rPr lang="es-PE" smtClean="0"/>
              <a:t>29/08/2024</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EE1C32B-0B0F-495E-B23B-3C96DD8C8798}" type="datetime1">
              <a:rPr lang="es-PE" smtClean="0"/>
              <a:t>29/08/2024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3673D615-1701-4654-B850-FEEAAF583482}" type="datetime1">
              <a:rPr lang="es-PE" smtClean="0"/>
              <a:t>29/08/2024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48CD476-4DA5-4802-886F-9FC538C459B5}" type="datetime1">
              <a:rPr lang="es-PE" smtClean="0"/>
              <a:t>29/08/2024</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D828C4BC-6FD2-438B-89B5-B8EFA4120527}" type="datetime1">
              <a:rPr lang="es-PE" smtClean="0"/>
              <a:t>29/08/2024</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F2E4BDB5-C509-4369-8E2F-B44A7EF510DE}" type="datetime1">
              <a:rPr lang="es-PE" smtClean="0"/>
              <a:t>29/08/2024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3" name="Date Placeholder 2"/>
          <p:cNvSpPr>
            <a:spLocks noGrp="1"/>
          </p:cNvSpPr>
          <p:nvPr>
            <p:ph type="dt" sz="half" idx="10"/>
          </p:nvPr>
        </p:nvSpPr>
        <p:spPr/>
        <p:txBody>
          <a:bodyPr/>
          <a:lstStyle/>
          <a:p>
            <a:fld id="{56972AE1-E60C-4528-9512-D9AF5709D119}" type="datetime1">
              <a:rPr lang="es-PE" smtClean="0"/>
              <a:t>29/08/2024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C559A0C4-9F55-41D2-90F4-4F089D7DA785}" type="datetime1">
              <a:rPr lang="es-PE" smtClean="0"/>
              <a:t>29/08/2024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D96CAFCB-BEC6-483E-A9E9-F9833ED4CC0F}" type="datetime1">
              <a:rPr lang="es-PE" smtClean="0"/>
              <a:t>29/08/2024</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ítulo, text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09600" y="1600201"/>
            <a:ext cx="53848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197600" y="1600201"/>
            <a:ext cx="53848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fld id="{D857E02D-52A8-46ED-9D20-42CEB47A475C}" type="datetime1">
              <a:rPr lang="es-PE" smtClean="0"/>
              <a:t>29/08/2024</a:t>
            </a:fld>
            <a:endParaRPr 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MX"/>
          </a:p>
        </p:txBody>
      </p:sp>
      <p:sp>
        <p:nvSpPr>
          <p:cNvPr id="7" name="Rectangle 6"/>
          <p:cNvSpPr>
            <a:spLocks noGrp="1" noChangeArrowheads="1"/>
          </p:cNvSpPr>
          <p:nvPr>
            <p:ph type="sldNum" sz="quarter" idx="12"/>
          </p:nvPr>
        </p:nvSpPr>
        <p:spPr>
          <a:ln/>
        </p:spPr>
        <p:txBody>
          <a:bodyPr/>
          <a:lstStyle>
            <a:lvl1pPr>
              <a:defRPr/>
            </a:lvl1pPr>
          </a:lstStyle>
          <a:p>
            <a:pPr>
              <a:defRPr/>
            </a:pPr>
            <a:fld id="{3ADD28CD-92A9-4887-BF1C-BFA0D1EE067D}" type="slidenum">
              <a:rPr lang="es-MX"/>
              <a:pPr>
                <a:defRPr/>
              </a:pPr>
              <a:t>‹Nº›</a:t>
            </a:fld>
            <a:endParaRPr lang="es-MX"/>
          </a:p>
        </p:txBody>
      </p:sp>
    </p:spTree>
    <p:extLst>
      <p:ext uri="{BB962C8B-B14F-4D97-AF65-F5344CB8AC3E}">
        <p14:creationId xmlns:p14="http://schemas.microsoft.com/office/powerpoint/2010/main" val="2811763152"/>
      </p:ext>
    </p:extLst>
  </p:cSld>
  <p:clrMapOvr>
    <a:masterClrMapping/>
  </p:clrMapOvr>
  <p:transition>
    <p:dissolv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txAndClipArt">
  <p:cSld name="Título y texto e imágenes prediseñada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28139"/>
            <a:ext cx="109728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09600" y="1600431"/>
            <a:ext cx="5350933" cy="449595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imágenes prediseñadas"/>
          <p:cNvSpPr>
            <a:spLocks noGrp="1"/>
          </p:cNvSpPr>
          <p:nvPr>
            <p:ph type="clipArt" sz="half" idx="2"/>
          </p:nvPr>
        </p:nvSpPr>
        <p:spPr>
          <a:xfrm>
            <a:off x="6231467" y="1600431"/>
            <a:ext cx="5350933" cy="4495954"/>
          </a:xfrm>
        </p:spPr>
        <p:txBody>
          <a:bodyPr/>
          <a:lstStyle/>
          <a:p>
            <a:pPr lvl="0"/>
            <a:endParaRPr lang="es-ES" noProof="0"/>
          </a:p>
        </p:txBody>
      </p:sp>
      <p:sp>
        <p:nvSpPr>
          <p:cNvPr id="5" name="Rectangle 24"/>
          <p:cNvSpPr>
            <a:spLocks noGrp="1" noChangeArrowheads="1"/>
          </p:cNvSpPr>
          <p:nvPr>
            <p:ph type="dt" sz="half" idx="10"/>
          </p:nvPr>
        </p:nvSpPr>
        <p:spPr>
          <a:ln/>
        </p:spPr>
        <p:txBody>
          <a:bodyPr/>
          <a:lstStyle>
            <a:lvl1pPr>
              <a:defRPr/>
            </a:lvl1pPr>
          </a:lstStyle>
          <a:p>
            <a:pPr>
              <a:defRPr/>
            </a:pPr>
            <a:fld id="{55F40940-6318-4AAF-B1A3-FC9F3A8007F5}" type="datetime1">
              <a:rPr lang="es-PE" smtClean="0"/>
              <a:t>29/08/2024</a:t>
            </a:fld>
            <a:endParaRPr lang="es-ES"/>
          </a:p>
        </p:txBody>
      </p:sp>
      <p:sp>
        <p:nvSpPr>
          <p:cNvPr id="6" name="Rectangle 25"/>
          <p:cNvSpPr>
            <a:spLocks noGrp="1" noChangeArrowheads="1"/>
          </p:cNvSpPr>
          <p:nvPr>
            <p:ph type="ftr" sz="quarter" idx="11"/>
          </p:nvPr>
        </p:nvSpPr>
        <p:spPr>
          <a:ln/>
        </p:spPr>
        <p:txBody>
          <a:bodyPr/>
          <a:lstStyle>
            <a:lvl1pPr>
              <a:defRPr/>
            </a:lvl1pPr>
          </a:lstStyle>
          <a:p>
            <a:pPr>
              <a:defRPr/>
            </a:pPr>
            <a:endParaRPr lang="es-ES"/>
          </a:p>
        </p:txBody>
      </p:sp>
      <p:sp>
        <p:nvSpPr>
          <p:cNvPr id="7" name="Rectangle 26"/>
          <p:cNvSpPr>
            <a:spLocks noGrp="1" noChangeArrowheads="1"/>
          </p:cNvSpPr>
          <p:nvPr>
            <p:ph type="sldNum" sz="quarter" idx="12"/>
          </p:nvPr>
        </p:nvSpPr>
        <p:spPr>
          <a:ln/>
        </p:spPr>
        <p:txBody>
          <a:bodyPr/>
          <a:lstStyle>
            <a:lvl1pPr>
              <a:defRPr/>
            </a:lvl1pPr>
          </a:lstStyle>
          <a:p>
            <a:pPr>
              <a:defRPr/>
            </a:pPr>
            <a:fld id="{E842BAFF-0D06-45B6-9A79-092D2B1801BE}" type="slidenum">
              <a:rPr lang="es-ES"/>
              <a:pPr>
                <a:defRPr/>
              </a:pPr>
              <a:t>‹Nº›</a:t>
            </a:fld>
            <a:endParaRPr lang="es-ES"/>
          </a:p>
        </p:txBody>
      </p:sp>
    </p:spTree>
    <p:extLst>
      <p:ext uri="{BB962C8B-B14F-4D97-AF65-F5344CB8AC3E}">
        <p14:creationId xmlns:p14="http://schemas.microsoft.com/office/powerpoint/2010/main" val="4156604017"/>
      </p:ext>
    </p:extLst>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6955B599-0A90-4C19-805A-B6A209E563E3}" type="datetime1">
              <a:rPr lang="es-PE" smtClean="0"/>
              <a:t>29/08/2024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xOverObj">
  <p:cSld name="Título y texto encima de l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09600" y="1600200"/>
            <a:ext cx="109728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half" idx="2"/>
          </p:nvPr>
        </p:nvSpPr>
        <p:spPr>
          <a:xfrm>
            <a:off x="609600" y="3938589"/>
            <a:ext cx="109728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4"/>
          <p:cNvSpPr>
            <a:spLocks noGrp="1" noChangeArrowheads="1"/>
          </p:cNvSpPr>
          <p:nvPr>
            <p:ph type="dt" sz="half" idx="10"/>
          </p:nvPr>
        </p:nvSpPr>
        <p:spPr>
          <a:ln/>
        </p:spPr>
        <p:txBody>
          <a:bodyPr/>
          <a:lstStyle>
            <a:lvl1pPr>
              <a:defRPr/>
            </a:lvl1pPr>
          </a:lstStyle>
          <a:p>
            <a:pPr>
              <a:defRPr/>
            </a:pPr>
            <a:fld id="{BEC88A8D-C2AA-45C6-A7CE-2442E9629639}" type="datetime1">
              <a:rPr lang="es-PE" smtClean="0"/>
              <a:t>29/08/2024</a:t>
            </a:fld>
            <a:endParaRPr lang="es-MX"/>
          </a:p>
        </p:txBody>
      </p:sp>
      <p:sp>
        <p:nvSpPr>
          <p:cNvPr id="6" name="Rectangle 5"/>
          <p:cNvSpPr>
            <a:spLocks noGrp="1" noChangeArrowheads="1"/>
          </p:cNvSpPr>
          <p:nvPr>
            <p:ph type="ftr" sz="quarter" idx="11"/>
          </p:nvPr>
        </p:nvSpPr>
        <p:spPr>
          <a:ln/>
        </p:spPr>
        <p:txBody>
          <a:bodyPr/>
          <a:lstStyle>
            <a:lvl1pPr>
              <a:defRPr/>
            </a:lvl1pPr>
          </a:lstStyle>
          <a:p>
            <a:pPr>
              <a:defRPr/>
            </a:pPr>
            <a:endParaRPr lang="es-MX"/>
          </a:p>
        </p:txBody>
      </p:sp>
      <p:sp>
        <p:nvSpPr>
          <p:cNvPr id="7" name="Rectangle 6"/>
          <p:cNvSpPr>
            <a:spLocks noGrp="1" noChangeArrowheads="1"/>
          </p:cNvSpPr>
          <p:nvPr>
            <p:ph type="sldNum" sz="quarter" idx="12"/>
          </p:nvPr>
        </p:nvSpPr>
        <p:spPr>
          <a:ln/>
        </p:spPr>
        <p:txBody>
          <a:bodyPr/>
          <a:lstStyle>
            <a:lvl1pPr>
              <a:defRPr/>
            </a:lvl1pPr>
          </a:lstStyle>
          <a:p>
            <a:pPr>
              <a:defRPr/>
            </a:pPr>
            <a:fld id="{20F85F98-8322-4C46-AE96-C71246156E36}" type="slidenum">
              <a:rPr lang="es-MX"/>
              <a:pPr>
                <a:defRPr/>
              </a:pPr>
              <a:t>‹Nº›</a:t>
            </a:fld>
            <a:endParaRPr lang="es-MX"/>
          </a:p>
        </p:txBody>
      </p:sp>
    </p:spTree>
    <p:extLst>
      <p:ext uri="{BB962C8B-B14F-4D97-AF65-F5344CB8AC3E}">
        <p14:creationId xmlns:p14="http://schemas.microsoft.com/office/powerpoint/2010/main" val="194462941"/>
      </p:ext>
    </p:extLst>
  </p:cSld>
  <p:clrMapOvr>
    <a:masterClrMapping/>
  </p:clrMapOvr>
  <p:transition>
    <p:dissolv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dgm">
  <p:cSld name="Título y diagrama u organigrama">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7814"/>
            <a:ext cx="10972800" cy="1139825"/>
          </a:xfrm>
        </p:spPr>
        <p:txBody>
          <a:bodyPr/>
          <a:lstStyle/>
          <a:p>
            <a:r>
              <a:rPr lang="es-ES"/>
              <a:t>Haga clic para modificar el estilo de título del patrón</a:t>
            </a:r>
          </a:p>
        </p:txBody>
      </p:sp>
      <p:sp>
        <p:nvSpPr>
          <p:cNvPr id="3" name="2 Marcador de SmartArt"/>
          <p:cNvSpPr>
            <a:spLocks noGrp="1"/>
          </p:cNvSpPr>
          <p:nvPr>
            <p:ph type="dgm" idx="1"/>
          </p:nvPr>
        </p:nvSpPr>
        <p:spPr>
          <a:xfrm>
            <a:off x="609600" y="1600201"/>
            <a:ext cx="10972800" cy="4530725"/>
          </a:xfrm>
        </p:spPr>
        <p:txBody>
          <a:bodyPr/>
          <a:lstStyle/>
          <a:p>
            <a:pPr lvl="0"/>
            <a:endParaRPr lang="es-ES" noProof="0"/>
          </a:p>
        </p:txBody>
      </p:sp>
      <p:sp>
        <p:nvSpPr>
          <p:cNvPr id="4" name="Rectangle 26"/>
          <p:cNvSpPr>
            <a:spLocks noGrp="1" noChangeArrowheads="1"/>
          </p:cNvSpPr>
          <p:nvPr>
            <p:ph type="ftr" sz="quarter" idx="10"/>
          </p:nvPr>
        </p:nvSpPr>
        <p:spPr>
          <a:ln/>
        </p:spPr>
        <p:txBody>
          <a:bodyPr/>
          <a:lstStyle>
            <a:lvl1pPr>
              <a:defRPr/>
            </a:lvl1pPr>
          </a:lstStyle>
          <a:p>
            <a:pPr>
              <a:defRPr/>
            </a:pPr>
            <a:endParaRPr lang="es-ES"/>
          </a:p>
        </p:txBody>
      </p:sp>
      <p:sp>
        <p:nvSpPr>
          <p:cNvPr id="5" name="Rectangle 27"/>
          <p:cNvSpPr>
            <a:spLocks noGrp="1" noChangeArrowheads="1"/>
          </p:cNvSpPr>
          <p:nvPr>
            <p:ph type="sldNum" sz="quarter" idx="11"/>
          </p:nvPr>
        </p:nvSpPr>
        <p:spPr>
          <a:ln/>
        </p:spPr>
        <p:txBody>
          <a:bodyPr/>
          <a:lstStyle>
            <a:lvl1pPr>
              <a:defRPr/>
            </a:lvl1pPr>
          </a:lstStyle>
          <a:p>
            <a:pPr>
              <a:defRPr/>
            </a:pPr>
            <a:fld id="{8EBEA347-EC35-44F5-BA7D-5848ECB32E77}" type="slidenum">
              <a:rPr lang="es-ES"/>
              <a:pPr>
                <a:defRPr/>
              </a:pPr>
              <a:t>‹Nº›</a:t>
            </a:fld>
            <a:endParaRPr lang="es-ES"/>
          </a:p>
        </p:txBody>
      </p:sp>
      <p:sp>
        <p:nvSpPr>
          <p:cNvPr id="6" name="Rectangle 28"/>
          <p:cNvSpPr>
            <a:spLocks noGrp="1" noChangeArrowheads="1"/>
          </p:cNvSpPr>
          <p:nvPr>
            <p:ph type="dt" sz="half" idx="12"/>
          </p:nvPr>
        </p:nvSpPr>
        <p:spPr>
          <a:ln/>
        </p:spPr>
        <p:txBody>
          <a:bodyPr/>
          <a:lstStyle>
            <a:lvl1pPr>
              <a:defRPr/>
            </a:lvl1pPr>
          </a:lstStyle>
          <a:p>
            <a:pPr>
              <a:defRPr/>
            </a:pPr>
            <a:fld id="{EC83D7FF-105F-46C6-A886-64654E8FFDA6}" type="datetime1">
              <a:rPr lang="es-PE" smtClean="0"/>
              <a:t>29/08/2024</a:t>
            </a:fld>
            <a:endParaRPr lang="es-ES"/>
          </a:p>
        </p:txBody>
      </p:sp>
    </p:spTree>
    <p:extLst>
      <p:ext uri="{BB962C8B-B14F-4D97-AF65-F5344CB8AC3E}">
        <p14:creationId xmlns:p14="http://schemas.microsoft.com/office/powerpoint/2010/main" val="1089752571"/>
      </p:ext>
    </p:extLst>
  </p:cSld>
  <p:clrMapOvr>
    <a:masterClrMapping/>
  </p:clrMapOvr>
  <p:transition>
    <p:dissolv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xAndTwoObj">
  <p:cSld name="Título, texto y 2 objetos">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4638"/>
            <a:ext cx="10972800" cy="1143000"/>
          </a:xfrm>
        </p:spPr>
        <p:txBody>
          <a:bodyPr/>
          <a:lstStyle/>
          <a:p>
            <a:r>
              <a:rPr lang="es-ES"/>
              <a:t>Haga clic para modificar el estilo de título del patrón</a:t>
            </a:r>
          </a:p>
        </p:txBody>
      </p:sp>
      <p:sp>
        <p:nvSpPr>
          <p:cNvPr id="3" name="2 Marcador de texto"/>
          <p:cNvSpPr>
            <a:spLocks noGrp="1"/>
          </p:cNvSpPr>
          <p:nvPr>
            <p:ph type="body" sz="half" idx="1"/>
          </p:nvPr>
        </p:nvSpPr>
        <p:spPr>
          <a:xfrm>
            <a:off x="609600" y="1600201"/>
            <a:ext cx="5384800" cy="452596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3 Marcador de contenido"/>
          <p:cNvSpPr>
            <a:spLocks noGrp="1"/>
          </p:cNvSpPr>
          <p:nvPr>
            <p:ph sz="quarter" idx="2"/>
          </p:nvPr>
        </p:nvSpPr>
        <p:spPr>
          <a:xfrm>
            <a:off x="6197600" y="1600200"/>
            <a:ext cx="5384800" cy="21859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4 Marcador de contenido"/>
          <p:cNvSpPr>
            <a:spLocks noGrp="1"/>
          </p:cNvSpPr>
          <p:nvPr>
            <p:ph sz="quarter" idx="3"/>
          </p:nvPr>
        </p:nvSpPr>
        <p:spPr>
          <a:xfrm>
            <a:off x="6197600" y="3938589"/>
            <a:ext cx="5384800" cy="2187575"/>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Rectangle 4"/>
          <p:cNvSpPr>
            <a:spLocks noGrp="1" noChangeArrowheads="1"/>
          </p:cNvSpPr>
          <p:nvPr>
            <p:ph type="dt" sz="half" idx="10"/>
          </p:nvPr>
        </p:nvSpPr>
        <p:spPr>
          <a:ln/>
        </p:spPr>
        <p:txBody>
          <a:bodyPr/>
          <a:lstStyle>
            <a:lvl1pPr>
              <a:defRPr/>
            </a:lvl1pPr>
          </a:lstStyle>
          <a:p>
            <a:pPr>
              <a:defRPr/>
            </a:pPr>
            <a:fld id="{088F88BD-4CA9-44E9-A448-D0DE2DEB0913}" type="datetime1">
              <a:rPr lang="es-PE" smtClean="0"/>
              <a:t>29/08/2024</a:t>
            </a:fld>
            <a:endParaRPr lang="es-MX"/>
          </a:p>
        </p:txBody>
      </p:sp>
      <p:sp>
        <p:nvSpPr>
          <p:cNvPr id="7" name="Rectangle 5"/>
          <p:cNvSpPr>
            <a:spLocks noGrp="1" noChangeArrowheads="1"/>
          </p:cNvSpPr>
          <p:nvPr>
            <p:ph type="ftr" sz="quarter" idx="11"/>
          </p:nvPr>
        </p:nvSpPr>
        <p:spPr>
          <a:ln/>
        </p:spPr>
        <p:txBody>
          <a:bodyPr/>
          <a:lstStyle>
            <a:lvl1pPr>
              <a:defRPr/>
            </a:lvl1pPr>
          </a:lstStyle>
          <a:p>
            <a:pPr>
              <a:defRPr/>
            </a:pPr>
            <a:endParaRPr lang="es-MX"/>
          </a:p>
        </p:txBody>
      </p:sp>
      <p:sp>
        <p:nvSpPr>
          <p:cNvPr id="8" name="Rectangle 6"/>
          <p:cNvSpPr>
            <a:spLocks noGrp="1" noChangeArrowheads="1"/>
          </p:cNvSpPr>
          <p:nvPr>
            <p:ph type="sldNum" sz="quarter" idx="12"/>
          </p:nvPr>
        </p:nvSpPr>
        <p:spPr>
          <a:ln/>
        </p:spPr>
        <p:txBody>
          <a:bodyPr/>
          <a:lstStyle>
            <a:lvl1pPr>
              <a:defRPr/>
            </a:lvl1pPr>
          </a:lstStyle>
          <a:p>
            <a:pPr>
              <a:defRPr/>
            </a:pPr>
            <a:fld id="{4DC95411-C8BF-4350-A4A3-82AAF9E00F7F}" type="slidenum">
              <a:rPr lang="es-MX"/>
              <a:pPr>
                <a:defRPr/>
              </a:pPr>
              <a:t>‹Nº›</a:t>
            </a:fld>
            <a:endParaRPr lang="es-MX"/>
          </a:p>
        </p:txBody>
      </p:sp>
    </p:spTree>
    <p:extLst>
      <p:ext uri="{BB962C8B-B14F-4D97-AF65-F5344CB8AC3E}">
        <p14:creationId xmlns:p14="http://schemas.microsoft.com/office/powerpoint/2010/main" val="2914749565"/>
      </p:ext>
    </p:extLst>
  </p:cSld>
  <p:clrMapOvr>
    <a:masterClrMapping/>
  </p:clrMapOvr>
  <p:transition>
    <p:dissolv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clipArtAndTx">
  <p:cSld name="Título, imágenes prediseñadas y texto">
    <p:spTree>
      <p:nvGrpSpPr>
        <p:cNvPr id="1" name=""/>
        <p:cNvGrpSpPr/>
        <p:nvPr/>
      </p:nvGrpSpPr>
      <p:grpSpPr>
        <a:xfrm>
          <a:off x="0" y="0"/>
          <a:ext cx="0" cy="0"/>
          <a:chOff x="0" y="0"/>
          <a:chExt cx="0" cy="0"/>
        </a:xfrm>
      </p:grpSpPr>
      <p:sp>
        <p:nvSpPr>
          <p:cNvPr id="2" name="1 Título"/>
          <p:cNvSpPr>
            <a:spLocks noGrp="1"/>
          </p:cNvSpPr>
          <p:nvPr>
            <p:ph type="title"/>
          </p:nvPr>
        </p:nvSpPr>
        <p:spPr>
          <a:xfrm>
            <a:off x="609600" y="228139"/>
            <a:ext cx="10972800" cy="1143000"/>
          </a:xfrm>
        </p:spPr>
        <p:txBody>
          <a:bodyPr/>
          <a:lstStyle/>
          <a:p>
            <a:r>
              <a:rPr lang="es-ES"/>
              <a:t>Haga clic para modificar el estilo de título del patrón</a:t>
            </a:r>
          </a:p>
        </p:txBody>
      </p:sp>
      <p:sp>
        <p:nvSpPr>
          <p:cNvPr id="3" name="2 Marcador de imágenes prediseñadas"/>
          <p:cNvSpPr>
            <a:spLocks noGrp="1"/>
          </p:cNvSpPr>
          <p:nvPr>
            <p:ph type="clipArt" sz="half" idx="1"/>
          </p:nvPr>
        </p:nvSpPr>
        <p:spPr>
          <a:xfrm>
            <a:off x="609600" y="1600431"/>
            <a:ext cx="5350933" cy="4495954"/>
          </a:xfrm>
        </p:spPr>
        <p:txBody>
          <a:bodyPr/>
          <a:lstStyle/>
          <a:p>
            <a:pPr lvl="0"/>
            <a:endParaRPr lang="es-ES" noProof="0"/>
          </a:p>
        </p:txBody>
      </p:sp>
      <p:sp>
        <p:nvSpPr>
          <p:cNvPr id="4" name="3 Marcador de texto"/>
          <p:cNvSpPr>
            <a:spLocks noGrp="1"/>
          </p:cNvSpPr>
          <p:nvPr>
            <p:ph type="body" sz="half" idx="2"/>
          </p:nvPr>
        </p:nvSpPr>
        <p:spPr>
          <a:xfrm>
            <a:off x="6231467" y="1600431"/>
            <a:ext cx="5350933" cy="4495954"/>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Rectangle 24"/>
          <p:cNvSpPr>
            <a:spLocks noGrp="1" noChangeArrowheads="1"/>
          </p:cNvSpPr>
          <p:nvPr>
            <p:ph type="dt" sz="half" idx="10"/>
          </p:nvPr>
        </p:nvSpPr>
        <p:spPr>
          <a:ln/>
        </p:spPr>
        <p:txBody>
          <a:bodyPr/>
          <a:lstStyle>
            <a:lvl1pPr>
              <a:defRPr/>
            </a:lvl1pPr>
          </a:lstStyle>
          <a:p>
            <a:pPr>
              <a:defRPr/>
            </a:pPr>
            <a:fld id="{9EC40A70-79AF-49D0-89E2-C677C285A6D9}" type="datetime1">
              <a:rPr lang="es-PE" smtClean="0"/>
              <a:t>29/08/2024</a:t>
            </a:fld>
            <a:endParaRPr lang="es-ES"/>
          </a:p>
        </p:txBody>
      </p:sp>
      <p:sp>
        <p:nvSpPr>
          <p:cNvPr id="6" name="Rectangle 25"/>
          <p:cNvSpPr>
            <a:spLocks noGrp="1" noChangeArrowheads="1"/>
          </p:cNvSpPr>
          <p:nvPr>
            <p:ph type="ftr" sz="quarter" idx="11"/>
          </p:nvPr>
        </p:nvSpPr>
        <p:spPr>
          <a:ln/>
        </p:spPr>
        <p:txBody>
          <a:bodyPr/>
          <a:lstStyle>
            <a:lvl1pPr>
              <a:defRPr/>
            </a:lvl1pPr>
          </a:lstStyle>
          <a:p>
            <a:pPr>
              <a:defRPr/>
            </a:pPr>
            <a:endParaRPr lang="es-ES"/>
          </a:p>
        </p:txBody>
      </p:sp>
      <p:sp>
        <p:nvSpPr>
          <p:cNvPr id="7" name="Rectangle 26"/>
          <p:cNvSpPr>
            <a:spLocks noGrp="1" noChangeArrowheads="1"/>
          </p:cNvSpPr>
          <p:nvPr>
            <p:ph type="sldNum" sz="quarter" idx="12"/>
          </p:nvPr>
        </p:nvSpPr>
        <p:spPr>
          <a:ln/>
        </p:spPr>
        <p:txBody>
          <a:bodyPr/>
          <a:lstStyle>
            <a:lvl1pPr>
              <a:defRPr/>
            </a:lvl1pPr>
          </a:lstStyle>
          <a:p>
            <a:pPr>
              <a:defRPr/>
            </a:pPr>
            <a:fld id="{2FAD126A-C5A9-4DD1-8D5B-4E68AF725969}" type="slidenum">
              <a:rPr lang="es-ES"/>
              <a:pPr>
                <a:defRPr/>
              </a:pPr>
              <a:t>‹Nº›</a:t>
            </a:fld>
            <a:endParaRPr lang="es-ES"/>
          </a:p>
        </p:txBody>
      </p:sp>
    </p:spTree>
    <p:extLst>
      <p:ext uri="{BB962C8B-B14F-4D97-AF65-F5344CB8AC3E}">
        <p14:creationId xmlns:p14="http://schemas.microsoft.com/office/powerpoint/2010/main" val="242299031"/>
      </p:ext>
    </p:extLst>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98A31D8-528E-4625-9E3A-B445BD0E97DD}" type="datetime1">
              <a:rPr lang="es-PE" smtClean="0"/>
              <a:t>29/08/2024</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3068FAE-F41A-4FC6-ADC3-027BDB91543E}" type="datetime1">
              <a:rPr lang="es-PE" smtClean="0"/>
              <a:t>29/08/2024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685800" y="3132666"/>
            <a:ext cx="5311775" cy="308601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172200" y="3132666"/>
            <a:ext cx="5334000" cy="3086019"/>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0AD418D-0B0A-490F-8A86-A262BD5BCCAF}" type="datetime1">
              <a:rPr lang="es-PE" smtClean="0"/>
              <a:t>29/08/2024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EF16258-E15C-46DB-8BF5-583963F04378}" type="datetime1">
              <a:rPr lang="es-PE" smtClean="0"/>
              <a:t>29/08/2024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692EDB-F048-443B-A55C-A55E0510A4AB}" type="datetime1">
              <a:rPr lang="es-PE" smtClean="0"/>
              <a:t>29/08/2024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7BF1F0DE-C83A-48AB-9198-DA11F951482E}" type="datetime1">
              <a:rPr lang="es-PE" smtClean="0"/>
              <a:t>29/08/2024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5F3DA4F-6C9C-4E0F-A59A-BFEE32954992}" type="datetime1">
              <a:rPr lang="es-PE" smtClean="0"/>
              <a:t>29/08/2024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25">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1B4D6C12-A641-4051-9655-76E3FE1EB489}" type="datetime1">
              <a:rPr lang="es-PE" smtClean="0"/>
              <a:t>29/08/2024</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‹Nº›</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 id="2147483669" r:id="rId18"/>
    <p:sldLayoutId id="2147483670" r:id="rId19"/>
    <p:sldLayoutId id="2147483671" r:id="rId20"/>
    <p:sldLayoutId id="2147483672" r:id="rId21"/>
    <p:sldLayoutId id="2147483673" r:id="rId22"/>
    <p:sldLayoutId id="2147483674" r:id="rId23"/>
  </p:sldLayoutIdLst>
  <p:hf hdr="0" ftr="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78.gi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80.gif"/><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82.gi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10.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93.w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94.wmf"/><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3.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4.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25.xml.rels><?xml version="1.0" encoding="UTF-8" standalone="yes"?>
<Relationships xmlns="http://schemas.openxmlformats.org/package/2006/relationships"><Relationship Id="rId3" Type="http://schemas.openxmlformats.org/officeDocument/2006/relationships/image" Target="../media/image9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100.emf"/><Relationship Id="rId4" Type="http://schemas.openxmlformats.org/officeDocument/2006/relationships/image" Target="../media/image99.emf"/></Relationships>
</file>

<file path=ppt/slides/_rels/slide127.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03.emf"/><Relationship Id="rId4" Type="http://schemas.openxmlformats.org/officeDocument/2006/relationships/image" Target="../media/image102.emf"/></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1.xml.rels><?xml version="1.0" encoding="UTF-8" standalone="yes"?>
<Relationships xmlns="http://schemas.openxmlformats.org/package/2006/relationships"><Relationship Id="rId3" Type="http://schemas.openxmlformats.org/officeDocument/2006/relationships/image" Target="../media/image104.emf"/><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107.wmf"/><Relationship Id="rId5" Type="http://schemas.openxmlformats.org/officeDocument/2006/relationships/image" Target="../media/image106.emf"/><Relationship Id="rId4" Type="http://schemas.openxmlformats.org/officeDocument/2006/relationships/image" Target="../media/image105.emf"/></Relationships>
</file>

<file path=ppt/slides/_rels/slide132.xml.rels><?xml version="1.0" encoding="UTF-8" standalone="yes"?>
<Relationships xmlns="http://schemas.openxmlformats.org/package/2006/relationships"><Relationship Id="rId3" Type="http://schemas.openxmlformats.org/officeDocument/2006/relationships/image" Target="../media/image108.png"/><Relationship Id="rId7" Type="http://schemas.openxmlformats.org/officeDocument/2006/relationships/image" Target="../media/image111.wmf"/><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10.emf"/><Relationship Id="rId5" Type="http://schemas.openxmlformats.org/officeDocument/2006/relationships/image" Target="../media/image109.emf"/><Relationship Id="rId4" Type="http://schemas.openxmlformats.org/officeDocument/2006/relationships/image" Target="../media/image100.emf"/></Relationships>
</file>

<file path=ppt/slides/_rels/slide133.xml.rels><?xml version="1.0" encoding="UTF-8" standalone="yes"?>
<Relationships xmlns="http://schemas.openxmlformats.org/package/2006/relationships"><Relationship Id="rId3" Type="http://schemas.openxmlformats.org/officeDocument/2006/relationships/image" Target="../media/image112.wmf"/><Relationship Id="rId2" Type="http://schemas.openxmlformats.org/officeDocument/2006/relationships/oleObject" Target="../embeddings/oleObject1.bin"/><Relationship Id="rId1" Type="http://schemas.openxmlformats.org/officeDocument/2006/relationships/slideLayout" Target="../slideLayouts/slideLayout4.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3" Type="http://schemas.openxmlformats.org/officeDocument/2006/relationships/image" Target="../media/image98.emf"/><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image" Target="../media/image113.wmf"/><Relationship Id="rId2" Type="http://schemas.openxmlformats.org/officeDocument/2006/relationships/notesSlide" Target="../notesSlides/notesSlide22.xml"/><Relationship Id="rId1" Type="http://schemas.openxmlformats.org/officeDocument/2006/relationships/slideLayout" Target="../slideLayouts/slideLayout22.xml"/><Relationship Id="rId4" Type="http://schemas.openxmlformats.org/officeDocument/2006/relationships/image" Target="../media/image114.wmf"/></Relationships>
</file>

<file path=ppt/slides/_rels/slide141.x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oleObject" Target="../embeddings/oleObject2.bin"/><Relationship Id="rId1" Type="http://schemas.openxmlformats.org/officeDocument/2006/relationships/slideLayout" Target="../slideLayouts/slideLayout19.xml"/></Relationships>
</file>

<file path=ppt/slides/_rels/slide142.xml.rels><?xml version="1.0" encoding="UTF-8" standalone="yes"?>
<Relationships xmlns="http://schemas.openxmlformats.org/package/2006/relationships"><Relationship Id="rId3" Type="http://schemas.openxmlformats.org/officeDocument/2006/relationships/image" Target="../media/image117.wmf"/><Relationship Id="rId2" Type="http://schemas.openxmlformats.org/officeDocument/2006/relationships/image" Target="../media/image116.wmf"/><Relationship Id="rId1" Type="http://schemas.openxmlformats.org/officeDocument/2006/relationships/slideLayout" Target="../slideLayouts/slideLayout7.xml"/><Relationship Id="rId4" Type="http://schemas.openxmlformats.org/officeDocument/2006/relationships/image" Target="../media/image118.wmf"/></Relationships>
</file>

<file path=ppt/slides/_rels/slide14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5.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146.x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notesSlide" Target="../notesSlides/notesSlide24.xml"/><Relationship Id="rId1" Type="http://schemas.openxmlformats.org/officeDocument/2006/relationships/slideLayout" Target="../slideLayouts/slideLayout18.xml"/></Relationships>
</file>

<file path=ppt/slides/_rels/slide147.xml.rels><?xml version="1.0" encoding="UTF-8" standalone="yes"?>
<Relationships xmlns="http://schemas.openxmlformats.org/package/2006/relationships"><Relationship Id="rId3" Type="http://schemas.openxmlformats.org/officeDocument/2006/relationships/image" Target="../media/image122.wmf"/><Relationship Id="rId2" Type="http://schemas.openxmlformats.org/officeDocument/2006/relationships/notesSlide" Target="../notesSlides/notesSlide25.xml"/><Relationship Id="rId1" Type="http://schemas.openxmlformats.org/officeDocument/2006/relationships/slideLayout" Target="../slideLayouts/slideLayout22.xml"/><Relationship Id="rId4" Type="http://schemas.openxmlformats.org/officeDocument/2006/relationships/image" Target="../media/image123.wmf"/></Relationships>
</file>

<file path=ppt/slides/_rels/slide148.xml.rels><?xml version="1.0" encoding="UTF-8" standalone="yes"?>
<Relationships xmlns="http://schemas.openxmlformats.org/package/2006/relationships"><Relationship Id="rId3" Type="http://schemas.openxmlformats.org/officeDocument/2006/relationships/image" Target="../media/image124.wmf"/><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149.xml.rels><?xml version="1.0" encoding="UTF-8" standalone="yes"?>
<Relationships xmlns="http://schemas.openxmlformats.org/package/2006/relationships"><Relationship Id="rId3" Type="http://schemas.openxmlformats.org/officeDocument/2006/relationships/image" Target="../media/image125.w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3" Type="http://schemas.openxmlformats.org/officeDocument/2006/relationships/image" Target="../media/image126.wmf"/><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151.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notesSlide" Target="../notesSlides/notesSlide29.xml"/><Relationship Id="rId1" Type="http://schemas.openxmlformats.org/officeDocument/2006/relationships/slideLayout" Target="../slideLayouts/slideLayout18.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3.xml.rels><?xml version="1.0" encoding="UTF-8" standalone="yes"?>
<Relationships xmlns="http://schemas.openxmlformats.org/package/2006/relationships"><Relationship Id="rId3" Type="http://schemas.openxmlformats.org/officeDocument/2006/relationships/image" Target="../media/image128.wmf"/><Relationship Id="rId2" Type="http://schemas.openxmlformats.org/officeDocument/2006/relationships/oleObject" Target="../embeddings/oleObject3.bin"/><Relationship Id="rId1" Type="http://schemas.openxmlformats.org/officeDocument/2006/relationships/slideLayout" Target="../slideLayouts/slideLayout23.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3" Type="http://schemas.openxmlformats.org/officeDocument/2006/relationships/image" Target="../media/image129.wmf"/><Relationship Id="rId2" Type="http://schemas.openxmlformats.org/officeDocument/2006/relationships/oleObject" Target="../embeddings/oleObject4.bin"/><Relationship Id="rId1" Type="http://schemas.openxmlformats.org/officeDocument/2006/relationships/slideLayout" Target="../slideLayouts/slideLayout19.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3" Type="http://schemas.openxmlformats.org/officeDocument/2006/relationships/image" Target="../media/image130.wmf"/><Relationship Id="rId2" Type="http://schemas.openxmlformats.org/officeDocument/2006/relationships/oleObject" Target="../embeddings/oleObject5.bin"/><Relationship Id="rId1" Type="http://schemas.openxmlformats.org/officeDocument/2006/relationships/slideLayout" Target="../slideLayouts/slideLayout19.xml"/></Relationships>
</file>

<file path=ppt/slides/_rels/slide1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image" Target="../media/image131.wm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132.wmf"/></Relationships>
</file>

<file path=ppt/slides/_rels/slide178.xml.rels><?xml version="1.0" encoding="UTF-8" standalone="yes"?>
<Relationships xmlns="http://schemas.openxmlformats.org/package/2006/relationships"><Relationship Id="rId3" Type="http://schemas.openxmlformats.org/officeDocument/2006/relationships/image" Target="../media/image133.w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34.wmf"/></Relationships>
</file>

<file path=ppt/slides/_rels/slide179.xml.rels><?xml version="1.0" encoding="UTF-8" standalone="yes"?>
<Relationships xmlns="http://schemas.openxmlformats.org/package/2006/relationships"><Relationship Id="rId8" Type="http://schemas.openxmlformats.org/officeDocument/2006/relationships/image" Target="../media/image141.gif"/><Relationship Id="rId3" Type="http://schemas.openxmlformats.org/officeDocument/2006/relationships/image" Target="../media/image136.gif"/><Relationship Id="rId7" Type="http://schemas.openxmlformats.org/officeDocument/2006/relationships/image" Target="../media/image140.gif"/><Relationship Id="rId2" Type="http://schemas.openxmlformats.org/officeDocument/2006/relationships/image" Target="../media/image135.gif"/><Relationship Id="rId1" Type="http://schemas.openxmlformats.org/officeDocument/2006/relationships/slideLayout" Target="../slideLayouts/slideLayout2.xml"/><Relationship Id="rId6" Type="http://schemas.openxmlformats.org/officeDocument/2006/relationships/image" Target="../media/image139.gif"/><Relationship Id="rId5" Type="http://schemas.openxmlformats.org/officeDocument/2006/relationships/image" Target="../media/image138.gif"/><Relationship Id="rId4" Type="http://schemas.openxmlformats.org/officeDocument/2006/relationships/image" Target="../media/image137.gif"/><Relationship Id="rId9" Type="http://schemas.openxmlformats.org/officeDocument/2006/relationships/image" Target="../media/image142.gif"/></Relationships>
</file>

<file path=ppt/slides/_rels/slide1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6" Type="http://schemas.openxmlformats.org/officeDocument/2006/relationships/image" Target="../media/image18.jpg"/><Relationship Id="rId5" Type="http://schemas.openxmlformats.org/officeDocument/2006/relationships/image" Target="../media/image17.jpg"/><Relationship Id="rId4" Type="http://schemas.openxmlformats.org/officeDocument/2006/relationships/image" Target="../media/image16.jpg"/></Relationships>
</file>

<file path=ppt/slides/_rels/slide180.xml.rels><?xml version="1.0" encoding="UTF-8" standalone="yes"?>
<Relationships xmlns="http://schemas.openxmlformats.org/package/2006/relationships"><Relationship Id="rId3" Type="http://schemas.openxmlformats.org/officeDocument/2006/relationships/image" Target="../media/image143.gif"/><Relationship Id="rId2" Type="http://schemas.openxmlformats.org/officeDocument/2006/relationships/hyperlink" Target="http://punto-de-encuentro.foroespana.com/" TargetMode="External"/><Relationship Id="rId1" Type="http://schemas.openxmlformats.org/officeDocument/2006/relationships/slideLayout" Target="../slideLayouts/slideLayout2.xml"/><Relationship Id="rId4" Type="http://schemas.openxmlformats.org/officeDocument/2006/relationships/image" Target="../media/image144.gif"/></Relationships>
</file>

<file path=ppt/slides/_rels/slide181.xml.rels><?xml version="1.0" encoding="UTF-8" standalone="yes"?>
<Relationships xmlns="http://schemas.openxmlformats.org/package/2006/relationships"><Relationship Id="rId2" Type="http://schemas.openxmlformats.org/officeDocument/2006/relationships/image" Target="../media/image145.jpg"/><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image" Target="../media/image146.gif"/><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3" Type="http://schemas.openxmlformats.org/officeDocument/2006/relationships/image" Target="../media/image148.png"/><Relationship Id="rId2" Type="http://schemas.openxmlformats.org/officeDocument/2006/relationships/image" Target="../media/image147.png"/><Relationship Id="rId1" Type="http://schemas.openxmlformats.org/officeDocument/2006/relationships/slideLayout" Target="../slideLayouts/slideLayout2.xm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image" Target="../media/image149.jpeg"/><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pn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image" Target="../media/image152.png"/><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image" Target="../media/image153.png"/><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3" Type="http://schemas.openxmlformats.org/officeDocument/2006/relationships/image" Target="../media/image155.png"/><Relationship Id="rId2" Type="http://schemas.openxmlformats.org/officeDocument/2006/relationships/image" Target="../media/image154.png"/><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image" Target="../media/image156.png"/><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image" Target="../media/image157.png"/><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158.pn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image" Target="../media/image159.png"/><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image" Target="../media/image160.png"/><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3" Type="http://schemas.openxmlformats.org/officeDocument/2006/relationships/image" Target="../media/image162.png"/><Relationship Id="rId2" Type="http://schemas.openxmlformats.org/officeDocument/2006/relationships/image" Target="../media/image161.png"/><Relationship Id="rId1" Type="http://schemas.openxmlformats.org/officeDocument/2006/relationships/slideLayout" Target="../slideLayouts/slideLayout2.xml"/><Relationship Id="rId4" Type="http://schemas.openxmlformats.org/officeDocument/2006/relationships/image" Target="../media/image163.png"/></Relationships>
</file>

<file path=ppt/slides/_rels/slide245.xml.rels><?xml version="1.0" encoding="UTF-8" standalone="yes"?>
<Relationships xmlns="http://schemas.openxmlformats.org/package/2006/relationships"><Relationship Id="rId3" Type="http://schemas.openxmlformats.org/officeDocument/2006/relationships/image" Target="../media/image165.png"/><Relationship Id="rId2" Type="http://schemas.openxmlformats.org/officeDocument/2006/relationships/image" Target="../media/image164.png"/><Relationship Id="rId1" Type="http://schemas.openxmlformats.org/officeDocument/2006/relationships/slideLayout" Target="../slideLayouts/slideLayout2.xml"/><Relationship Id="rId4" Type="http://schemas.openxmlformats.org/officeDocument/2006/relationships/image" Target="../media/image166.png"/></Relationships>
</file>

<file path=ppt/slides/_rels/slide2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image" Target="../media/image167.png"/><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image" Target="../media/image168.png"/><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3" Type="http://schemas.openxmlformats.org/officeDocument/2006/relationships/image" Target="../media/image170.jpg"/><Relationship Id="rId2" Type="http://schemas.openxmlformats.org/officeDocument/2006/relationships/image" Target="../media/image169.jp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71.jpg"/><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72.pn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image" Target="../media/image173.png"/><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image" Target="../media/image174.png"/><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image" Target="../media/image17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image" Target="../media/image176.png"/><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image" Target="../media/image177.png"/><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image" Target="../media/image178.png"/><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3" Type="http://schemas.openxmlformats.org/officeDocument/2006/relationships/image" Target="../media/image179.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6.xml.rels><?xml version="1.0" encoding="UTF-8" standalone="yes"?>
<Relationships xmlns="http://schemas.openxmlformats.org/package/2006/relationships"><Relationship Id="rId2" Type="http://schemas.openxmlformats.org/officeDocument/2006/relationships/image" Target="../media/image180.png"/><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3" Type="http://schemas.openxmlformats.org/officeDocument/2006/relationships/image" Target="../media/image182.png"/><Relationship Id="rId2" Type="http://schemas.openxmlformats.org/officeDocument/2006/relationships/image" Target="../media/image181.png"/><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image" Target="../media/image183.png"/><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image" Target="../media/image184.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image" Target="../media/image185.jpg"/><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image" Target="../media/image186.jpg"/><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image" Target="../media/image187.jpg"/><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image" Target="../media/image188.png"/><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image" Target="../media/image189.png"/><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image" Target="../media/image190.png"/><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image" Target="../media/image191.png"/><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image" Target="../media/image19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image" Target="../media/image193.png"/><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image" Target="../media/image194.jpg"/><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image" Target="../media/image195.jpg"/><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image" Target="../media/image196.jpg"/><Relationship Id="rId1" Type="http://schemas.openxmlformats.org/officeDocument/2006/relationships/slideLayout" Target="../slideLayouts/slideLayout2.xml"/></Relationships>
</file>

<file path=ppt/slides/_rels/slide2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3" Type="http://schemas.openxmlformats.org/officeDocument/2006/relationships/image" Target="../media/image198.jpeg"/><Relationship Id="rId2" Type="http://schemas.openxmlformats.org/officeDocument/2006/relationships/image" Target="../media/image197.jpeg"/><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image" Target="../media/image199.jpg"/><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image" Target="../media/image200.jpg"/><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3" Type="http://schemas.openxmlformats.org/officeDocument/2006/relationships/image" Target="../media/image202.jpeg"/><Relationship Id="rId2" Type="http://schemas.openxmlformats.org/officeDocument/2006/relationships/image" Target="../media/image201.png"/><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image" Target="../media/image203.jpg"/><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image" Target="../media/image204.jpg"/><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8" Type="http://schemas.openxmlformats.org/officeDocument/2006/relationships/image" Target="../media/image211.png"/><Relationship Id="rId3" Type="http://schemas.openxmlformats.org/officeDocument/2006/relationships/image" Target="../media/image206.png"/><Relationship Id="rId7" Type="http://schemas.openxmlformats.org/officeDocument/2006/relationships/image" Target="../media/image210.png"/><Relationship Id="rId2" Type="http://schemas.openxmlformats.org/officeDocument/2006/relationships/image" Target="../media/image205.png"/><Relationship Id="rId1" Type="http://schemas.openxmlformats.org/officeDocument/2006/relationships/slideLayout" Target="../slideLayouts/slideLayout2.xml"/><Relationship Id="rId6" Type="http://schemas.openxmlformats.org/officeDocument/2006/relationships/image" Target="../media/image209.jpeg"/><Relationship Id="rId5" Type="http://schemas.openxmlformats.org/officeDocument/2006/relationships/image" Target="../media/image208.jpeg"/><Relationship Id="rId10" Type="http://schemas.openxmlformats.org/officeDocument/2006/relationships/image" Target="../media/image213.png"/><Relationship Id="rId4" Type="http://schemas.openxmlformats.org/officeDocument/2006/relationships/image" Target="../media/image207.jpeg"/><Relationship Id="rId9" Type="http://schemas.openxmlformats.org/officeDocument/2006/relationships/image" Target="../media/image212.png"/></Relationships>
</file>

<file path=ppt/slides/_rels/slide295.xml.rels><?xml version="1.0" encoding="UTF-8" standalone="yes"?>
<Relationships xmlns="http://schemas.openxmlformats.org/package/2006/relationships"><Relationship Id="rId2" Type="http://schemas.openxmlformats.org/officeDocument/2006/relationships/image" Target="../media/image214.jpg"/><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image" Target="../media/image215.jpg"/><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image" Target="../media/image216.jpg"/><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image" Target="../media/image217.jpg"/><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image" Target="../media/image21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2" Type="http://schemas.openxmlformats.org/officeDocument/2006/relationships/image" Target="../media/image219.jpg"/><Relationship Id="rId1" Type="http://schemas.openxmlformats.org/officeDocument/2006/relationships/slideLayout" Target="../slideLayouts/slideLayout2.xml"/></Relationships>
</file>

<file path=ppt/slides/_rels/slide301.xml.rels><?xml version="1.0" encoding="UTF-8" standalone="yes"?>
<Relationships xmlns="http://schemas.openxmlformats.org/package/2006/relationships"><Relationship Id="rId3" Type="http://schemas.openxmlformats.org/officeDocument/2006/relationships/image" Target="../media/image221.jpeg"/><Relationship Id="rId7" Type="http://schemas.openxmlformats.org/officeDocument/2006/relationships/image" Target="../media/image225.jpeg"/><Relationship Id="rId2" Type="http://schemas.openxmlformats.org/officeDocument/2006/relationships/image" Target="../media/image220.jpeg"/><Relationship Id="rId1" Type="http://schemas.openxmlformats.org/officeDocument/2006/relationships/slideLayout" Target="../slideLayouts/slideLayout2.xml"/><Relationship Id="rId6" Type="http://schemas.openxmlformats.org/officeDocument/2006/relationships/image" Target="../media/image224.jpeg"/><Relationship Id="rId5" Type="http://schemas.openxmlformats.org/officeDocument/2006/relationships/image" Target="../media/image223.jpeg"/><Relationship Id="rId4" Type="http://schemas.openxmlformats.org/officeDocument/2006/relationships/image" Target="../media/image222.jpeg"/></Relationships>
</file>

<file path=ppt/slides/_rels/slide302.xml.rels><?xml version="1.0" encoding="UTF-8" standalone="yes"?>
<Relationships xmlns="http://schemas.openxmlformats.org/package/2006/relationships"><Relationship Id="rId2" Type="http://schemas.openxmlformats.org/officeDocument/2006/relationships/image" Target="../media/image226.jpg"/><Relationship Id="rId1" Type="http://schemas.openxmlformats.org/officeDocument/2006/relationships/slideLayout" Target="../slideLayouts/slideLayout2.xml"/></Relationships>
</file>

<file path=ppt/slides/_rels/slide303.xml.rels><?xml version="1.0" encoding="UTF-8" standalone="yes"?>
<Relationships xmlns="http://schemas.openxmlformats.org/package/2006/relationships"><Relationship Id="rId2" Type="http://schemas.openxmlformats.org/officeDocument/2006/relationships/image" Target="../media/image227.jpg"/><Relationship Id="rId1" Type="http://schemas.openxmlformats.org/officeDocument/2006/relationships/slideLayout" Target="../slideLayouts/slideLayout2.xml"/></Relationships>
</file>

<file path=ppt/slides/_rels/slide304.xml.rels><?xml version="1.0" encoding="UTF-8" standalone="yes"?>
<Relationships xmlns="http://schemas.openxmlformats.org/package/2006/relationships"><Relationship Id="rId2" Type="http://schemas.openxmlformats.org/officeDocument/2006/relationships/image" Target="../media/image228.png"/><Relationship Id="rId1" Type="http://schemas.openxmlformats.org/officeDocument/2006/relationships/slideLayout" Target="../slideLayouts/slideLayout2.xml"/></Relationships>
</file>

<file path=ppt/slides/_rels/slide3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6.xml.rels><?xml version="1.0" encoding="UTF-8" standalone="yes"?>
<Relationships xmlns="http://schemas.openxmlformats.org/package/2006/relationships"><Relationship Id="rId3" Type="http://schemas.openxmlformats.org/officeDocument/2006/relationships/image" Target="../media/image201.png"/><Relationship Id="rId2" Type="http://schemas.openxmlformats.org/officeDocument/2006/relationships/image" Target="../media/image229.jpeg"/><Relationship Id="rId1" Type="http://schemas.openxmlformats.org/officeDocument/2006/relationships/slideLayout" Target="../slideLayouts/slideLayout2.xml"/><Relationship Id="rId6" Type="http://schemas.openxmlformats.org/officeDocument/2006/relationships/image" Target="../media/image232.jpeg"/><Relationship Id="rId5" Type="http://schemas.openxmlformats.org/officeDocument/2006/relationships/image" Target="../media/image231.jpeg"/><Relationship Id="rId4" Type="http://schemas.openxmlformats.org/officeDocument/2006/relationships/image" Target="../media/image230.jpeg"/></Relationships>
</file>

<file path=ppt/slides/_rels/slide307.xml.rels><?xml version="1.0" encoding="UTF-8" standalone="yes"?>
<Relationships xmlns="http://schemas.openxmlformats.org/package/2006/relationships"><Relationship Id="rId2" Type="http://schemas.openxmlformats.org/officeDocument/2006/relationships/image" Target="../media/image233.jpg"/><Relationship Id="rId1" Type="http://schemas.openxmlformats.org/officeDocument/2006/relationships/slideLayout" Target="../slideLayouts/slideLayout2.xml"/></Relationships>
</file>

<file path=ppt/slides/_rels/slide3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9.xml.rels><?xml version="1.0" encoding="UTF-8" standalone="yes"?>
<Relationships xmlns="http://schemas.openxmlformats.org/package/2006/relationships"><Relationship Id="rId2" Type="http://schemas.openxmlformats.org/officeDocument/2006/relationships/image" Target="../media/image2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1.xml.rels><?xml version="1.0" encoding="UTF-8" standalone="yes"?>
<Relationships xmlns="http://schemas.openxmlformats.org/package/2006/relationships"><Relationship Id="rId2" Type="http://schemas.openxmlformats.org/officeDocument/2006/relationships/image" Target="../media/image235.png"/><Relationship Id="rId1" Type="http://schemas.openxmlformats.org/officeDocument/2006/relationships/slideLayout" Target="../slideLayouts/slideLayout2.xml"/></Relationships>
</file>

<file path=ppt/slides/_rels/slide312.xml.rels><?xml version="1.0" encoding="UTF-8" standalone="yes"?>
<Relationships xmlns="http://schemas.openxmlformats.org/package/2006/relationships"><Relationship Id="rId2" Type="http://schemas.openxmlformats.org/officeDocument/2006/relationships/image" Target="../media/image236.png"/><Relationship Id="rId1" Type="http://schemas.openxmlformats.org/officeDocument/2006/relationships/slideLayout" Target="../slideLayouts/slideLayout2.xml"/></Relationships>
</file>

<file path=ppt/slides/_rels/slide313.xml.rels><?xml version="1.0" encoding="UTF-8" standalone="yes"?>
<Relationships xmlns="http://schemas.openxmlformats.org/package/2006/relationships"><Relationship Id="rId2" Type="http://schemas.openxmlformats.org/officeDocument/2006/relationships/image" Target="../media/image237.png"/><Relationship Id="rId1" Type="http://schemas.openxmlformats.org/officeDocument/2006/relationships/slideLayout" Target="../slideLayouts/slideLayout2.xml"/></Relationships>
</file>

<file path=ppt/slides/_rels/slide314.xml.rels><?xml version="1.0" encoding="UTF-8" standalone="yes"?>
<Relationships xmlns="http://schemas.openxmlformats.org/package/2006/relationships"><Relationship Id="rId2" Type="http://schemas.openxmlformats.org/officeDocument/2006/relationships/image" Target="../media/image238.png"/><Relationship Id="rId1" Type="http://schemas.openxmlformats.org/officeDocument/2006/relationships/slideLayout" Target="../slideLayouts/slideLayout2.xml"/></Relationships>
</file>

<file path=ppt/slides/_rels/slide3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8.xml.rels><?xml version="1.0" encoding="UTF-8" standalone="yes"?>
<Relationships xmlns="http://schemas.openxmlformats.org/package/2006/relationships"><Relationship Id="rId2" Type="http://schemas.openxmlformats.org/officeDocument/2006/relationships/image" Target="../media/image145.jpg"/><Relationship Id="rId1" Type="http://schemas.openxmlformats.org/officeDocument/2006/relationships/slideLayout" Target="../slideLayouts/slideLayout2.xml"/></Relationships>
</file>

<file path=ppt/slides/_rels/slide3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hyperlink" Target="http://av.rds.yahoo.com/_ylt=A0Je5Xng9u1G2Z4A8oEfQaMX;_ylu=X3oDMTBvMmFkM29rBHBndANhdl9pbWdfcmVzdWx0BHNlYwNzcg--/SIG=120ju4iu7/EXP=1190086752/**http%3a/www.wwnorton.com/amistad/amintro1.htm" TargetMode="Externa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hyperlink" Target="http://av.rds.yahoo.com/_ylt=A0Je5XRH9.1GATwBC5UfQaMX;_ylu=X3oDMTBvMmFkM29rBHBndANhdl9pbWdfcmVzdWx0BHNlYwNzcg--/SIG=1290ioqp8/EXP=1190086855/**http%3a/gaivotadaria.blogs.sapo.pt/arquivo/664664.html" TargetMode="Externa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hyperlink" Target="http://av.rds.yahoo.com/_ylt=A0Je5W2S9u1GSRkBfDsfQaMX;_ylu=X3oDMTBvMmFkM29rBHBndANhdl9pbWdfcmVzdWx0BHNlYwNzcg--/SIG=13ii22q3p/EXP=1190086674/**http%3a/formacion.trabajos.com/formacion/89/relaciones-publicas-y-protocolo/relaciones-publicas" TargetMode="Externa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8" Type="http://schemas.openxmlformats.org/officeDocument/2006/relationships/image" Target="../media/image56.jpeg"/><Relationship Id="rId13" Type="http://schemas.openxmlformats.org/officeDocument/2006/relationships/hyperlink" Target="http://av.rds.yahoo.com/_ylt=A0Je5X0V.u1GjYQANZEfQaMX;_ylu=X3oDMTBvMmFkM29rBHBndANhdl9pbWdfcmVzdWx0BHNlYwNzcg--/SIG=11fr6b4c7/EXP=1190087573/**http%3a/web.jet.es/arseniflo" TargetMode="External"/><Relationship Id="rId3" Type="http://schemas.openxmlformats.org/officeDocument/2006/relationships/hyperlink" Target="http://av.rds.yahoo.com/_ylt=A0Je5XqR.O1GERUBqUQfQaMX;_ylu=X3oDMTBvMmFkM29rBHBndANhdl9pbWdfcmVzdWx0BHNlYwNzcg--/SIG=14rf881jp/EXP=1190087185/**http%3a/www.anc-d.fukui-u.ac.jp/~ishikawa/Aloss/data/Country/mexico/C_shell/Iglesia%2520San%2520Antonio%2520de%2520las%2520Huertas.htm" TargetMode="External"/><Relationship Id="rId7" Type="http://schemas.openxmlformats.org/officeDocument/2006/relationships/hyperlink" Target="http://av.rds.yahoo.com/_ylt=A0Je5XjY.O1GqUgA02UfQaMX;_ylu=X3oDMTBvMmFkM29rBHBndANhdl9pbWdfcmVzdWx0BHNlYwNzcg--/SIG=12abipgv3/EXP=1190087256/**http%3a/www.escolapios.es/colegios/oviedo/escpadres.php" TargetMode="External"/><Relationship Id="rId12" Type="http://schemas.openxmlformats.org/officeDocument/2006/relationships/image" Target="../media/image58.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55.jpeg"/><Relationship Id="rId11" Type="http://schemas.openxmlformats.org/officeDocument/2006/relationships/hyperlink" Target="http://av.rds.yahoo.com/_ylt=A0Je5W0k9u1GSRkBliIfQaMX;_ylu=X3oDMTBvMmFkM29rBHBndANhdl9pbWdfcmVzdWx0BHNlYwNzcg--/SIG=12blqgtdc/EXP=1190086564/**http%3a/mvsfrasson.vilabol.uol.com.br/familiaamigos.html" TargetMode="External"/><Relationship Id="rId5" Type="http://schemas.openxmlformats.org/officeDocument/2006/relationships/hyperlink" Target="http://av.rds.yahoo.com/_ylt=A0Je5Xnq9e1Gj50Azo8fQaMX;_ylu=X3oDMTBvMmFkM29rBHBndANhdl9pbWdfcmVzdWx0BHNlYwNzcg--/SIG=11tc6qm6u/EXP=1190086506/**http%3a/www.imsmg.com/imsdemos/quila/demos" TargetMode="External"/><Relationship Id="rId10" Type="http://schemas.openxmlformats.org/officeDocument/2006/relationships/image" Target="../media/image57.jpeg"/><Relationship Id="rId4" Type="http://schemas.openxmlformats.org/officeDocument/2006/relationships/image" Target="../media/image54.jpeg"/><Relationship Id="rId9" Type="http://schemas.openxmlformats.org/officeDocument/2006/relationships/hyperlink" Target="http://images.google.com/imgres?imgurl=http://www.zuloagaconsultores.com/images/imagenes_web/ejecutivos.JPG&amp;imgrefurl=http://www.zuloagaconsultores.com/zdo.htm&amp;h=640&amp;w=426&amp;sz=31&amp;hl=es&amp;start=12&amp;tbnid=02nIIRPuNZQ-MM:&amp;tbnh=137&amp;tbnw=91&amp;prev=/images%3Fq%3DEFECTIVIDAD%2BHUMANA%257D%26gbv%3D2%26svnum%3D10%26hl%3Des" TargetMode="External"/><Relationship Id="rId14" Type="http://schemas.openxmlformats.org/officeDocument/2006/relationships/image" Target="../media/image59.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av.rds.yahoo.com/_ylt=A0Je5XHF_O1GqS4BDC8fQaMX;_ylu=X3oDMTBvMmFkM29rBHBndANhdl9pbWdfcmVzdWx0BHNlYwNzcg--/SIG=11ivbs36f/EXP=1190088261/**http%3a/la-lupa.cadaminuto.com/"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hyperlink" Target="http://av.rds.yahoo.com/_ylt=A0Je5W8V_.1GHy0BkmAfQaMX;_ylu=X3oDMTBvMmFkM29rBHBndANhdl9pbWdfcmVzdWx0BHNlYwNzcg--/SIG=12c2c2467/EXP=1190088853/**http%3a/www.solidaridad.net/vernoticia.asp%3fnoticia=2233" TargetMode="External"/><Relationship Id="rId2" Type="http://schemas.openxmlformats.org/officeDocument/2006/relationships/notesSlide" Target="../notesSlides/notesSlide6.xml"/><Relationship Id="rId1" Type="http://schemas.openxmlformats.org/officeDocument/2006/relationships/slideLayout" Target="../slideLayouts/slideLayout7.xml"/><Relationship Id="rId5" Type="http://schemas.openxmlformats.org/officeDocument/2006/relationships/image" Target="../media/image63.png"/><Relationship Id="rId4" Type="http://schemas.openxmlformats.org/officeDocument/2006/relationships/image" Target="../media/image62.jpeg"/></Relationships>
</file>

<file path=ppt/slides/_rels/slide8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0.xml"/></Relationships>
</file>

<file path=ppt/slides/_rels/slide88.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69.gif"/><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2.gi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76.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1E556-EA0C-0B68-F980-1680F5C77A1F}"/>
              </a:ext>
            </a:extLst>
          </p:cNvPr>
          <p:cNvSpPr>
            <a:spLocks noGrp="1"/>
          </p:cNvSpPr>
          <p:nvPr>
            <p:ph type="ctrTitle"/>
          </p:nvPr>
        </p:nvSpPr>
        <p:spPr>
          <a:xfrm>
            <a:off x="1371600" y="1803405"/>
            <a:ext cx="9448800" cy="1133759"/>
          </a:xfrm>
        </p:spPr>
        <p:txBody>
          <a:bodyPr/>
          <a:lstStyle/>
          <a:p>
            <a:pPr algn="ctr"/>
            <a:r>
              <a:rPr lang="es-MX" dirty="0">
                <a:latin typeface="Arial Black" panose="020B0A04020102020204" pitchFamily="34" charset="0"/>
              </a:rPr>
              <a:t>neuro liderazgo</a:t>
            </a:r>
            <a:endParaRPr lang="es-PE" dirty="0">
              <a:latin typeface="Arial Black" panose="020B0A04020102020204" pitchFamily="34" charset="0"/>
            </a:endParaRPr>
          </a:p>
        </p:txBody>
      </p:sp>
      <p:sp>
        <p:nvSpPr>
          <p:cNvPr id="3" name="Subtítulo 2">
            <a:extLst>
              <a:ext uri="{FF2B5EF4-FFF2-40B4-BE49-F238E27FC236}">
                <a16:creationId xmlns:a16="http://schemas.microsoft.com/office/drawing/2014/main" id="{3A443F68-DFBD-E71F-5548-B2C1E3C90564}"/>
              </a:ext>
            </a:extLst>
          </p:cNvPr>
          <p:cNvSpPr>
            <a:spLocks noGrp="1"/>
          </p:cNvSpPr>
          <p:nvPr>
            <p:ph type="subTitle" idx="1"/>
          </p:nvPr>
        </p:nvSpPr>
        <p:spPr>
          <a:xfrm>
            <a:off x="374073" y="3664098"/>
            <a:ext cx="10446327" cy="1300017"/>
          </a:xfrm>
        </p:spPr>
        <p:txBody>
          <a:bodyPr>
            <a:noAutofit/>
          </a:bodyPr>
          <a:lstStyle/>
          <a:p>
            <a:r>
              <a:rPr lang="es-MX" sz="3600" b="1" dirty="0">
                <a:latin typeface="Arial Black" panose="020B0A04020102020204" pitchFamily="34" charset="0"/>
              </a:rPr>
              <a:t>Dr. LUIS ALBERTO SARMIENTO PEREZ</a:t>
            </a:r>
          </a:p>
          <a:p>
            <a:r>
              <a:rPr lang="es-MX" sz="3600" b="1" dirty="0">
                <a:latin typeface="Arial Black" panose="020B0A04020102020204" pitchFamily="34" charset="0"/>
              </a:rPr>
              <a:t>      NEUROPSICOLOGO</a:t>
            </a:r>
            <a:endParaRPr lang="es-PE" sz="3600" b="1" dirty="0">
              <a:latin typeface="Arial Black" panose="020B0A04020102020204" pitchFamily="34" charset="0"/>
            </a:endParaRPr>
          </a:p>
        </p:txBody>
      </p:sp>
      <p:sp>
        <p:nvSpPr>
          <p:cNvPr id="4" name="Marcador de fecha 3">
            <a:extLst>
              <a:ext uri="{FF2B5EF4-FFF2-40B4-BE49-F238E27FC236}">
                <a16:creationId xmlns:a16="http://schemas.microsoft.com/office/drawing/2014/main" id="{24ADE60B-BFA4-45F9-9FE1-FF891A38D248}"/>
              </a:ext>
            </a:extLst>
          </p:cNvPr>
          <p:cNvSpPr>
            <a:spLocks noGrp="1"/>
          </p:cNvSpPr>
          <p:nvPr>
            <p:ph type="dt" sz="half" idx="10"/>
          </p:nvPr>
        </p:nvSpPr>
        <p:spPr>
          <a:xfrm>
            <a:off x="10270434" y="6228154"/>
            <a:ext cx="1716158" cy="374642"/>
          </a:xfrm>
        </p:spPr>
        <p:txBody>
          <a:bodyPr/>
          <a:lstStyle/>
          <a:p>
            <a:fld id="{49144308-BD75-4819-8B42-D8CAE30BB80C}" type="datetime1">
              <a:rPr lang="es-PE" sz="2000" b="1" smtClean="0">
                <a:solidFill>
                  <a:srgbClr val="FF0000"/>
                </a:solidFill>
              </a:rPr>
              <a:t>29/08/2024</a:t>
            </a:fld>
            <a:endParaRPr lang="en-US" sz="2000" b="1" dirty="0">
              <a:solidFill>
                <a:srgbClr val="FF0000"/>
              </a:solidFill>
            </a:endParaRPr>
          </a:p>
        </p:txBody>
      </p:sp>
      <p:sp>
        <p:nvSpPr>
          <p:cNvPr id="5" name="Marcador de número de diapositiva 4">
            <a:extLst>
              <a:ext uri="{FF2B5EF4-FFF2-40B4-BE49-F238E27FC236}">
                <a16:creationId xmlns:a16="http://schemas.microsoft.com/office/drawing/2014/main" id="{D326A635-AEBE-4E96-BB4A-7621A00820D8}"/>
              </a:ext>
            </a:extLst>
          </p:cNvPr>
          <p:cNvSpPr>
            <a:spLocks noGrp="1"/>
          </p:cNvSpPr>
          <p:nvPr>
            <p:ph type="sldNum" sz="quarter" idx="12"/>
          </p:nvPr>
        </p:nvSpPr>
        <p:spPr>
          <a:xfrm>
            <a:off x="490330" y="6228154"/>
            <a:ext cx="705377" cy="365125"/>
          </a:xfrm>
        </p:spPr>
        <p:txBody>
          <a:bodyPr/>
          <a:lstStyle/>
          <a:p>
            <a:fld id="{6D22F896-40B5-4ADD-8801-0D06FADFA095}" type="slidenum">
              <a:rPr lang="en-US" sz="4800" smtClean="0">
                <a:solidFill>
                  <a:srgbClr val="FFFF00"/>
                </a:solidFill>
              </a:rPr>
              <a:t>1</a:t>
            </a:fld>
            <a:endParaRPr lang="en-US" sz="4800" dirty="0">
              <a:solidFill>
                <a:srgbClr val="FFFF00"/>
              </a:solidFill>
            </a:endParaRPr>
          </a:p>
        </p:txBody>
      </p:sp>
    </p:spTree>
    <p:extLst>
      <p:ext uri="{BB962C8B-B14F-4D97-AF65-F5344CB8AC3E}">
        <p14:creationId xmlns:p14="http://schemas.microsoft.com/office/powerpoint/2010/main" val="18231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87463C4-3ECC-7F04-DFE5-BB59525847E5}"/>
              </a:ext>
            </a:extLst>
          </p:cNvPr>
          <p:cNvSpPr>
            <a:spLocks noGrp="1"/>
          </p:cNvSpPr>
          <p:nvPr>
            <p:ph type="title"/>
          </p:nvPr>
        </p:nvSpPr>
        <p:spPr>
          <a:xfrm>
            <a:off x="3034747" y="366808"/>
            <a:ext cx="5039139" cy="799384"/>
          </a:xfrm>
          <a:solidFill>
            <a:srgbClr val="FF0000"/>
          </a:solidFill>
        </p:spPr>
        <p:txBody>
          <a:bodyPr/>
          <a:lstStyle/>
          <a:p>
            <a:r>
              <a:rPr lang="es-PE" b="1" dirty="0"/>
              <a:t>Objetivo general</a:t>
            </a:r>
          </a:p>
        </p:txBody>
      </p:sp>
      <p:sp>
        <p:nvSpPr>
          <p:cNvPr id="3" name="Marcador de contenido 2">
            <a:extLst>
              <a:ext uri="{FF2B5EF4-FFF2-40B4-BE49-F238E27FC236}">
                <a16:creationId xmlns:a16="http://schemas.microsoft.com/office/drawing/2014/main" id="{2F75B11D-9370-E567-7FCB-306A1A2F8C4F}"/>
              </a:ext>
            </a:extLst>
          </p:cNvPr>
          <p:cNvSpPr>
            <a:spLocks noGrp="1"/>
          </p:cNvSpPr>
          <p:nvPr>
            <p:ph idx="1"/>
          </p:nvPr>
        </p:nvSpPr>
        <p:spPr>
          <a:xfrm>
            <a:off x="318052" y="2194561"/>
            <a:ext cx="11582400" cy="2231666"/>
          </a:xfrm>
        </p:spPr>
        <p:txBody>
          <a:bodyPr>
            <a:normAutofit/>
          </a:bodyPr>
          <a:lstStyle/>
          <a:p>
            <a:pPr algn="just"/>
            <a:r>
              <a:rPr lang="es-MX" sz="4000" b="1" dirty="0"/>
              <a:t>Conocer los procesos Neurocognitivos del liderazgo para potenciar la gestión en seguridad y salud en el trabajo</a:t>
            </a:r>
            <a:endParaRPr lang="es-PE" sz="4000" b="1" dirty="0"/>
          </a:p>
        </p:txBody>
      </p:sp>
      <p:sp>
        <p:nvSpPr>
          <p:cNvPr id="4" name="Marcador de fecha 3">
            <a:extLst>
              <a:ext uri="{FF2B5EF4-FFF2-40B4-BE49-F238E27FC236}">
                <a16:creationId xmlns:a16="http://schemas.microsoft.com/office/drawing/2014/main" id="{3437D757-60A8-44D6-BF22-27B15047F32B}"/>
              </a:ext>
            </a:extLst>
          </p:cNvPr>
          <p:cNvSpPr>
            <a:spLocks noGrp="1"/>
          </p:cNvSpPr>
          <p:nvPr>
            <p:ph type="dt" sz="half" idx="10"/>
          </p:nvPr>
        </p:nvSpPr>
        <p:spPr/>
        <p:txBody>
          <a:bodyPr/>
          <a:lstStyle/>
          <a:p>
            <a:fld id="{5097C0DD-1DF6-4D72-A2FB-DE20122BF96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121B32B-0431-4A4B-9AD6-EF41C8B9BBAE}"/>
              </a:ext>
            </a:extLst>
          </p:cNvPr>
          <p:cNvSpPr>
            <a:spLocks noGrp="1"/>
          </p:cNvSpPr>
          <p:nvPr>
            <p:ph type="sldNum" sz="quarter" idx="12"/>
          </p:nvPr>
        </p:nvSpPr>
        <p:spPr/>
        <p:txBody>
          <a:bodyPr/>
          <a:lstStyle/>
          <a:p>
            <a:fld id="{6D22F896-40B5-4ADD-8801-0D06FADFA095}" type="slidenum">
              <a:rPr lang="en-US" sz="2400" b="1" smtClean="0">
                <a:solidFill>
                  <a:srgbClr val="FFFF00"/>
                </a:solidFill>
              </a:rPr>
              <a:t>10</a:t>
            </a:fld>
            <a:endParaRPr lang="en-US" sz="2400" b="1" dirty="0">
              <a:solidFill>
                <a:srgbClr val="FFFF00"/>
              </a:solidFill>
            </a:endParaRPr>
          </a:p>
        </p:txBody>
      </p:sp>
    </p:spTree>
    <p:extLst>
      <p:ext uri="{BB962C8B-B14F-4D97-AF65-F5344CB8AC3E}">
        <p14:creationId xmlns:p14="http://schemas.microsoft.com/office/powerpoint/2010/main" val="914261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273983" y="210276"/>
            <a:ext cx="9644034" cy="655795"/>
          </a:xfrm>
        </p:spPr>
        <p:txBody>
          <a:bodyPr>
            <a:normAutofit fontScale="90000"/>
          </a:bodyPr>
          <a:lstStyle/>
          <a:p>
            <a:pPr algn="ctr"/>
            <a:r>
              <a:rPr lang="es-MX" b="1" dirty="0">
                <a:solidFill>
                  <a:srgbClr val="FFC000"/>
                </a:solidFill>
                <a:latin typeface="Arial Black" panose="020B0A04020102020204" pitchFamily="34" charset="0"/>
              </a:rPr>
              <a:t>COMÓ SABER SI DEBEMOS CAMBIAR</a:t>
            </a:r>
            <a:endParaRPr lang="es-ES" dirty="0">
              <a:solidFill>
                <a:srgbClr val="FFC000"/>
              </a:solidFill>
              <a:latin typeface="Arial Black" panose="020B0A04020102020204" pitchFamily="34" charset="0"/>
            </a:endParaRPr>
          </a:p>
        </p:txBody>
      </p:sp>
      <p:sp>
        <p:nvSpPr>
          <p:cNvPr id="3" name="2 Marcador de contenido"/>
          <p:cNvSpPr>
            <a:spLocks noGrp="1"/>
          </p:cNvSpPr>
          <p:nvPr>
            <p:ph idx="1"/>
          </p:nvPr>
        </p:nvSpPr>
        <p:spPr>
          <a:xfrm>
            <a:off x="185531" y="990796"/>
            <a:ext cx="7792278" cy="5656928"/>
          </a:xfrm>
        </p:spPr>
        <p:txBody>
          <a:bodyPr>
            <a:normAutofit lnSpcReduction="10000"/>
          </a:bodyPr>
          <a:lstStyle/>
          <a:p>
            <a:pPr algn="just">
              <a:lnSpc>
                <a:spcPct val="90000"/>
              </a:lnSpc>
              <a:defRPr/>
            </a:pPr>
            <a:r>
              <a:rPr lang="es-MX" sz="4000" b="1" dirty="0"/>
              <a:t>Cuando no se están obteniendo resultados deseados.</a:t>
            </a:r>
          </a:p>
          <a:p>
            <a:pPr algn="just">
              <a:lnSpc>
                <a:spcPct val="90000"/>
              </a:lnSpc>
              <a:defRPr/>
            </a:pPr>
            <a:r>
              <a:rPr lang="es-MX" sz="4000" b="1" dirty="0"/>
              <a:t>Cuando detectamos que nuestras actitudes nuestro comportamiento está causando daño a los demás.</a:t>
            </a:r>
          </a:p>
          <a:p>
            <a:pPr algn="just">
              <a:lnSpc>
                <a:spcPct val="90000"/>
              </a:lnSpc>
              <a:defRPr/>
            </a:pPr>
            <a:r>
              <a:rPr lang="es-MX" sz="4000" b="1" dirty="0"/>
              <a:t>Cuando no somos buenos catalizadores en nuestro que hacer diario.</a:t>
            </a:r>
            <a:endParaRPr lang="es-ES" sz="4000" b="1" dirty="0"/>
          </a:p>
          <a:p>
            <a:endParaRPr lang="es-ES" dirty="0"/>
          </a:p>
        </p:txBody>
      </p:sp>
      <p:pic>
        <p:nvPicPr>
          <p:cNvPr id="47106" name="Picture 2" descr="http://fpv.gfc.edu.co/?binary=http%3A%2F%2Fwww.gfc.edu.co%2Ffpv%2Farchivos%2F24jul2007%2Fpiensa-Monica.png"/>
          <p:cNvPicPr>
            <a:picLocks noChangeAspect="1" noChangeArrowheads="1"/>
          </p:cNvPicPr>
          <p:nvPr/>
        </p:nvPicPr>
        <p:blipFill>
          <a:blip r:embed="rId2"/>
          <a:srcRect/>
          <a:stretch>
            <a:fillRect/>
          </a:stretch>
        </p:blipFill>
        <p:spPr bwMode="auto">
          <a:xfrm>
            <a:off x="8350530" y="990796"/>
            <a:ext cx="3500462" cy="5656928"/>
          </a:xfrm>
          <a:prstGeom prst="rect">
            <a:avLst/>
          </a:prstGeom>
          <a:noFill/>
        </p:spPr>
      </p:pic>
      <p:sp>
        <p:nvSpPr>
          <p:cNvPr id="4" name="Marcador de fecha 3">
            <a:extLst>
              <a:ext uri="{FF2B5EF4-FFF2-40B4-BE49-F238E27FC236}">
                <a16:creationId xmlns:a16="http://schemas.microsoft.com/office/drawing/2014/main" id="{BB10E9E8-D5CB-4F43-AF1C-211536E5F851}"/>
              </a:ext>
            </a:extLst>
          </p:cNvPr>
          <p:cNvSpPr>
            <a:spLocks noGrp="1"/>
          </p:cNvSpPr>
          <p:nvPr>
            <p:ph type="dt" sz="half" idx="10"/>
          </p:nvPr>
        </p:nvSpPr>
        <p:spPr/>
        <p:txBody>
          <a:bodyPr/>
          <a:lstStyle/>
          <a:p>
            <a:fld id="{4A2F69F3-3CAA-4542-AED1-89E329054C7A}"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4A048296-4309-428C-93F5-8131751DEF17}"/>
              </a:ext>
            </a:extLst>
          </p:cNvPr>
          <p:cNvSpPr>
            <a:spLocks noGrp="1"/>
          </p:cNvSpPr>
          <p:nvPr>
            <p:ph type="sldNum" sz="quarter" idx="12"/>
          </p:nvPr>
        </p:nvSpPr>
        <p:spPr/>
        <p:txBody>
          <a:bodyPr/>
          <a:lstStyle/>
          <a:p>
            <a:fld id="{6D22F896-40B5-4ADD-8801-0D06FADFA095}" type="slidenum">
              <a:rPr lang="en-US" sz="2400" b="1" smtClean="0">
                <a:solidFill>
                  <a:srgbClr val="FFFF00"/>
                </a:solidFill>
              </a:rPr>
              <a:t>100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7106"/>
                                        </p:tgtEl>
                                        <p:attrNameLst>
                                          <p:attrName>style.visibility</p:attrName>
                                        </p:attrNameLst>
                                      </p:cBhvr>
                                      <p:to>
                                        <p:strVal val="visible"/>
                                      </p:to>
                                    </p:set>
                                    <p:anim calcmode="lin" valueType="num">
                                      <p:cBhvr additive="base">
                                        <p:cTn id="31" dur="500" fill="hold"/>
                                        <p:tgtEl>
                                          <p:spTgt spid="47106"/>
                                        </p:tgtEl>
                                        <p:attrNameLst>
                                          <p:attrName>ppt_x</p:attrName>
                                        </p:attrNameLst>
                                      </p:cBhvr>
                                      <p:tavLst>
                                        <p:tav tm="0">
                                          <p:val>
                                            <p:strVal val="#ppt_x"/>
                                          </p:val>
                                        </p:tav>
                                        <p:tav tm="100000">
                                          <p:val>
                                            <p:strVal val="#ppt_x"/>
                                          </p:val>
                                        </p:tav>
                                      </p:tavLst>
                                    </p:anim>
                                    <p:anim calcmode="lin" valueType="num">
                                      <p:cBhvr additive="base">
                                        <p:cTn id="32" dur="500" fill="hold"/>
                                        <p:tgtEl>
                                          <p:spTgt spid="471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95269" y="274136"/>
            <a:ext cx="7981322" cy="6369574"/>
          </a:xfrm>
        </p:spPr>
        <p:txBody>
          <a:bodyPr>
            <a:normAutofit/>
          </a:bodyPr>
          <a:lstStyle/>
          <a:p>
            <a:pPr algn="just">
              <a:lnSpc>
                <a:spcPct val="80000"/>
              </a:lnSpc>
              <a:defRPr/>
            </a:pPr>
            <a:r>
              <a:rPr lang="es-MX" sz="3200" b="1" dirty="0"/>
              <a:t>Por ejemplo cuando actuamos sin tener en cuenta las necesidades, intereses y actitudes de los demás.</a:t>
            </a:r>
          </a:p>
          <a:p>
            <a:pPr algn="just">
              <a:lnSpc>
                <a:spcPct val="80000"/>
              </a:lnSpc>
              <a:defRPr/>
            </a:pPr>
            <a:r>
              <a:rPr lang="es-MX" sz="3200" b="1" dirty="0"/>
              <a:t>Esta capacidad inherente de escoger y desarrollar una nueva visión para nosotros mismos y de reformar nuestras vidas .</a:t>
            </a:r>
          </a:p>
          <a:p>
            <a:pPr algn="just">
              <a:lnSpc>
                <a:spcPct val="80000"/>
              </a:lnSpc>
              <a:defRPr/>
            </a:pPr>
            <a:r>
              <a:rPr lang="es-MX" sz="3200" b="1" dirty="0"/>
              <a:t>Para comenzar con nuevos hábitos o dejar a un lado algún hábito viejo.</a:t>
            </a:r>
          </a:p>
          <a:p>
            <a:pPr algn="just">
              <a:lnSpc>
                <a:spcPct val="80000"/>
              </a:lnSpc>
              <a:defRPr/>
            </a:pPr>
            <a:r>
              <a:rPr lang="es-MX" sz="3200" b="1" dirty="0"/>
              <a:t>Para perdonar a alguien </a:t>
            </a:r>
          </a:p>
          <a:p>
            <a:pPr algn="just">
              <a:lnSpc>
                <a:spcPct val="80000"/>
              </a:lnSpc>
              <a:defRPr/>
            </a:pPr>
            <a:r>
              <a:rPr lang="es-MX" sz="3200" b="1" dirty="0"/>
              <a:t>Para pedir perdón .</a:t>
            </a:r>
          </a:p>
          <a:p>
            <a:pPr algn="just">
              <a:lnSpc>
                <a:spcPct val="80000"/>
              </a:lnSpc>
              <a:defRPr/>
            </a:pPr>
            <a:r>
              <a:rPr lang="es-MX" sz="3200" b="1" dirty="0"/>
              <a:t>Para hacer una promesa y luego cumplirla, en cualquier área de la vida.</a:t>
            </a:r>
            <a:endParaRPr lang="es-ES" sz="3200" b="1" dirty="0"/>
          </a:p>
          <a:p>
            <a:endParaRPr lang="es-ES" dirty="0"/>
          </a:p>
        </p:txBody>
      </p:sp>
      <p:pic>
        <p:nvPicPr>
          <p:cNvPr id="46082" name="Picture 2" descr="http://www.monografias.com/trabajos2/rhempresa/Image1396.gif"/>
          <p:cNvPicPr>
            <a:picLocks noChangeAspect="1" noChangeArrowheads="1"/>
          </p:cNvPicPr>
          <p:nvPr/>
        </p:nvPicPr>
        <p:blipFill>
          <a:blip r:embed="rId2"/>
          <a:srcRect/>
          <a:stretch>
            <a:fillRect/>
          </a:stretch>
        </p:blipFill>
        <p:spPr bwMode="auto">
          <a:xfrm>
            <a:off x="8424869" y="274136"/>
            <a:ext cx="3571862" cy="6369574"/>
          </a:xfrm>
          <a:prstGeom prst="rect">
            <a:avLst/>
          </a:prstGeom>
          <a:noFill/>
        </p:spPr>
      </p:pic>
      <p:sp>
        <p:nvSpPr>
          <p:cNvPr id="2" name="Marcador de fecha 1">
            <a:extLst>
              <a:ext uri="{FF2B5EF4-FFF2-40B4-BE49-F238E27FC236}">
                <a16:creationId xmlns:a16="http://schemas.microsoft.com/office/drawing/2014/main" id="{B342D7DC-6B00-454B-BCCC-5158AD2B8285}"/>
              </a:ext>
            </a:extLst>
          </p:cNvPr>
          <p:cNvSpPr>
            <a:spLocks noGrp="1"/>
          </p:cNvSpPr>
          <p:nvPr>
            <p:ph type="dt" sz="half" idx="10"/>
          </p:nvPr>
        </p:nvSpPr>
        <p:spPr/>
        <p:txBody>
          <a:bodyPr/>
          <a:lstStyle/>
          <a:p>
            <a:fld id="{F2DF42C5-A4EA-45CB-ACEF-DBBD7EFC58DC}"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1459F4F6-F8E0-49D3-8535-D98CA35FA7A4}"/>
              </a:ext>
            </a:extLst>
          </p:cNvPr>
          <p:cNvSpPr>
            <a:spLocks noGrp="1"/>
          </p:cNvSpPr>
          <p:nvPr>
            <p:ph type="sldNum" sz="quarter" idx="12"/>
          </p:nvPr>
        </p:nvSpPr>
        <p:spPr>
          <a:xfrm>
            <a:off x="9925878" y="214290"/>
            <a:ext cx="838200" cy="365125"/>
          </a:xfrm>
        </p:spPr>
        <p:txBody>
          <a:bodyPr/>
          <a:lstStyle/>
          <a:p>
            <a:fld id="{6D22F896-40B5-4ADD-8801-0D06FADFA095}" type="slidenum">
              <a:rPr lang="en-US" sz="2400" b="1" smtClean="0">
                <a:solidFill>
                  <a:srgbClr val="FFFF00"/>
                </a:solidFill>
              </a:rPr>
              <a:t>101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46082"/>
                                        </p:tgtEl>
                                        <p:attrNameLst>
                                          <p:attrName>style.visibility</p:attrName>
                                        </p:attrNameLst>
                                      </p:cBhvr>
                                      <p:to>
                                        <p:strVal val="visible"/>
                                      </p:to>
                                    </p:set>
                                    <p:animEffect transition="in" filter="wipe(down)">
                                      <p:cBhvr>
                                        <p:cTn id="43" dur="500"/>
                                        <p:tgtEl>
                                          <p:spTgt spid="46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48243" y="283464"/>
            <a:ext cx="11744974" cy="1066800"/>
          </a:xfrm>
        </p:spPr>
        <p:txBody>
          <a:bodyPr>
            <a:normAutofit fontScale="90000"/>
          </a:bodyPr>
          <a:lstStyle/>
          <a:p>
            <a:pPr algn="ctr"/>
            <a:r>
              <a:rPr lang="es-MX" b="1" dirty="0">
                <a:solidFill>
                  <a:srgbClr val="FFC000"/>
                </a:solidFill>
                <a:latin typeface="Arial Black" panose="020B0A04020102020204" pitchFamily="34" charset="0"/>
              </a:rPr>
              <a:t>CÓMO LOGRAR SER UNA PERSONA HUMANA ALTAMENTE EFECTIVA</a:t>
            </a:r>
            <a:endParaRPr lang="es-ES" dirty="0">
              <a:solidFill>
                <a:srgbClr val="FFC000"/>
              </a:solidFill>
              <a:latin typeface="Arial Black" panose="020B0A04020102020204" pitchFamily="34" charset="0"/>
            </a:endParaRPr>
          </a:p>
        </p:txBody>
      </p:sp>
      <p:sp>
        <p:nvSpPr>
          <p:cNvPr id="3" name="2 Marcador de contenido"/>
          <p:cNvSpPr>
            <a:spLocks noGrp="1"/>
          </p:cNvSpPr>
          <p:nvPr>
            <p:ph idx="1"/>
          </p:nvPr>
        </p:nvSpPr>
        <p:spPr>
          <a:xfrm>
            <a:off x="309326" y="1470991"/>
            <a:ext cx="7323925" cy="5224272"/>
          </a:xfrm>
        </p:spPr>
        <p:txBody>
          <a:bodyPr>
            <a:normAutofit/>
          </a:bodyPr>
          <a:lstStyle/>
          <a:p>
            <a:pPr algn="just"/>
            <a:r>
              <a:rPr lang="es-MX" sz="4000" b="1" dirty="0"/>
              <a:t>Primero tenemos que reconocernos que somos seres con cuerpo, mente ,corazón, y espíritu y que por lo tanto poseemos defectos y bondades que nos conducen a reconocernos a sí mismo para entender a los demás.</a:t>
            </a:r>
            <a:endParaRPr lang="es-ES" sz="4000" b="1" dirty="0"/>
          </a:p>
          <a:p>
            <a:endParaRPr lang="es-ES" dirty="0"/>
          </a:p>
        </p:txBody>
      </p:sp>
      <p:pic>
        <p:nvPicPr>
          <p:cNvPr id="45058" name="Picture 2" descr="http://3.bp.blogspot.com/_deA1m33IFY0/TK-tavWrbXI/AAAAAAAAAZI/QZe_tdkQv-k/S250/estrechar+manos.jpg"/>
          <p:cNvPicPr>
            <a:picLocks noChangeAspect="1" noChangeArrowheads="1"/>
          </p:cNvPicPr>
          <p:nvPr/>
        </p:nvPicPr>
        <p:blipFill>
          <a:blip r:embed="rId2"/>
          <a:srcRect/>
          <a:stretch>
            <a:fillRect/>
          </a:stretch>
        </p:blipFill>
        <p:spPr bwMode="auto">
          <a:xfrm>
            <a:off x="7882145" y="1350264"/>
            <a:ext cx="4000528" cy="5224272"/>
          </a:xfrm>
          <a:prstGeom prst="rect">
            <a:avLst/>
          </a:prstGeom>
          <a:noFill/>
        </p:spPr>
      </p:pic>
      <p:sp>
        <p:nvSpPr>
          <p:cNvPr id="4" name="Marcador de fecha 3">
            <a:extLst>
              <a:ext uri="{FF2B5EF4-FFF2-40B4-BE49-F238E27FC236}">
                <a16:creationId xmlns:a16="http://schemas.microsoft.com/office/drawing/2014/main" id="{E36E67CE-D500-465E-92A6-91C597DB7ABE}"/>
              </a:ext>
            </a:extLst>
          </p:cNvPr>
          <p:cNvSpPr>
            <a:spLocks noGrp="1"/>
          </p:cNvSpPr>
          <p:nvPr>
            <p:ph type="dt" sz="half" idx="10"/>
          </p:nvPr>
        </p:nvSpPr>
        <p:spPr/>
        <p:txBody>
          <a:bodyPr/>
          <a:lstStyle/>
          <a:p>
            <a:fld id="{6243902D-1CE3-4F1B-A3A5-CCCA9497ED41}"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D1EB4D3-AA5A-4A10-8C5C-B0F0B4A57757}"/>
              </a:ext>
            </a:extLst>
          </p:cNvPr>
          <p:cNvSpPr>
            <a:spLocks noGrp="1"/>
          </p:cNvSpPr>
          <p:nvPr>
            <p:ph type="sldNum" sz="quarter" idx="12"/>
          </p:nvPr>
        </p:nvSpPr>
        <p:spPr>
          <a:xfrm>
            <a:off x="9139473" y="634302"/>
            <a:ext cx="2743200" cy="365125"/>
          </a:xfrm>
        </p:spPr>
        <p:txBody>
          <a:bodyPr/>
          <a:lstStyle/>
          <a:p>
            <a:fld id="{6D22F896-40B5-4ADD-8801-0D06FADFA095}" type="slidenum">
              <a:rPr lang="en-US" sz="2400" b="1" smtClean="0">
                <a:solidFill>
                  <a:srgbClr val="FFFF00"/>
                </a:solidFill>
              </a:rPr>
              <a:t>102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5058"/>
                                        </p:tgtEl>
                                        <p:attrNameLst>
                                          <p:attrName>style.visibility</p:attrName>
                                        </p:attrNameLst>
                                      </p:cBhvr>
                                      <p:to>
                                        <p:strVal val="visible"/>
                                      </p:to>
                                    </p:set>
                                    <p:anim calcmode="lin" valueType="num">
                                      <p:cBhvr additive="base">
                                        <p:cTn id="19" dur="500" fill="hold"/>
                                        <p:tgtEl>
                                          <p:spTgt spid="45058"/>
                                        </p:tgtEl>
                                        <p:attrNameLst>
                                          <p:attrName>ppt_x</p:attrName>
                                        </p:attrNameLst>
                                      </p:cBhvr>
                                      <p:tavLst>
                                        <p:tav tm="0">
                                          <p:val>
                                            <p:strVal val="#ppt_x"/>
                                          </p:val>
                                        </p:tav>
                                        <p:tav tm="100000">
                                          <p:val>
                                            <p:strVal val="#ppt_x"/>
                                          </p:val>
                                        </p:tav>
                                      </p:tavLst>
                                    </p:anim>
                                    <p:anim calcmode="lin" valueType="num">
                                      <p:cBhvr additive="base">
                                        <p:cTn id="20" dur="500" fill="hold"/>
                                        <p:tgtEl>
                                          <p:spTgt spid="450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8705" y="290287"/>
            <a:ext cx="7388286" cy="6388808"/>
          </a:xfrm>
        </p:spPr>
        <p:txBody>
          <a:bodyPr>
            <a:normAutofit/>
          </a:bodyPr>
          <a:lstStyle/>
          <a:p>
            <a:pPr algn="just">
              <a:defRPr/>
            </a:pPr>
            <a:r>
              <a:rPr lang="es-MX" sz="3600" b="1" dirty="0"/>
              <a:t>Ejercer un liderazgo como una adopción más no cómo un cargo. </a:t>
            </a:r>
          </a:p>
          <a:p>
            <a:pPr algn="just">
              <a:defRPr/>
            </a:pPr>
            <a:r>
              <a:rPr lang="es-MX" sz="3600" b="1" dirty="0"/>
              <a:t>Aprender a liderarnos uno mismo, cómo también a otros, requiere que nos fijemos honestamente en los paradigmas de la naturaleza y en las estrategias de gerencia y liderazgo que surgen de dichos paradigmas.</a:t>
            </a:r>
            <a:endParaRPr lang="es-ES" sz="3600" b="1" dirty="0"/>
          </a:p>
          <a:p>
            <a:endParaRPr lang="es-ES" dirty="0"/>
          </a:p>
        </p:txBody>
      </p:sp>
      <p:pic>
        <p:nvPicPr>
          <p:cNvPr id="44034" name="Picture 2" descr="http://www.monografias.com/trabajos2/rhempresa/Image1398.gif"/>
          <p:cNvPicPr>
            <a:picLocks noChangeAspect="1" noChangeArrowheads="1"/>
          </p:cNvPicPr>
          <p:nvPr/>
        </p:nvPicPr>
        <p:blipFill>
          <a:blip r:embed="rId2"/>
          <a:srcRect/>
          <a:stretch>
            <a:fillRect/>
          </a:stretch>
        </p:blipFill>
        <p:spPr bwMode="auto">
          <a:xfrm>
            <a:off x="7784203" y="472849"/>
            <a:ext cx="4229092" cy="6245313"/>
          </a:xfrm>
          <a:prstGeom prst="rect">
            <a:avLst/>
          </a:prstGeom>
          <a:noFill/>
        </p:spPr>
      </p:pic>
      <p:sp>
        <p:nvSpPr>
          <p:cNvPr id="2" name="Marcador de fecha 1">
            <a:extLst>
              <a:ext uri="{FF2B5EF4-FFF2-40B4-BE49-F238E27FC236}">
                <a16:creationId xmlns:a16="http://schemas.microsoft.com/office/drawing/2014/main" id="{51C23336-8932-475C-A81B-84F06D55BCC7}"/>
              </a:ext>
            </a:extLst>
          </p:cNvPr>
          <p:cNvSpPr>
            <a:spLocks noGrp="1"/>
          </p:cNvSpPr>
          <p:nvPr>
            <p:ph type="dt" sz="half" idx="10"/>
          </p:nvPr>
        </p:nvSpPr>
        <p:spPr/>
        <p:txBody>
          <a:bodyPr/>
          <a:lstStyle/>
          <a:p>
            <a:fld id="{2516379A-4C86-4835-9FA8-E43DE567EA0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7AEB68C6-AF36-45B1-BAE2-D81CE056D0B8}"/>
              </a:ext>
            </a:extLst>
          </p:cNvPr>
          <p:cNvSpPr>
            <a:spLocks noGrp="1"/>
          </p:cNvSpPr>
          <p:nvPr>
            <p:ph type="sldNum" sz="quarter" idx="12"/>
          </p:nvPr>
        </p:nvSpPr>
        <p:spPr>
          <a:xfrm>
            <a:off x="9270095" y="107724"/>
            <a:ext cx="2743200" cy="365125"/>
          </a:xfrm>
        </p:spPr>
        <p:txBody>
          <a:bodyPr/>
          <a:lstStyle/>
          <a:p>
            <a:fld id="{6D22F896-40B5-4ADD-8801-0D06FADFA095}" type="slidenum">
              <a:rPr lang="en-US" sz="2400" b="1" smtClean="0">
                <a:solidFill>
                  <a:srgbClr val="FFFF00"/>
                </a:solidFill>
              </a:rPr>
              <a:t>103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4034"/>
                                        </p:tgtEl>
                                        <p:attrNameLst>
                                          <p:attrName>style.visibility</p:attrName>
                                        </p:attrNameLst>
                                      </p:cBhvr>
                                      <p:to>
                                        <p:strVal val="visible"/>
                                      </p:to>
                                    </p:set>
                                    <p:anim calcmode="lin" valueType="num">
                                      <p:cBhvr additive="base">
                                        <p:cTn id="19" dur="500" fill="hold"/>
                                        <p:tgtEl>
                                          <p:spTgt spid="44034"/>
                                        </p:tgtEl>
                                        <p:attrNameLst>
                                          <p:attrName>ppt_x</p:attrName>
                                        </p:attrNameLst>
                                      </p:cBhvr>
                                      <p:tavLst>
                                        <p:tav tm="0">
                                          <p:val>
                                            <p:strVal val="#ppt_x"/>
                                          </p:val>
                                        </p:tav>
                                        <p:tav tm="100000">
                                          <p:val>
                                            <p:strVal val="#ppt_x"/>
                                          </p:val>
                                        </p:tav>
                                      </p:tavLst>
                                    </p:anim>
                                    <p:anim calcmode="lin" valueType="num">
                                      <p:cBhvr additive="base">
                                        <p:cTn id="20" dur="500" fill="hold"/>
                                        <p:tgtEl>
                                          <p:spTgt spid="440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4812" y="282211"/>
            <a:ext cx="7570717" cy="6410136"/>
          </a:xfrm>
        </p:spPr>
        <p:txBody>
          <a:bodyPr/>
          <a:lstStyle/>
          <a:p>
            <a:pPr algn="just">
              <a:defRPr/>
            </a:pPr>
            <a:r>
              <a:rPr lang="es-MX" sz="4800" b="1" dirty="0"/>
              <a:t>Tener presente las cuatro necesidades de la persona. </a:t>
            </a:r>
          </a:p>
          <a:p>
            <a:pPr algn="just">
              <a:defRPr/>
            </a:pPr>
            <a:r>
              <a:rPr lang="es-MX" sz="4800" b="1" dirty="0"/>
              <a:t>Aprender (mente),</a:t>
            </a:r>
          </a:p>
          <a:p>
            <a:pPr algn="just">
              <a:defRPr/>
            </a:pPr>
            <a:r>
              <a:rPr lang="es-MX" sz="4800" b="1" dirty="0"/>
              <a:t>Dejar  un legado             ( espíritu)</a:t>
            </a:r>
          </a:p>
          <a:p>
            <a:pPr algn="just">
              <a:defRPr/>
            </a:pPr>
            <a:r>
              <a:rPr lang="es-MX" sz="4800" b="1" dirty="0"/>
              <a:t>Amar  ( corazón). </a:t>
            </a:r>
          </a:p>
          <a:p>
            <a:pPr algn="just">
              <a:defRPr/>
            </a:pPr>
            <a:r>
              <a:rPr lang="es-MX" sz="4800" b="1" dirty="0"/>
              <a:t>Vivir ( cuerpo).</a:t>
            </a:r>
            <a:endParaRPr lang="es-ES" sz="4800" b="1" dirty="0"/>
          </a:p>
          <a:p>
            <a:endParaRPr lang="es-ES" dirty="0"/>
          </a:p>
        </p:txBody>
      </p:sp>
      <p:pic>
        <p:nvPicPr>
          <p:cNvPr id="43010" name="Picture 2" descr="http://4.bp.blogspot.com/_YNWOfIc3e-A/SkqMxYjWehI/AAAAAAAAABA/QsVRug-BNwE/s320/relaciones_interpersonales_web.jpg"/>
          <p:cNvPicPr>
            <a:picLocks noChangeAspect="1" noChangeArrowheads="1"/>
          </p:cNvPicPr>
          <p:nvPr/>
        </p:nvPicPr>
        <p:blipFill>
          <a:blip r:embed="rId2"/>
          <a:srcRect/>
          <a:stretch>
            <a:fillRect/>
          </a:stretch>
        </p:blipFill>
        <p:spPr bwMode="auto">
          <a:xfrm>
            <a:off x="7988163" y="530778"/>
            <a:ext cx="4071966" cy="6161569"/>
          </a:xfrm>
          <a:prstGeom prst="rect">
            <a:avLst/>
          </a:prstGeom>
          <a:noFill/>
        </p:spPr>
      </p:pic>
      <p:sp>
        <p:nvSpPr>
          <p:cNvPr id="2" name="Marcador de fecha 1">
            <a:extLst>
              <a:ext uri="{FF2B5EF4-FFF2-40B4-BE49-F238E27FC236}">
                <a16:creationId xmlns:a16="http://schemas.microsoft.com/office/drawing/2014/main" id="{F74C5261-70B7-441E-A48D-B4863602B67F}"/>
              </a:ext>
            </a:extLst>
          </p:cNvPr>
          <p:cNvSpPr>
            <a:spLocks noGrp="1"/>
          </p:cNvSpPr>
          <p:nvPr>
            <p:ph type="dt" sz="half" idx="10"/>
          </p:nvPr>
        </p:nvSpPr>
        <p:spPr/>
        <p:txBody>
          <a:bodyPr/>
          <a:lstStyle/>
          <a:p>
            <a:fld id="{32A54108-70E9-45FB-AC52-A664300CA18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13F370AD-D6B5-4183-A50F-99E976D653CD}"/>
              </a:ext>
            </a:extLst>
          </p:cNvPr>
          <p:cNvSpPr>
            <a:spLocks noGrp="1"/>
          </p:cNvSpPr>
          <p:nvPr>
            <p:ph type="sldNum" sz="quarter" idx="12"/>
          </p:nvPr>
        </p:nvSpPr>
        <p:spPr>
          <a:xfrm>
            <a:off x="8652546" y="165653"/>
            <a:ext cx="2743200" cy="365125"/>
          </a:xfrm>
        </p:spPr>
        <p:txBody>
          <a:bodyPr/>
          <a:lstStyle/>
          <a:p>
            <a:fld id="{6D22F896-40B5-4ADD-8801-0D06FADFA095}" type="slidenum">
              <a:rPr lang="en-US" sz="2400" b="1" smtClean="0">
                <a:solidFill>
                  <a:srgbClr val="FFFF00"/>
                </a:solidFill>
              </a:rPr>
              <a:t>104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3010"/>
                                        </p:tgtEl>
                                        <p:attrNameLst>
                                          <p:attrName>style.visibility</p:attrName>
                                        </p:attrNameLst>
                                      </p:cBhvr>
                                      <p:to>
                                        <p:strVal val="visible"/>
                                      </p:to>
                                    </p:set>
                                    <p:anim calcmode="lin" valueType="num">
                                      <p:cBhvr additive="base">
                                        <p:cTn id="37" dur="500" fill="hold"/>
                                        <p:tgtEl>
                                          <p:spTgt spid="43010"/>
                                        </p:tgtEl>
                                        <p:attrNameLst>
                                          <p:attrName>ppt_x</p:attrName>
                                        </p:attrNameLst>
                                      </p:cBhvr>
                                      <p:tavLst>
                                        <p:tav tm="0">
                                          <p:val>
                                            <p:strVal val="#ppt_x"/>
                                          </p:val>
                                        </p:tav>
                                        <p:tav tm="100000">
                                          <p:val>
                                            <p:strVal val="#ppt_x"/>
                                          </p:val>
                                        </p:tav>
                                      </p:tavLst>
                                    </p:anim>
                                    <p:anim calcmode="lin" valueType="num">
                                      <p:cBhvr additive="base">
                                        <p:cTn id="38" dur="500" fill="hold"/>
                                        <p:tgtEl>
                                          <p:spTgt spid="430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6206" y="136438"/>
            <a:ext cx="7546315" cy="6555910"/>
          </a:xfrm>
        </p:spPr>
        <p:txBody>
          <a:bodyPr>
            <a:normAutofit/>
          </a:bodyPr>
          <a:lstStyle/>
          <a:p>
            <a:pPr algn="just"/>
            <a:r>
              <a:rPr lang="es-MX" sz="4800" b="1" dirty="0"/>
              <a:t>Reconocer que somos responsables de nuestra conducta. </a:t>
            </a:r>
          </a:p>
          <a:p>
            <a:pPr algn="just"/>
            <a:r>
              <a:rPr lang="es-MX" sz="4800" b="1" dirty="0"/>
              <a:t>Es decir ser proactivos para poder escoger nuestra respuesta a los estímulos del medio ambiente.</a:t>
            </a:r>
            <a:endParaRPr lang="es-ES" sz="4800" b="1" dirty="0"/>
          </a:p>
          <a:p>
            <a:endParaRPr lang="es-ES" dirty="0"/>
          </a:p>
        </p:txBody>
      </p:sp>
      <p:pic>
        <p:nvPicPr>
          <p:cNvPr id="41986" name="Picture 2" descr="http://images.horusol.multiply.com/image/1/photos/upload/300x300/SuCeTgoKCIAAAHMobEU1/MILAGROS-DEL-ALMA-AUTOESTIMA.gif?et=n48NXviqHfItY6kewLyJ8A&amp;nmid=0"/>
          <p:cNvPicPr>
            <a:picLocks noChangeAspect="1" noChangeArrowheads="1"/>
          </p:cNvPicPr>
          <p:nvPr/>
        </p:nvPicPr>
        <p:blipFill>
          <a:blip r:embed="rId2"/>
          <a:srcRect/>
          <a:stretch>
            <a:fillRect/>
          </a:stretch>
        </p:blipFill>
        <p:spPr bwMode="auto">
          <a:xfrm>
            <a:off x="7985265" y="530778"/>
            <a:ext cx="4000528" cy="6161569"/>
          </a:xfrm>
          <a:prstGeom prst="rect">
            <a:avLst/>
          </a:prstGeom>
          <a:noFill/>
        </p:spPr>
      </p:pic>
      <p:sp>
        <p:nvSpPr>
          <p:cNvPr id="2" name="Marcador de fecha 1">
            <a:extLst>
              <a:ext uri="{FF2B5EF4-FFF2-40B4-BE49-F238E27FC236}">
                <a16:creationId xmlns:a16="http://schemas.microsoft.com/office/drawing/2014/main" id="{943E2BC8-1041-417C-A958-5B12539CC19E}"/>
              </a:ext>
            </a:extLst>
          </p:cNvPr>
          <p:cNvSpPr>
            <a:spLocks noGrp="1"/>
          </p:cNvSpPr>
          <p:nvPr>
            <p:ph type="dt" sz="half" idx="10"/>
          </p:nvPr>
        </p:nvSpPr>
        <p:spPr/>
        <p:txBody>
          <a:bodyPr/>
          <a:lstStyle/>
          <a:p>
            <a:fld id="{1BC4F93B-8E37-47E0-AD11-707B78AEDAC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F53BFD6-D339-4E5F-B5E8-CDFA1AAD8B6A}"/>
              </a:ext>
            </a:extLst>
          </p:cNvPr>
          <p:cNvSpPr>
            <a:spLocks noGrp="1"/>
          </p:cNvSpPr>
          <p:nvPr>
            <p:ph type="sldNum" sz="quarter" idx="12"/>
          </p:nvPr>
        </p:nvSpPr>
        <p:spPr>
          <a:xfrm>
            <a:off x="8679180" y="165653"/>
            <a:ext cx="2743200" cy="365125"/>
          </a:xfrm>
        </p:spPr>
        <p:txBody>
          <a:bodyPr/>
          <a:lstStyle/>
          <a:p>
            <a:fld id="{6D22F896-40B5-4ADD-8801-0D06FADFA095}" type="slidenum">
              <a:rPr lang="en-US" sz="2400" b="1" smtClean="0">
                <a:solidFill>
                  <a:srgbClr val="FFFF00"/>
                </a:solidFill>
              </a:rPr>
              <a:t>105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1986"/>
                                        </p:tgtEl>
                                        <p:attrNameLst>
                                          <p:attrName>style.visibility</p:attrName>
                                        </p:attrNameLst>
                                      </p:cBhvr>
                                      <p:to>
                                        <p:strVal val="visible"/>
                                      </p:to>
                                    </p:set>
                                    <p:anim calcmode="lin" valueType="num">
                                      <p:cBhvr additive="base">
                                        <p:cTn id="19" dur="500" fill="hold"/>
                                        <p:tgtEl>
                                          <p:spTgt spid="41986"/>
                                        </p:tgtEl>
                                        <p:attrNameLst>
                                          <p:attrName>ppt_x</p:attrName>
                                        </p:attrNameLst>
                                      </p:cBhvr>
                                      <p:tavLst>
                                        <p:tav tm="0">
                                          <p:val>
                                            <p:strVal val="#ppt_x"/>
                                          </p:val>
                                        </p:tav>
                                        <p:tav tm="100000">
                                          <p:val>
                                            <p:strVal val="#ppt_x"/>
                                          </p:val>
                                        </p:tav>
                                      </p:tavLst>
                                    </p:anim>
                                    <p:anim calcmode="lin" valueType="num">
                                      <p:cBhvr additive="base">
                                        <p:cTn id="20"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1030" y="1122275"/>
            <a:ext cx="7405718" cy="3038907"/>
          </a:xfrm>
        </p:spPr>
        <p:txBody>
          <a:bodyPr/>
          <a:lstStyle/>
          <a:p>
            <a:pPr algn="just">
              <a:defRPr/>
            </a:pPr>
            <a:r>
              <a:rPr lang="es-MX" sz="4800" b="1" dirty="0"/>
              <a:t>Trasmitir energía positiva, incrementa la posibilidad de vivir mejor.</a:t>
            </a:r>
            <a:endParaRPr lang="es-ES" sz="4800" b="1" dirty="0"/>
          </a:p>
          <a:p>
            <a:endParaRPr lang="es-ES" dirty="0"/>
          </a:p>
        </p:txBody>
      </p:sp>
      <p:pic>
        <p:nvPicPr>
          <p:cNvPr id="40962" name="Picture 2" descr="http://www.blogrelaciones.com/files/uploads/la-complejidad-de-las-relaciones-humanas.jpg"/>
          <p:cNvPicPr>
            <a:picLocks noChangeAspect="1" noChangeArrowheads="1"/>
          </p:cNvPicPr>
          <p:nvPr/>
        </p:nvPicPr>
        <p:blipFill>
          <a:blip r:embed="rId2"/>
          <a:srcRect/>
          <a:stretch>
            <a:fillRect/>
          </a:stretch>
        </p:blipFill>
        <p:spPr bwMode="auto">
          <a:xfrm>
            <a:off x="7847566" y="181371"/>
            <a:ext cx="4143404" cy="6174980"/>
          </a:xfrm>
          <a:prstGeom prst="rect">
            <a:avLst/>
          </a:prstGeom>
          <a:noFill/>
        </p:spPr>
      </p:pic>
      <p:sp>
        <p:nvSpPr>
          <p:cNvPr id="2" name="Marcador de fecha 1">
            <a:extLst>
              <a:ext uri="{FF2B5EF4-FFF2-40B4-BE49-F238E27FC236}">
                <a16:creationId xmlns:a16="http://schemas.microsoft.com/office/drawing/2014/main" id="{596C7AE9-136A-402D-A861-889BEF6A8687}"/>
              </a:ext>
            </a:extLst>
          </p:cNvPr>
          <p:cNvSpPr>
            <a:spLocks noGrp="1"/>
          </p:cNvSpPr>
          <p:nvPr>
            <p:ph type="dt" sz="half" idx="10"/>
          </p:nvPr>
        </p:nvSpPr>
        <p:spPr/>
        <p:txBody>
          <a:bodyPr/>
          <a:lstStyle/>
          <a:p>
            <a:fld id="{5BBC12D4-E6A9-42FF-9585-667336FA17CD}"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7829DE5C-7100-4CB0-BFE6-79B7EC3D304B}"/>
              </a:ext>
            </a:extLst>
          </p:cNvPr>
          <p:cNvSpPr>
            <a:spLocks noGrp="1"/>
          </p:cNvSpPr>
          <p:nvPr>
            <p:ph type="sldNum" sz="quarter" idx="12"/>
          </p:nvPr>
        </p:nvSpPr>
        <p:spPr/>
        <p:txBody>
          <a:bodyPr/>
          <a:lstStyle/>
          <a:p>
            <a:fld id="{6D22F896-40B5-4ADD-8801-0D06FADFA095}" type="slidenum">
              <a:rPr lang="en-US" sz="2400" b="1" smtClean="0">
                <a:solidFill>
                  <a:srgbClr val="FFFF00"/>
                </a:solidFill>
              </a:rPr>
              <a:t>106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62"/>
                                        </p:tgtEl>
                                        <p:attrNameLst>
                                          <p:attrName>style.visibility</p:attrName>
                                        </p:attrNameLst>
                                      </p:cBhvr>
                                      <p:to>
                                        <p:strVal val="visible"/>
                                      </p:to>
                                    </p:set>
                                    <p:anim calcmode="lin" valueType="num">
                                      <p:cBhvr additive="base">
                                        <p:cTn id="13" dur="500" fill="hold"/>
                                        <p:tgtEl>
                                          <p:spTgt spid="40962"/>
                                        </p:tgtEl>
                                        <p:attrNameLst>
                                          <p:attrName>ppt_x</p:attrName>
                                        </p:attrNameLst>
                                      </p:cBhvr>
                                      <p:tavLst>
                                        <p:tav tm="0">
                                          <p:val>
                                            <p:strVal val="#ppt_x"/>
                                          </p:val>
                                        </p:tav>
                                        <p:tav tm="100000">
                                          <p:val>
                                            <p:strVal val="#ppt_x"/>
                                          </p:val>
                                        </p:tav>
                                      </p:tavLst>
                                    </p:anim>
                                    <p:anim calcmode="lin" valueType="num">
                                      <p:cBhvr additive="base">
                                        <p:cTn id="14" dur="500" fill="hold"/>
                                        <p:tgtEl>
                                          <p:spTgt spid="409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13913" y="1480085"/>
            <a:ext cx="7080800" cy="2469064"/>
          </a:xfrm>
        </p:spPr>
        <p:txBody>
          <a:bodyPr>
            <a:normAutofit/>
          </a:bodyPr>
          <a:lstStyle/>
          <a:p>
            <a:pPr algn="just"/>
            <a:r>
              <a:rPr lang="es-MX" sz="5400" b="1" dirty="0"/>
              <a:t>Tener objetivos precisos al tomar una decisión.</a:t>
            </a:r>
            <a:endParaRPr lang="es-ES" sz="5400" b="1" dirty="0"/>
          </a:p>
          <a:p>
            <a:pPr algn="just"/>
            <a:endParaRPr lang="es-ES" sz="4000" dirty="0"/>
          </a:p>
        </p:txBody>
      </p:sp>
      <p:pic>
        <p:nvPicPr>
          <p:cNvPr id="39938" name="Picture 2" descr="http://franciscolehmann.com/web/wp-content/uploads/2011/03/7habilidades.jpg"/>
          <p:cNvPicPr>
            <a:picLocks noChangeAspect="1" noChangeArrowheads="1"/>
          </p:cNvPicPr>
          <p:nvPr/>
        </p:nvPicPr>
        <p:blipFill>
          <a:blip r:embed="rId2"/>
          <a:srcRect/>
          <a:stretch>
            <a:fillRect/>
          </a:stretch>
        </p:blipFill>
        <p:spPr bwMode="auto">
          <a:xfrm>
            <a:off x="7696616" y="675862"/>
            <a:ext cx="4181471" cy="5432584"/>
          </a:xfrm>
          <a:prstGeom prst="rect">
            <a:avLst/>
          </a:prstGeom>
          <a:noFill/>
        </p:spPr>
      </p:pic>
      <p:sp>
        <p:nvSpPr>
          <p:cNvPr id="2" name="Marcador de fecha 1">
            <a:extLst>
              <a:ext uri="{FF2B5EF4-FFF2-40B4-BE49-F238E27FC236}">
                <a16:creationId xmlns:a16="http://schemas.microsoft.com/office/drawing/2014/main" id="{DE0D13B0-E821-420D-B16D-1DA5CF625C10}"/>
              </a:ext>
            </a:extLst>
          </p:cNvPr>
          <p:cNvSpPr>
            <a:spLocks noGrp="1"/>
          </p:cNvSpPr>
          <p:nvPr>
            <p:ph type="dt" sz="half" idx="10"/>
          </p:nvPr>
        </p:nvSpPr>
        <p:spPr/>
        <p:txBody>
          <a:bodyPr/>
          <a:lstStyle/>
          <a:p>
            <a:fld id="{F1618FE4-0C46-4703-B6AF-7700EE0708C1}"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C0032BC9-9A02-490C-AD96-59729AB69E4F}"/>
              </a:ext>
            </a:extLst>
          </p:cNvPr>
          <p:cNvSpPr>
            <a:spLocks noGrp="1"/>
          </p:cNvSpPr>
          <p:nvPr>
            <p:ph type="sldNum" sz="quarter" idx="12"/>
          </p:nvPr>
        </p:nvSpPr>
        <p:spPr>
          <a:xfrm>
            <a:off x="7696616" y="176498"/>
            <a:ext cx="2743200" cy="365125"/>
          </a:xfrm>
        </p:spPr>
        <p:txBody>
          <a:bodyPr/>
          <a:lstStyle/>
          <a:p>
            <a:fld id="{6D22F896-40B5-4ADD-8801-0D06FADFA095}" type="slidenum">
              <a:rPr lang="en-US" sz="2400" b="1" smtClean="0">
                <a:solidFill>
                  <a:srgbClr val="FFFF00"/>
                </a:solidFill>
              </a:rPr>
              <a:t>107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9938"/>
                                        </p:tgtEl>
                                        <p:attrNameLst>
                                          <p:attrName>style.visibility</p:attrName>
                                        </p:attrNameLst>
                                      </p:cBhvr>
                                      <p:to>
                                        <p:strVal val="visible"/>
                                      </p:to>
                                    </p:set>
                                    <p:anim calcmode="lin" valueType="num">
                                      <p:cBhvr additive="base">
                                        <p:cTn id="13" dur="500" fill="hold"/>
                                        <p:tgtEl>
                                          <p:spTgt spid="39938"/>
                                        </p:tgtEl>
                                        <p:attrNameLst>
                                          <p:attrName>ppt_x</p:attrName>
                                        </p:attrNameLst>
                                      </p:cBhvr>
                                      <p:tavLst>
                                        <p:tav tm="0">
                                          <p:val>
                                            <p:strVal val="#ppt_x"/>
                                          </p:val>
                                        </p:tav>
                                        <p:tav tm="100000">
                                          <p:val>
                                            <p:strVal val="#ppt_x"/>
                                          </p:val>
                                        </p:tav>
                                      </p:tavLst>
                                    </p:anim>
                                    <p:anim calcmode="lin" valueType="num">
                                      <p:cBhvr additive="base">
                                        <p:cTn id="14" dur="500" fill="hold"/>
                                        <p:tgtEl>
                                          <p:spTgt spid="399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72467" y="857232"/>
            <a:ext cx="7466803" cy="4549655"/>
          </a:xfrm>
        </p:spPr>
        <p:txBody>
          <a:bodyPr/>
          <a:lstStyle/>
          <a:p>
            <a:pPr algn="just"/>
            <a:r>
              <a:rPr lang="es-MX" sz="4400" b="1" dirty="0"/>
              <a:t>Distribuir nuestro tiempo sobre la base de prioridades. </a:t>
            </a:r>
          </a:p>
          <a:p>
            <a:pPr algn="just"/>
            <a:r>
              <a:rPr lang="es-MX" sz="4400" b="1" dirty="0"/>
              <a:t>Dedicar tiempo a las actividades que verdaderamente dan sentido a nuestros vidas.</a:t>
            </a:r>
            <a:endParaRPr lang="es-ES" sz="4400" b="1" dirty="0"/>
          </a:p>
          <a:p>
            <a:endParaRPr lang="es-ES" dirty="0"/>
          </a:p>
        </p:txBody>
      </p:sp>
      <p:pic>
        <p:nvPicPr>
          <p:cNvPr id="38914" name="Picture 2" descr="http://2.bp.blogspot.com/-9NzQO8f-7bo/TdE5SeFRNuI/AAAAAAAAAcA/Dfh4UlEpBH4/s400/joven-vago.jpg"/>
          <p:cNvPicPr>
            <a:picLocks noChangeAspect="1" noChangeArrowheads="1"/>
          </p:cNvPicPr>
          <p:nvPr/>
        </p:nvPicPr>
        <p:blipFill>
          <a:blip r:embed="rId2"/>
          <a:srcRect/>
          <a:stretch>
            <a:fillRect/>
          </a:stretch>
        </p:blipFill>
        <p:spPr bwMode="auto">
          <a:xfrm>
            <a:off x="7919005" y="689113"/>
            <a:ext cx="4000528" cy="5667237"/>
          </a:xfrm>
          <a:prstGeom prst="rect">
            <a:avLst/>
          </a:prstGeom>
          <a:noFill/>
        </p:spPr>
      </p:pic>
      <p:sp>
        <p:nvSpPr>
          <p:cNvPr id="2" name="Marcador de fecha 1">
            <a:extLst>
              <a:ext uri="{FF2B5EF4-FFF2-40B4-BE49-F238E27FC236}">
                <a16:creationId xmlns:a16="http://schemas.microsoft.com/office/drawing/2014/main" id="{91A84A97-FFE6-4005-9F99-9F770EF99336}"/>
              </a:ext>
            </a:extLst>
          </p:cNvPr>
          <p:cNvSpPr>
            <a:spLocks noGrp="1"/>
          </p:cNvSpPr>
          <p:nvPr>
            <p:ph type="dt" sz="half" idx="10"/>
          </p:nvPr>
        </p:nvSpPr>
        <p:spPr/>
        <p:txBody>
          <a:bodyPr/>
          <a:lstStyle/>
          <a:p>
            <a:fld id="{86227255-DA30-4C71-8842-13047173FADE}"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B4E9867E-5D19-40E2-BBE8-957791FAC809}"/>
              </a:ext>
            </a:extLst>
          </p:cNvPr>
          <p:cNvSpPr>
            <a:spLocks noGrp="1"/>
          </p:cNvSpPr>
          <p:nvPr>
            <p:ph type="sldNum" sz="quarter" idx="12"/>
          </p:nvPr>
        </p:nvSpPr>
        <p:spPr>
          <a:xfrm>
            <a:off x="7739270" y="136525"/>
            <a:ext cx="2743200" cy="365125"/>
          </a:xfrm>
        </p:spPr>
        <p:txBody>
          <a:bodyPr/>
          <a:lstStyle/>
          <a:p>
            <a:fld id="{6D22F896-40B5-4ADD-8801-0D06FADFA095}" type="slidenum">
              <a:rPr lang="en-US" sz="2400" b="1" smtClean="0">
                <a:solidFill>
                  <a:srgbClr val="FFFF00"/>
                </a:solidFill>
              </a:rPr>
              <a:t>108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8914"/>
                                        </p:tgtEl>
                                        <p:attrNameLst>
                                          <p:attrName>style.visibility</p:attrName>
                                        </p:attrNameLst>
                                      </p:cBhvr>
                                      <p:to>
                                        <p:strVal val="visible"/>
                                      </p:to>
                                    </p:set>
                                    <p:anim calcmode="lin" valueType="num">
                                      <p:cBhvr additive="base">
                                        <p:cTn id="19" dur="500" fill="hold"/>
                                        <p:tgtEl>
                                          <p:spTgt spid="38914"/>
                                        </p:tgtEl>
                                        <p:attrNameLst>
                                          <p:attrName>ppt_x</p:attrName>
                                        </p:attrNameLst>
                                      </p:cBhvr>
                                      <p:tavLst>
                                        <p:tav tm="0">
                                          <p:val>
                                            <p:strVal val="#ppt_x"/>
                                          </p:val>
                                        </p:tav>
                                        <p:tav tm="100000">
                                          <p:val>
                                            <p:strVal val="#ppt_x"/>
                                          </p:val>
                                        </p:tav>
                                      </p:tavLst>
                                    </p:anim>
                                    <p:anim calcmode="lin" valueType="num">
                                      <p:cBhvr additive="base">
                                        <p:cTn id="20" dur="500" fill="hold"/>
                                        <p:tgtEl>
                                          <p:spTgt spid="389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58819" y="534629"/>
            <a:ext cx="7447929" cy="5788742"/>
          </a:xfrm>
        </p:spPr>
        <p:txBody>
          <a:bodyPr>
            <a:normAutofit/>
          </a:bodyPr>
          <a:lstStyle/>
          <a:p>
            <a:pPr algn="just">
              <a:lnSpc>
                <a:spcPct val="90000"/>
              </a:lnSpc>
              <a:defRPr/>
            </a:pPr>
            <a:r>
              <a:rPr lang="es-MX" sz="3200" b="1" dirty="0"/>
              <a:t>Cultivar la interacción simbiótica mutualista con los demás. </a:t>
            </a:r>
          </a:p>
          <a:p>
            <a:pPr algn="just">
              <a:lnSpc>
                <a:spcPct val="90000"/>
              </a:lnSpc>
              <a:defRPr/>
            </a:pPr>
            <a:r>
              <a:rPr lang="es-MX" sz="3200" b="1" dirty="0"/>
              <a:t>Erradicar de nuestra mente” para que yo gane alguien tiene que perder”. </a:t>
            </a:r>
          </a:p>
          <a:p>
            <a:pPr algn="just">
              <a:lnSpc>
                <a:spcPct val="90000"/>
              </a:lnSpc>
              <a:defRPr/>
            </a:pPr>
            <a:r>
              <a:rPr lang="es-MX" sz="3200" b="1" dirty="0"/>
              <a:t>Debe existir equilibrio entre nuestros objetivos y los objetivos de los demás para lograr el bien común.</a:t>
            </a:r>
          </a:p>
          <a:p>
            <a:pPr algn="just">
              <a:lnSpc>
                <a:spcPct val="90000"/>
              </a:lnSpc>
              <a:defRPr/>
            </a:pPr>
            <a:r>
              <a:rPr lang="es-MX" sz="3200" b="1" dirty="0"/>
              <a:t> Establecer las bases para la convivencia y la equidad entre los seres humanos.</a:t>
            </a:r>
            <a:endParaRPr lang="es-ES" sz="3200" b="1" dirty="0"/>
          </a:p>
        </p:txBody>
      </p:sp>
      <p:pic>
        <p:nvPicPr>
          <p:cNvPr id="37890" name="Picture 2" descr="http://hdsdesarrollomexico.files.wordpress.com/2012/02/trabajo.jpg"/>
          <p:cNvPicPr>
            <a:picLocks noChangeAspect="1" noChangeArrowheads="1"/>
          </p:cNvPicPr>
          <p:nvPr/>
        </p:nvPicPr>
        <p:blipFill>
          <a:blip r:embed="rId2"/>
          <a:srcRect/>
          <a:stretch>
            <a:fillRect/>
          </a:stretch>
        </p:blipFill>
        <p:spPr bwMode="auto">
          <a:xfrm>
            <a:off x="7794557" y="184269"/>
            <a:ext cx="4238624" cy="6172082"/>
          </a:xfrm>
          <a:prstGeom prst="rect">
            <a:avLst/>
          </a:prstGeom>
          <a:noFill/>
        </p:spPr>
      </p:pic>
      <p:sp>
        <p:nvSpPr>
          <p:cNvPr id="2" name="Marcador de fecha 1">
            <a:extLst>
              <a:ext uri="{FF2B5EF4-FFF2-40B4-BE49-F238E27FC236}">
                <a16:creationId xmlns:a16="http://schemas.microsoft.com/office/drawing/2014/main" id="{F4DF35DE-B58A-4F3D-A3F1-644D5D3B1783}"/>
              </a:ext>
            </a:extLst>
          </p:cNvPr>
          <p:cNvSpPr>
            <a:spLocks noGrp="1"/>
          </p:cNvSpPr>
          <p:nvPr>
            <p:ph type="dt" sz="half" idx="10"/>
          </p:nvPr>
        </p:nvSpPr>
        <p:spPr/>
        <p:txBody>
          <a:bodyPr/>
          <a:lstStyle/>
          <a:p>
            <a:fld id="{55CA1766-018A-4E88-87B2-4013C758E9FA}"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CC749DB-C063-4381-994D-B369B5BF4568}"/>
              </a:ext>
            </a:extLst>
          </p:cNvPr>
          <p:cNvSpPr>
            <a:spLocks noGrp="1"/>
          </p:cNvSpPr>
          <p:nvPr>
            <p:ph type="sldNum" sz="quarter" idx="12"/>
          </p:nvPr>
        </p:nvSpPr>
        <p:spPr/>
        <p:txBody>
          <a:bodyPr/>
          <a:lstStyle/>
          <a:p>
            <a:fld id="{6D22F896-40B5-4ADD-8801-0D06FADFA095}" type="slidenum">
              <a:rPr lang="en-US" sz="2400" b="1" smtClean="0">
                <a:solidFill>
                  <a:srgbClr val="FFFF00"/>
                </a:solidFill>
              </a:rPr>
              <a:t>109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7890"/>
                                        </p:tgtEl>
                                        <p:attrNameLst>
                                          <p:attrName>style.visibility</p:attrName>
                                        </p:attrNameLst>
                                      </p:cBhvr>
                                      <p:to>
                                        <p:strVal val="visible"/>
                                      </p:to>
                                    </p:set>
                                    <p:anim calcmode="lin" valueType="num">
                                      <p:cBhvr additive="base">
                                        <p:cTn id="31" dur="500" fill="hold"/>
                                        <p:tgtEl>
                                          <p:spTgt spid="37890"/>
                                        </p:tgtEl>
                                        <p:attrNameLst>
                                          <p:attrName>ppt_x</p:attrName>
                                        </p:attrNameLst>
                                      </p:cBhvr>
                                      <p:tavLst>
                                        <p:tav tm="0">
                                          <p:val>
                                            <p:strVal val="#ppt_x"/>
                                          </p:val>
                                        </p:tav>
                                        <p:tav tm="100000">
                                          <p:val>
                                            <p:strVal val="#ppt_x"/>
                                          </p:val>
                                        </p:tav>
                                      </p:tavLst>
                                    </p:anim>
                                    <p:anim calcmode="lin" valueType="num">
                                      <p:cBhvr additive="base">
                                        <p:cTn id="32" dur="500" fill="hold"/>
                                        <p:tgtEl>
                                          <p:spTgt spid="3789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FB84CE-E163-32DD-F765-4CA0FAFFEC5A}"/>
              </a:ext>
            </a:extLst>
          </p:cNvPr>
          <p:cNvSpPr>
            <a:spLocks noGrp="1"/>
          </p:cNvSpPr>
          <p:nvPr>
            <p:ph type="title"/>
          </p:nvPr>
        </p:nvSpPr>
        <p:spPr>
          <a:xfrm>
            <a:off x="2014330" y="115016"/>
            <a:ext cx="7066722" cy="640357"/>
          </a:xfrm>
          <a:solidFill>
            <a:srgbClr val="FF0000"/>
          </a:solidFill>
        </p:spPr>
        <p:txBody>
          <a:bodyPr/>
          <a:lstStyle/>
          <a:p>
            <a:r>
              <a:rPr lang="es-PE" b="1" dirty="0">
                <a:latin typeface="Arial Black" panose="020B0A04020102020204" pitchFamily="34" charset="0"/>
              </a:rPr>
              <a:t>Tabla de contenidos</a:t>
            </a:r>
          </a:p>
        </p:txBody>
      </p:sp>
      <p:sp>
        <p:nvSpPr>
          <p:cNvPr id="4" name="Rectángulo: esquinas redondeadas 3">
            <a:extLst>
              <a:ext uri="{FF2B5EF4-FFF2-40B4-BE49-F238E27FC236}">
                <a16:creationId xmlns:a16="http://schemas.microsoft.com/office/drawing/2014/main" id="{B12A8101-F223-9656-AF9C-3F9A1EE9E615}"/>
              </a:ext>
            </a:extLst>
          </p:cNvPr>
          <p:cNvSpPr/>
          <p:nvPr/>
        </p:nvSpPr>
        <p:spPr>
          <a:xfrm>
            <a:off x="304800" y="2093843"/>
            <a:ext cx="3445565" cy="333954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Arial" panose="020B0604020202020204" pitchFamily="34" charset="0"/>
              <a:buChar char="•"/>
            </a:pPr>
            <a:r>
              <a:rPr lang="es-MX" sz="2800" b="1" dirty="0">
                <a:solidFill>
                  <a:schemeClr val="bg1"/>
                </a:solidFill>
              </a:rPr>
              <a:t>¿Qué es el autoliderazgo? </a:t>
            </a:r>
          </a:p>
          <a:p>
            <a:pPr marL="342900" indent="-342900" algn="just">
              <a:buFont typeface="Arial" panose="020B0604020202020204" pitchFamily="34" charset="0"/>
              <a:buChar char="•"/>
            </a:pPr>
            <a:r>
              <a:rPr lang="es-MX" sz="2800" b="1" dirty="0">
                <a:solidFill>
                  <a:schemeClr val="bg1"/>
                </a:solidFill>
              </a:rPr>
              <a:t>Evolución histórica </a:t>
            </a:r>
            <a:endParaRPr lang="es-PE" sz="2800" b="1" dirty="0">
              <a:solidFill>
                <a:schemeClr val="bg1"/>
              </a:solidFill>
            </a:endParaRPr>
          </a:p>
        </p:txBody>
      </p:sp>
      <p:sp>
        <p:nvSpPr>
          <p:cNvPr id="5" name="Rectángulo: esquinas redondeadas 4">
            <a:extLst>
              <a:ext uri="{FF2B5EF4-FFF2-40B4-BE49-F238E27FC236}">
                <a16:creationId xmlns:a16="http://schemas.microsoft.com/office/drawing/2014/main" id="{1F633084-5A03-0667-006D-E0F8D1DB065E}"/>
              </a:ext>
            </a:extLst>
          </p:cNvPr>
          <p:cNvSpPr/>
          <p:nvPr/>
        </p:nvSpPr>
        <p:spPr>
          <a:xfrm>
            <a:off x="602974" y="5433391"/>
            <a:ext cx="2703443" cy="640357"/>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t>MOMENTO 1</a:t>
            </a:r>
            <a:endParaRPr lang="es-PE" sz="2400" b="1" dirty="0"/>
          </a:p>
        </p:txBody>
      </p:sp>
      <p:pic>
        <p:nvPicPr>
          <p:cNvPr id="4098" name="Picture 2">
            <a:extLst>
              <a:ext uri="{FF2B5EF4-FFF2-40B4-BE49-F238E27FC236}">
                <a16:creationId xmlns:a16="http://schemas.microsoft.com/office/drawing/2014/main" id="{33EF94EA-8E2E-4CB4-D19C-1A213151D3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039" y="927652"/>
            <a:ext cx="2408581" cy="1298713"/>
          </a:xfrm>
          <a:prstGeom prst="rect">
            <a:avLst/>
          </a:prstGeom>
          <a:noFill/>
          <a:extLst>
            <a:ext uri="{909E8E84-426E-40DD-AFC4-6F175D3DCCD1}">
              <a14:hiddenFill xmlns:a14="http://schemas.microsoft.com/office/drawing/2010/main">
                <a:solidFill>
                  <a:srgbClr val="FFFFFF"/>
                </a:solidFill>
              </a14:hiddenFill>
            </a:ext>
          </a:extLst>
        </p:spPr>
      </p:pic>
      <p:sp>
        <p:nvSpPr>
          <p:cNvPr id="6" name="Rectángulo: esquinas redondeadas 5">
            <a:extLst>
              <a:ext uri="{FF2B5EF4-FFF2-40B4-BE49-F238E27FC236}">
                <a16:creationId xmlns:a16="http://schemas.microsoft.com/office/drawing/2014/main" id="{BF720887-B928-0D7C-CEE0-82B8093C02AA}"/>
              </a:ext>
            </a:extLst>
          </p:cNvPr>
          <p:cNvSpPr/>
          <p:nvPr/>
        </p:nvSpPr>
        <p:spPr>
          <a:xfrm>
            <a:off x="3869634" y="2226365"/>
            <a:ext cx="3916015" cy="333954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Arial" panose="020B0604020202020204" pitchFamily="34" charset="0"/>
              <a:buChar char="•"/>
            </a:pPr>
            <a:r>
              <a:rPr lang="es-MX" sz="2800" b="1" dirty="0">
                <a:solidFill>
                  <a:schemeClr val="bg1"/>
                </a:solidFill>
              </a:rPr>
              <a:t>Bases neurocognitivas del liderazgo </a:t>
            </a:r>
          </a:p>
          <a:p>
            <a:pPr marL="457200" indent="-457200" algn="just">
              <a:buFont typeface="Arial" panose="020B0604020202020204" pitchFamily="34" charset="0"/>
              <a:buChar char="•"/>
            </a:pPr>
            <a:r>
              <a:rPr lang="es-MX" sz="2800" b="1" dirty="0">
                <a:solidFill>
                  <a:schemeClr val="bg1"/>
                </a:solidFill>
              </a:rPr>
              <a:t>¿Qué es el neuro liderazgo?</a:t>
            </a:r>
          </a:p>
        </p:txBody>
      </p:sp>
      <p:sp>
        <p:nvSpPr>
          <p:cNvPr id="7" name="Rectángulo: esquinas redondeadas 6">
            <a:extLst>
              <a:ext uri="{FF2B5EF4-FFF2-40B4-BE49-F238E27FC236}">
                <a16:creationId xmlns:a16="http://schemas.microsoft.com/office/drawing/2014/main" id="{6BCBC00D-639F-8AD2-7767-46A8CCE30C73}"/>
              </a:ext>
            </a:extLst>
          </p:cNvPr>
          <p:cNvSpPr/>
          <p:nvPr/>
        </p:nvSpPr>
        <p:spPr>
          <a:xfrm>
            <a:off x="7878417" y="2249556"/>
            <a:ext cx="3810000" cy="3339548"/>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lgn="just">
              <a:buFont typeface="Arial" panose="020B0604020202020204" pitchFamily="34" charset="0"/>
              <a:buChar char="•"/>
            </a:pPr>
            <a:r>
              <a:rPr lang="es-MX" sz="2800" b="1" dirty="0">
                <a:solidFill>
                  <a:schemeClr val="bg1"/>
                </a:solidFill>
              </a:rPr>
              <a:t>Cerebro emocional del líder </a:t>
            </a:r>
          </a:p>
          <a:p>
            <a:pPr marL="457200" indent="-457200" algn="just">
              <a:buFont typeface="Arial" panose="020B0604020202020204" pitchFamily="34" charset="0"/>
              <a:buChar char="•"/>
            </a:pPr>
            <a:r>
              <a:rPr lang="es-MX" sz="2800" b="1" dirty="0">
                <a:solidFill>
                  <a:schemeClr val="bg1"/>
                </a:solidFill>
              </a:rPr>
              <a:t>Funciones ejecutivas</a:t>
            </a:r>
            <a:endParaRPr lang="es-PE" sz="2800" b="1" dirty="0">
              <a:solidFill>
                <a:schemeClr val="bg1"/>
              </a:solidFill>
            </a:endParaRPr>
          </a:p>
        </p:txBody>
      </p:sp>
      <p:pic>
        <p:nvPicPr>
          <p:cNvPr id="4100" name="Picture 4">
            <a:extLst>
              <a:ext uri="{FF2B5EF4-FFF2-40B4-BE49-F238E27FC236}">
                <a16:creationId xmlns:a16="http://schemas.microsoft.com/office/drawing/2014/main" id="{630B8ED4-94F3-ECCA-D3A7-F64B17AE89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3217" y="1179442"/>
            <a:ext cx="2570922" cy="1419639"/>
          </a:xfrm>
          <a:prstGeom prst="rect">
            <a:avLst/>
          </a:prstGeom>
          <a:noFill/>
          <a:extLst>
            <a:ext uri="{909E8E84-426E-40DD-AFC4-6F175D3DCCD1}">
              <a14:hiddenFill xmlns:a14="http://schemas.microsoft.com/office/drawing/2010/main">
                <a:solidFill>
                  <a:srgbClr val="FFFFFF"/>
                </a:solidFill>
              </a14:hiddenFill>
            </a:ext>
          </a:extLst>
        </p:spPr>
      </p:pic>
      <p:sp>
        <p:nvSpPr>
          <p:cNvPr id="8" name="Rectángulo: esquinas redondeadas 7">
            <a:extLst>
              <a:ext uri="{FF2B5EF4-FFF2-40B4-BE49-F238E27FC236}">
                <a16:creationId xmlns:a16="http://schemas.microsoft.com/office/drawing/2014/main" id="{7C59E850-2F83-5B8D-6572-A29D22380224}"/>
              </a:ext>
            </a:extLst>
          </p:cNvPr>
          <p:cNvSpPr/>
          <p:nvPr/>
        </p:nvSpPr>
        <p:spPr>
          <a:xfrm>
            <a:off x="4373217" y="5433391"/>
            <a:ext cx="2703443" cy="640357"/>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t>MOMENTO 2</a:t>
            </a:r>
            <a:endParaRPr lang="es-PE" sz="2400" b="1" dirty="0"/>
          </a:p>
        </p:txBody>
      </p:sp>
      <p:sp>
        <p:nvSpPr>
          <p:cNvPr id="9" name="Rectángulo: esquinas redondeadas 8">
            <a:extLst>
              <a:ext uri="{FF2B5EF4-FFF2-40B4-BE49-F238E27FC236}">
                <a16:creationId xmlns:a16="http://schemas.microsoft.com/office/drawing/2014/main" id="{6D5B31BE-62B1-D88C-946B-264A793C6E3A}"/>
              </a:ext>
            </a:extLst>
          </p:cNvPr>
          <p:cNvSpPr/>
          <p:nvPr/>
        </p:nvSpPr>
        <p:spPr>
          <a:xfrm>
            <a:off x="8421757" y="5433391"/>
            <a:ext cx="2703443" cy="640357"/>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t>MOMENTO 3</a:t>
            </a:r>
            <a:endParaRPr lang="es-PE" sz="2400" b="1" dirty="0"/>
          </a:p>
        </p:txBody>
      </p:sp>
      <p:pic>
        <p:nvPicPr>
          <p:cNvPr id="4102" name="Picture 6">
            <a:extLst>
              <a:ext uri="{FF2B5EF4-FFF2-40B4-BE49-F238E27FC236}">
                <a16:creationId xmlns:a16="http://schemas.microsoft.com/office/drawing/2014/main" id="{409A768A-77D0-AC10-4257-8F67465B8C9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874" t="17198" r="5506" b="18503"/>
          <a:stretch/>
        </p:blipFill>
        <p:spPr bwMode="auto">
          <a:xfrm>
            <a:off x="8249477" y="969062"/>
            <a:ext cx="2703443" cy="1630019"/>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fecha 2">
            <a:extLst>
              <a:ext uri="{FF2B5EF4-FFF2-40B4-BE49-F238E27FC236}">
                <a16:creationId xmlns:a16="http://schemas.microsoft.com/office/drawing/2014/main" id="{9468CFCC-DABF-4C24-97E8-823C8B82A4DA}"/>
              </a:ext>
            </a:extLst>
          </p:cNvPr>
          <p:cNvSpPr>
            <a:spLocks noGrp="1"/>
          </p:cNvSpPr>
          <p:nvPr>
            <p:ph type="dt" sz="half" idx="10"/>
          </p:nvPr>
        </p:nvSpPr>
        <p:spPr/>
        <p:txBody>
          <a:bodyPr/>
          <a:lstStyle/>
          <a:p>
            <a:fld id="{2F32632F-C301-4F11-91B9-509CECCA2513}" type="datetime1">
              <a:rPr lang="es-PE" sz="2400" b="1" smtClean="0">
                <a:solidFill>
                  <a:srgbClr val="FF0000"/>
                </a:solidFill>
              </a:rPr>
              <a:t>29/08/2024</a:t>
            </a:fld>
            <a:endParaRPr lang="en-US" sz="2400" b="1" dirty="0">
              <a:solidFill>
                <a:srgbClr val="FF0000"/>
              </a:solidFill>
            </a:endParaRPr>
          </a:p>
        </p:txBody>
      </p:sp>
      <p:sp>
        <p:nvSpPr>
          <p:cNvPr id="10" name="Marcador de número de diapositiva 9">
            <a:extLst>
              <a:ext uri="{FF2B5EF4-FFF2-40B4-BE49-F238E27FC236}">
                <a16:creationId xmlns:a16="http://schemas.microsoft.com/office/drawing/2014/main" id="{715BD750-0739-4E60-AF24-527AABE0BC55}"/>
              </a:ext>
            </a:extLst>
          </p:cNvPr>
          <p:cNvSpPr>
            <a:spLocks noGrp="1"/>
          </p:cNvSpPr>
          <p:nvPr>
            <p:ph type="sldNum" sz="quarter" idx="12"/>
          </p:nvPr>
        </p:nvSpPr>
        <p:spPr/>
        <p:txBody>
          <a:bodyPr/>
          <a:lstStyle/>
          <a:p>
            <a:fld id="{6D22F896-40B5-4ADD-8801-0D06FADFA095}" type="slidenum">
              <a:rPr lang="en-US" sz="2400" b="1" smtClean="0">
                <a:solidFill>
                  <a:srgbClr val="FFFF00"/>
                </a:solidFill>
              </a:rPr>
              <a:t>11</a:t>
            </a:fld>
            <a:endParaRPr lang="en-US" sz="2400" b="1" dirty="0">
              <a:solidFill>
                <a:srgbClr val="FFFF00"/>
              </a:solidFill>
            </a:endParaRPr>
          </a:p>
        </p:txBody>
      </p:sp>
    </p:spTree>
    <p:extLst>
      <p:ext uri="{BB962C8B-B14F-4D97-AF65-F5344CB8AC3E}">
        <p14:creationId xmlns:p14="http://schemas.microsoft.com/office/powerpoint/2010/main" val="800675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098"/>
                                        </p:tgtEl>
                                        <p:attrNameLst>
                                          <p:attrName>style.visibility</p:attrName>
                                        </p:attrNameLst>
                                      </p:cBhvr>
                                      <p:to>
                                        <p:strVal val="visible"/>
                                      </p:to>
                                    </p:set>
                                    <p:animEffect transition="in" filter="circle(in)">
                                      <p:cBhvr>
                                        <p:cTn id="12" dur="2000"/>
                                        <p:tgtEl>
                                          <p:spTgt spid="409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circle(in)">
                                      <p:cBhvr>
                                        <p:cTn id="17" dur="20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circle(in)">
                                      <p:cBhvr>
                                        <p:cTn id="22" dur="20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100"/>
                                        </p:tgtEl>
                                        <p:attrNameLst>
                                          <p:attrName>style.visibility</p:attrName>
                                        </p:attrNameLst>
                                      </p:cBhvr>
                                      <p:to>
                                        <p:strVal val="visible"/>
                                      </p:to>
                                    </p:set>
                                    <p:animEffect transition="in" filter="circle(in)">
                                      <p:cBhvr>
                                        <p:cTn id="32" dur="2000"/>
                                        <p:tgtEl>
                                          <p:spTgt spid="410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6">
                                            <p:txEl>
                                              <p:pRg st="0" end="0"/>
                                            </p:txEl>
                                          </p:spTgt>
                                        </p:tgtEl>
                                        <p:attrNameLst>
                                          <p:attrName>style.visibility</p:attrName>
                                        </p:attrNameLst>
                                      </p:cBhvr>
                                      <p:to>
                                        <p:strVal val="visible"/>
                                      </p:to>
                                    </p:set>
                                    <p:animEffect transition="in" filter="circle(in)">
                                      <p:cBhvr>
                                        <p:cTn id="37" dur="2000"/>
                                        <p:tgtEl>
                                          <p:spTgt spid="6">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6">
                                            <p:txEl>
                                              <p:pRg st="1" end="1"/>
                                            </p:txEl>
                                          </p:spTgt>
                                        </p:tgtEl>
                                        <p:attrNameLst>
                                          <p:attrName>style.visibility</p:attrName>
                                        </p:attrNameLst>
                                      </p:cBhvr>
                                      <p:to>
                                        <p:strVal val="visible"/>
                                      </p:to>
                                    </p:set>
                                    <p:animEffect transition="in" filter="circle(in)">
                                      <p:cBhvr>
                                        <p:cTn id="42" dur="2000"/>
                                        <p:tgtEl>
                                          <p:spTgt spid="6">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circle(in)">
                                      <p:cBhvr>
                                        <p:cTn id="47" dur="2000"/>
                                        <p:tgtEl>
                                          <p:spTgt spid="8"/>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4102"/>
                                        </p:tgtEl>
                                        <p:attrNameLst>
                                          <p:attrName>style.visibility</p:attrName>
                                        </p:attrNameLst>
                                      </p:cBhvr>
                                      <p:to>
                                        <p:strVal val="visible"/>
                                      </p:to>
                                    </p:set>
                                    <p:animEffect transition="in" filter="circle(in)">
                                      <p:cBhvr>
                                        <p:cTn id="52" dur="2000"/>
                                        <p:tgtEl>
                                          <p:spTgt spid="4102"/>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7">
                                            <p:txEl>
                                              <p:pRg st="0" end="0"/>
                                            </p:txEl>
                                          </p:spTgt>
                                        </p:tgtEl>
                                        <p:attrNameLst>
                                          <p:attrName>style.visibility</p:attrName>
                                        </p:attrNameLst>
                                      </p:cBhvr>
                                      <p:to>
                                        <p:strVal val="visible"/>
                                      </p:to>
                                    </p:set>
                                    <p:animEffect transition="in" filter="circle(in)">
                                      <p:cBhvr>
                                        <p:cTn id="57" dur="2000"/>
                                        <p:tgtEl>
                                          <p:spTgt spid="7">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7">
                                            <p:txEl>
                                              <p:pRg st="1" end="1"/>
                                            </p:txEl>
                                          </p:spTgt>
                                        </p:tgtEl>
                                        <p:attrNameLst>
                                          <p:attrName>style.visibility</p:attrName>
                                        </p:attrNameLst>
                                      </p:cBhvr>
                                      <p:to>
                                        <p:strVal val="visible"/>
                                      </p:to>
                                    </p:set>
                                    <p:animEffect transition="in" filter="circle(in)">
                                      <p:cBhvr>
                                        <p:cTn id="62" dur="2000"/>
                                        <p:tgtEl>
                                          <p:spTgt spid="7">
                                            <p:txEl>
                                              <p:pRg st="1" end="1"/>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circle(in)">
                                      <p:cBhvr>
                                        <p:cTn id="6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8" grpId="0" animBg="1"/>
      <p:bldP spid="9"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79942" y="886635"/>
            <a:ext cx="7387049" cy="4347974"/>
          </a:xfrm>
        </p:spPr>
        <p:txBody>
          <a:bodyPr/>
          <a:lstStyle/>
          <a:p>
            <a:pPr algn="just"/>
            <a:r>
              <a:rPr lang="es-MX" sz="4000" b="1" dirty="0"/>
              <a:t>Saber escuchar. </a:t>
            </a:r>
          </a:p>
          <a:p>
            <a:pPr algn="just"/>
            <a:r>
              <a:rPr lang="es-MX" sz="4000" b="1" dirty="0"/>
              <a:t>Es decir comprender primero y luego ser comprendido es la esencia del respeto a los demás. </a:t>
            </a:r>
          </a:p>
          <a:p>
            <a:pPr algn="just"/>
            <a:r>
              <a:rPr lang="es-MX" sz="4000" b="1" dirty="0"/>
              <a:t>Debemos cultivar el hábito de saber escuchar.</a:t>
            </a:r>
            <a:endParaRPr lang="es-ES" sz="4000" b="1" dirty="0"/>
          </a:p>
          <a:p>
            <a:endParaRPr lang="es-ES" dirty="0"/>
          </a:p>
        </p:txBody>
      </p:sp>
      <p:pic>
        <p:nvPicPr>
          <p:cNvPr id="36866" name="Picture 2" descr="http://www.kulone.com/Thumb/Event/500x420/02316409-c6d2-46ec-a6b7-d697e62bd081.jpg"/>
          <p:cNvPicPr>
            <a:picLocks noChangeAspect="1" noChangeArrowheads="1"/>
          </p:cNvPicPr>
          <p:nvPr/>
        </p:nvPicPr>
        <p:blipFill>
          <a:blip r:embed="rId2"/>
          <a:srcRect/>
          <a:stretch>
            <a:fillRect/>
          </a:stretch>
        </p:blipFill>
        <p:spPr bwMode="auto">
          <a:xfrm>
            <a:off x="7821062" y="197522"/>
            <a:ext cx="4190996" cy="6158828"/>
          </a:xfrm>
          <a:prstGeom prst="rect">
            <a:avLst/>
          </a:prstGeom>
          <a:noFill/>
        </p:spPr>
      </p:pic>
      <p:sp>
        <p:nvSpPr>
          <p:cNvPr id="2" name="Marcador de fecha 1">
            <a:extLst>
              <a:ext uri="{FF2B5EF4-FFF2-40B4-BE49-F238E27FC236}">
                <a16:creationId xmlns:a16="http://schemas.microsoft.com/office/drawing/2014/main" id="{7D458CBF-B919-4446-A0DE-EB11960ED19B}"/>
              </a:ext>
            </a:extLst>
          </p:cNvPr>
          <p:cNvSpPr>
            <a:spLocks noGrp="1"/>
          </p:cNvSpPr>
          <p:nvPr>
            <p:ph type="dt" sz="half" idx="10"/>
          </p:nvPr>
        </p:nvSpPr>
        <p:spPr/>
        <p:txBody>
          <a:bodyPr/>
          <a:lstStyle/>
          <a:p>
            <a:fld id="{4B9F6F97-4AE1-4C83-B165-823FAE764748}"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67CC2B2C-3FDF-48C1-8456-F6C6C46786B2}"/>
              </a:ext>
            </a:extLst>
          </p:cNvPr>
          <p:cNvSpPr>
            <a:spLocks noGrp="1"/>
          </p:cNvSpPr>
          <p:nvPr>
            <p:ph type="sldNum" sz="quarter" idx="12"/>
          </p:nvPr>
        </p:nvSpPr>
        <p:spPr/>
        <p:txBody>
          <a:bodyPr/>
          <a:lstStyle/>
          <a:p>
            <a:fld id="{6D22F896-40B5-4ADD-8801-0D06FADFA095}" type="slidenum">
              <a:rPr lang="en-US" sz="2400" b="1" smtClean="0">
                <a:solidFill>
                  <a:srgbClr val="FF0000"/>
                </a:solidFill>
              </a:rPr>
              <a:t>110</a:t>
            </a:fld>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6866"/>
                                        </p:tgtEl>
                                        <p:attrNameLst>
                                          <p:attrName>style.visibility</p:attrName>
                                        </p:attrNameLst>
                                      </p:cBhvr>
                                      <p:to>
                                        <p:strVal val="visible"/>
                                      </p:to>
                                    </p:set>
                                    <p:anim calcmode="lin" valueType="num">
                                      <p:cBhvr additive="base">
                                        <p:cTn id="25" dur="500" fill="hold"/>
                                        <p:tgtEl>
                                          <p:spTgt spid="36866"/>
                                        </p:tgtEl>
                                        <p:attrNameLst>
                                          <p:attrName>ppt_x</p:attrName>
                                        </p:attrNameLst>
                                      </p:cBhvr>
                                      <p:tavLst>
                                        <p:tav tm="0">
                                          <p:val>
                                            <p:strVal val="#ppt_x"/>
                                          </p:val>
                                        </p:tav>
                                        <p:tav tm="100000">
                                          <p:val>
                                            <p:strVal val="#ppt_x"/>
                                          </p:val>
                                        </p:tav>
                                      </p:tavLst>
                                    </p:anim>
                                    <p:anim calcmode="lin" valueType="num">
                                      <p:cBhvr additive="base">
                                        <p:cTn id="26" dur="500" fill="hold"/>
                                        <p:tgtEl>
                                          <p:spTgt spid="3686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0786" y="1647184"/>
            <a:ext cx="7259944" cy="2182694"/>
          </a:xfrm>
        </p:spPr>
        <p:txBody>
          <a:bodyPr/>
          <a:lstStyle/>
          <a:p>
            <a:pPr algn="just"/>
            <a:r>
              <a:rPr lang="es-MX" sz="4800" b="1" dirty="0"/>
              <a:t>Promover el trabajo en equipo innovación permanente.</a:t>
            </a:r>
            <a:endParaRPr lang="es-ES" sz="4800" b="1" dirty="0"/>
          </a:p>
          <a:p>
            <a:pPr algn="just"/>
            <a:endParaRPr lang="es-ES" dirty="0"/>
          </a:p>
        </p:txBody>
      </p:sp>
      <p:pic>
        <p:nvPicPr>
          <p:cNvPr id="35842" name="Picture 2" descr="http://1.bp.blogspot.com/-7ntUwuqFNlM/TfAvH_ylieI/AAAAAAAAABo/aMKDaI1EQvY/s1600/r.i.2.jpg"/>
          <p:cNvPicPr>
            <a:picLocks noChangeAspect="1" noChangeArrowheads="1"/>
          </p:cNvPicPr>
          <p:nvPr/>
        </p:nvPicPr>
        <p:blipFill>
          <a:blip r:embed="rId2"/>
          <a:srcRect/>
          <a:stretch>
            <a:fillRect/>
          </a:stretch>
        </p:blipFill>
        <p:spPr bwMode="auto">
          <a:xfrm>
            <a:off x="7736372" y="194623"/>
            <a:ext cx="4214842" cy="6161728"/>
          </a:xfrm>
          <a:prstGeom prst="rect">
            <a:avLst/>
          </a:prstGeom>
          <a:noFill/>
        </p:spPr>
      </p:pic>
      <p:sp>
        <p:nvSpPr>
          <p:cNvPr id="2" name="Marcador de fecha 1">
            <a:extLst>
              <a:ext uri="{FF2B5EF4-FFF2-40B4-BE49-F238E27FC236}">
                <a16:creationId xmlns:a16="http://schemas.microsoft.com/office/drawing/2014/main" id="{2499A931-712E-469F-B2C7-788E0EBCF135}"/>
              </a:ext>
            </a:extLst>
          </p:cNvPr>
          <p:cNvSpPr>
            <a:spLocks noGrp="1"/>
          </p:cNvSpPr>
          <p:nvPr>
            <p:ph type="dt" sz="half" idx="10"/>
          </p:nvPr>
        </p:nvSpPr>
        <p:spPr/>
        <p:txBody>
          <a:bodyPr/>
          <a:lstStyle/>
          <a:p>
            <a:fld id="{3F597508-4C79-4828-8D6A-84D7031C95C3}"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61E22DE4-B876-4EF4-87B0-D1CB82F3F37C}"/>
              </a:ext>
            </a:extLst>
          </p:cNvPr>
          <p:cNvSpPr>
            <a:spLocks noGrp="1"/>
          </p:cNvSpPr>
          <p:nvPr>
            <p:ph type="sldNum" sz="quarter" idx="12"/>
          </p:nvPr>
        </p:nvSpPr>
        <p:spPr/>
        <p:txBody>
          <a:bodyPr/>
          <a:lstStyle/>
          <a:p>
            <a:fld id="{6D22F896-40B5-4ADD-8801-0D06FADFA095}" type="slidenum">
              <a:rPr lang="en-US" sz="2400" b="1" smtClean="0">
                <a:solidFill>
                  <a:srgbClr val="FF0000"/>
                </a:solidFill>
              </a:rPr>
              <a:t>111</a:t>
            </a:fld>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5842"/>
                                        </p:tgtEl>
                                        <p:attrNameLst>
                                          <p:attrName>style.visibility</p:attrName>
                                        </p:attrNameLst>
                                      </p:cBhvr>
                                      <p:to>
                                        <p:strVal val="visible"/>
                                      </p:to>
                                    </p:set>
                                    <p:anim calcmode="lin" valueType="num">
                                      <p:cBhvr additive="base">
                                        <p:cTn id="13" dur="500" fill="hold"/>
                                        <p:tgtEl>
                                          <p:spTgt spid="35842"/>
                                        </p:tgtEl>
                                        <p:attrNameLst>
                                          <p:attrName>ppt_x</p:attrName>
                                        </p:attrNameLst>
                                      </p:cBhvr>
                                      <p:tavLst>
                                        <p:tav tm="0">
                                          <p:val>
                                            <p:strVal val="#ppt_x"/>
                                          </p:val>
                                        </p:tav>
                                        <p:tav tm="100000">
                                          <p:val>
                                            <p:strVal val="#ppt_x"/>
                                          </p:val>
                                        </p:tav>
                                      </p:tavLst>
                                    </p:anim>
                                    <p:anim calcmode="lin" valueType="num">
                                      <p:cBhvr additive="base">
                                        <p:cTn id="14" dur="500" fill="hold"/>
                                        <p:tgtEl>
                                          <p:spTgt spid="3584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981200" y="189447"/>
            <a:ext cx="8229600" cy="1066800"/>
          </a:xfrm>
        </p:spPr>
        <p:txBody>
          <a:bodyPr>
            <a:normAutofit/>
          </a:bodyPr>
          <a:lstStyle/>
          <a:p>
            <a:pPr algn="ctr"/>
            <a:r>
              <a:rPr lang="es-MX" sz="6000" b="1" dirty="0">
                <a:solidFill>
                  <a:srgbClr val="FFC000"/>
                </a:solidFill>
                <a:latin typeface="Arial Black" panose="020B0A04020102020204" pitchFamily="34" charset="0"/>
              </a:rPr>
              <a:t>CONCLUSIONES</a:t>
            </a:r>
            <a:endParaRPr lang="es-ES" sz="6000" dirty="0">
              <a:solidFill>
                <a:srgbClr val="FFC000"/>
              </a:solidFill>
              <a:latin typeface="Arial Black" panose="020B0A04020102020204" pitchFamily="34" charset="0"/>
            </a:endParaRPr>
          </a:p>
        </p:txBody>
      </p:sp>
      <p:sp>
        <p:nvSpPr>
          <p:cNvPr id="3" name="2 Marcador de contenido"/>
          <p:cNvSpPr>
            <a:spLocks noGrp="1"/>
          </p:cNvSpPr>
          <p:nvPr>
            <p:ph idx="1"/>
          </p:nvPr>
        </p:nvSpPr>
        <p:spPr>
          <a:xfrm>
            <a:off x="324677" y="1256247"/>
            <a:ext cx="11602279" cy="5237318"/>
          </a:xfrm>
        </p:spPr>
        <p:txBody>
          <a:bodyPr>
            <a:normAutofit lnSpcReduction="10000"/>
          </a:bodyPr>
          <a:lstStyle/>
          <a:p>
            <a:pPr algn="just">
              <a:defRPr/>
            </a:pPr>
            <a:r>
              <a:rPr lang="es-MX" sz="4800" b="1" dirty="0"/>
              <a:t>Ser una persona humana altamente efectiva con neuro liderazgo significa reconocer sus limitaciones y sus bondades. </a:t>
            </a:r>
          </a:p>
          <a:p>
            <a:pPr algn="just">
              <a:defRPr/>
            </a:pPr>
            <a:r>
              <a:rPr lang="es-MX" sz="4800" b="1" dirty="0"/>
              <a:t>Aprovechar sus bondades en bien de los demás y mejorar sus limitaciones con una disposición plena de cambio.</a:t>
            </a:r>
            <a:endParaRPr lang="es-ES" sz="4800" b="1" dirty="0"/>
          </a:p>
          <a:p>
            <a:endParaRPr lang="es-ES" dirty="0"/>
          </a:p>
        </p:txBody>
      </p:sp>
      <p:sp>
        <p:nvSpPr>
          <p:cNvPr id="4" name="Marcador de fecha 3">
            <a:extLst>
              <a:ext uri="{FF2B5EF4-FFF2-40B4-BE49-F238E27FC236}">
                <a16:creationId xmlns:a16="http://schemas.microsoft.com/office/drawing/2014/main" id="{7C28F3F0-5EFF-40CE-88CD-1567D3E460A0}"/>
              </a:ext>
            </a:extLst>
          </p:cNvPr>
          <p:cNvSpPr>
            <a:spLocks noGrp="1"/>
          </p:cNvSpPr>
          <p:nvPr>
            <p:ph type="dt" sz="half" idx="10"/>
          </p:nvPr>
        </p:nvSpPr>
        <p:spPr/>
        <p:txBody>
          <a:bodyPr/>
          <a:lstStyle/>
          <a:p>
            <a:fld id="{9358BF59-2416-4700-B59D-6DBC559889E0}"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FCCE2329-296D-4A98-9485-53796BDF44B2}"/>
              </a:ext>
            </a:extLst>
          </p:cNvPr>
          <p:cNvSpPr>
            <a:spLocks noGrp="1"/>
          </p:cNvSpPr>
          <p:nvPr>
            <p:ph type="sldNum" sz="quarter" idx="12"/>
          </p:nvPr>
        </p:nvSpPr>
        <p:spPr/>
        <p:txBody>
          <a:bodyPr/>
          <a:lstStyle/>
          <a:p>
            <a:fld id="{6D22F896-40B5-4ADD-8801-0D06FADFA095}" type="slidenum">
              <a:rPr lang="en-US" sz="2400" b="1" smtClean="0">
                <a:solidFill>
                  <a:srgbClr val="FFFF00"/>
                </a:solidFill>
              </a:rPr>
              <a:t>112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65042" y="1281302"/>
            <a:ext cx="7341705" cy="3250942"/>
          </a:xfrm>
        </p:spPr>
        <p:txBody>
          <a:bodyPr/>
          <a:lstStyle/>
          <a:p>
            <a:pPr algn="just"/>
            <a:r>
              <a:rPr lang="es-MX" sz="4400" b="1" dirty="0"/>
              <a:t>Ser una persona altamente efectiva significa ser proactiva, líder, solidaria, vivir en valores ,ser efectiva.</a:t>
            </a:r>
            <a:endParaRPr lang="es-ES" sz="4400" b="1" dirty="0"/>
          </a:p>
          <a:p>
            <a:endParaRPr lang="es-ES" dirty="0"/>
          </a:p>
        </p:txBody>
      </p:sp>
      <p:pic>
        <p:nvPicPr>
          <p:cNvPr id="32770" name="Picture 2" descr="http://asesoriacomunitariacali.files.wordpress.com/2011/07/relaciones-humanas-2.jpg"/>
          <p:cNvPicPr>
            <a:picLocks noChangeAspect="1" noChangeArrowheads="1"/>
          </p:cNvPicPr>
          <p:nvPr/>
        </p:nvPicPr>
        <p:blipFill>
          <a:blip r:embed="rId2"/>
          <a:srcRect/>
          <a:stretch>
            <a:fillRect/>
          </a:stretch>
        </p:blipFill>
        <p:spPr bwMode="auto">
          <a:xfrm>
            <a:off x="7815885" y="381000"/>
            <a:ext cx="4214812" cy="5975351"/>
          </a:xfrm>
          <a:prstGeom prst="rect">
            <a:avLst/>
          </a:prstGeom>
          <a:noFill/>
        </p:spPr>
      </p:pic>
      <p:sp>
        <p:nvSpPr>
          <p:cNvPr id="2" name="Marcador de fecha 1">
            <a:extLst>
              <a:ext uri="{FF2B5EF4-FFF2-40B4-BE49-F238E27FC236}">
                <a16:creationId xmlns:a16="http://schemas.microsoft.com/office/drawing/2014/main" id="{BFF45CE4-FBEE-4F23-9021-603A3325CB48}"/>
              </a:ext>
            </a:extLst>
          </p:cNvPr>
          <p:cNvSpPr>
            <a:spLocks noGrp="1"/>
          </p:cNvSpPr>
          <p:nvPr>
            <p:ph type="dt" sz="half" idx="10"/>
          </p:nvPr>
        </p:nvSpPr>
        <p:spPr/>
        <p:txBody>
          <a:bodyPr/>
          <a:lstStyle/>
          <a:p>
            <a:fld id="{C2839CAC-AD4F-41BB-A106-B3CF82379A35}"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6348D5CC-42A5-43E9-AA19-760DFDA14D6E}"/>
              </a:ext>
            </a:extLst>
          </p:cNvPr>
          <p:cNvSpPr>
            <a:spLocks noGrp="1"/>
          </p:cNvSpPr>
          <p:nvPr>
            <p:ph type="sldNum" sz="quarter" idx="12"/>
          </p:nvPr>
        </p:nvSpPr>
        <p:spPr/>
        <p:txBody>
          <a:bodyPr/>
          <a:lstStyle/>
          <a:p>
            <a:fld id="{6D22F896-40B5-4ADD-8801-0D06FADFA095}" type="slidenum">
              <a:rPr lang="en-US" sz="2400" b="1" smtClean="0">
                <a:solidFill>
                  <a:srgbClr val="FF0000"/>
                </a:solidFill>
              </a:rPr>
              <a:t>113</a:t>
            </a:fld>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2770"/>
                                        </p:tgtEl>
                                        <p:attrNameLst>
                                          <p:attrName>style.visibility</p:attrName>
                                        </p:attrNameLst>
                                      </p:cBhvr>
                                      <p:to>
                                        <p:strVal val="visible"/>
                                      </p:to>
                                    </p:set>
                                    <p:anim calcmode="lin" valueType="num">
                                      <p:cBhvr additive="base">
                                        <p:cTn id="13" dur="500" fill="hold"/>
                                        <p:tgtEl>
                                          <p:spTgt spid="32770"/>
                                        </p:tgtEl>
                                        <p:attrNameLst>
                                          <p:attrName>ppt_x</p:attrName>
                                        </p:attrNameLst>
                                      </p:cBhvr>
                                      <p:tavLst>
                                        <p:tav tm="0">
                                          <p:val>
                                            <p:strVal val="#ppt_x"/>
                                          </p:val>
                                        </p:tav>
                                        <p:tav tm="100000">
                                          <p:val>
                                            <p:strVal val="#ppt_x"/>
                                          </p:val>
                                        </p:tav>
                                      </p:tavLst>
                                    </p:anim>
                                    <p:anim calcmode="lin" valueType="num">
                                      <p:cBhvr additive="base">
                                        <p:cTn id="14" dur="500" fill="hold"/>
                                        <p:tgtEl>
                                          <p:spTgt spid="3277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88617" y="1655886"/>
            <a:ext cx="7371139" cy="2965809"/>
          </a:xfrm>
        </p:spPr>
        <p:txBody>
          <a:bodyPr/>
          <a:lstStyle/>
          <a:p>
            <a:pPr algn="just"/>
            <a:r>
              <a:rPr lang="es-MX" sz="4800" b="1" dirty="0"/>
              <a:t>Ser una persona altamente efectiva significa tener el hábito de la mejora continua.</a:t>
            </a:r>
            <a:endParaRPr lang="es-ES" sz="4800" b="1" dirty="0"/>
          </a:p>
          <a:p>
            <a:endParaRPr lang="es-ES" dirty="0"/>
          </a:p>
        </p:txBody>
      </p:sp>
      <p:pic>
        <p:nvPicPr>
          <p:cNvPr id="31746" name="Picture 2" descr="http://www.bcnhealth.com/imatges/treballa.jpg"/>
          <p:cNvPicPr>
            <a:picLocks noChangeAspect="1" noChangeArrowheads="1"/>
          </p:cNvPicPr>
          <p:nvPr/>
        </p:nvPicPr>
        <p:blipFill>
          <a:blip r:embed="rId2"/>
          <a:srcRect/>
          <a:stretch>
            <a:fillRect/>
          </a:stretch>
        </p:blipFill>
        <p:spPr bwMode="auto">
          <a:xfrm>
            <a:off x="7852744" y="207876"/>
            <a:ext cx="4143404" cy="2500330"/>
          </a:xfrm>
          <a:prstGeom prst="rect">
            <a:avLst/>
          </a:prstGeom>
          <a:noFill/>
        </p:spPr>
      </p:pic>
      <p:pic>
        <p:nvPicPr>
          <p:cNvPr id="31748" name="Picture 4" descr="http://ucvvirtual.edu.pe/imagenes_notieventos/RELACIONES.JPG"/>
          <p:cNvPicPr>
            <a:picLocks noChangeAspect="1" noChangeArrowheads="1"/>
          </p:cNvPicPr>
          <p:nvPr/>
        </p:nvPicPr>
        <p:blipFill>
          <a:blip r:embed="rId3"/>
          <a:srcRect/>
          <a:stretch>
            <a:fillRect/>
          </a:stretch>
        </p:blipFill>
        <p:spPr bwMode="auto">
          <a:xfrm>
            <a:off x="7919448" y="2996856"/>
            <a:ext cx="4076700" cy="3577680"/>
          </a:xfrm>
          <a:prstGeom prst="rect">
            <a:avLst/>
          </a:prstGeom>
          <a:noFill/>
        </p:spPr>
      </p:pic>
      <p:sp>
        <p:nvSpPr>
          <p:cNvPr id="2" name="Marcador de fecha 1">
            <a:extLst>
              <a:ext uri="{FF2B5EF4-FFF2-40B4-BE49-F238E27FC236}">
                <a16:creationId xmlns:a16="http://schemas.microsoft.com/office/drawing/2014/main" id="{FD553953-6907-4CB8-B05A-8E1C235E6B11}"/>
              </a:ext>
            </a:extLst>
          </p:cNvPr>
          <p:cNvSpPr>
            <a:spLocks noGrp="1"/>
          </p:cNvSpPr>
          <p:nvPr>
            <p:ph type="dt" sz="half" idx="10"/>
          </p:nvPr>
        </p:nvSpPr>
        <p:spPr>
          <a:xfrm>
            <a:off x="9957798" y="6209411"/>
            <a:ext cx="2057400" cy="365125"/>
          </a:xfrm>
        </p:spPr>
        <p:txBody>
          <a:bodyPr/>
          <a:lstStyle/>
          <a:p>
            <a:fld id="{20E2C848-040B-4853-8259-4388CD04C85A}"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B755554F-C1B0-4264-A82B-B1BA59FB6A6C}"/>
              </a:ext>
            </a:extLst>
          </p:cNvPr>
          <p:cNvSpPr>
            <a:spLocks noGrp="1"/>
          </p:cNvSpPr>
          <p:nvPr>
            <p:ph type="sldNum" sz="quarter" idx="12"/>
          </p:nvPr>
        </p:nvSpPr>
        <p:spPr>
          <a:xfrm>
            <a:off x="11206369" y="207876"/>
            <a:ext cx="599661" cy="365125"/>
          </a:xfrm>
        </p:spPr>
        <p:txBody>
          <a:bodyPr/>
          <a:lstStyle/>
          <a:p>
            <a:fld id="{6D22F896-40B5-4ADD-8801-0D06FADFA095}" type="slidenum">
              <a:rPr lang="en-US" sz="2400" b="1" smtClean="0">
                <a:solidFill>
                  <a:srgbClr val="FF0000"/>
                </a:solidFill>
              </a:rPr>
              <a:t>114</a:t>
            </a:fld>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746"/>
                                        </p:tgtEl>
                                        <p:attrNameLst>
                                          <p:attrName>style.visibility</p:attrName>
                                        </p:attrNameLst>
                                      </p:cBhvr>
                                      <p:to>
                                        <p:strVal val="visible"/>
                                      </p:to>
                                    </p:set>
                                    <p:anim calcmode="lin" valueType="num">
                                      <p:cBhvr additive="base">
                                        <p:cTn id="13" dur="500" fill="hold"/>
                                        <p:tgtEl>
                                          <p:spTgt spid="31746"/>
                                        </p:tgtEl>
                                        <p:attrNameLst>
                                          <p:attrName>ppt_x</p:attrName>
                                        </p:attrNameLst>
                                      </p:cBhvr>
                                      <p:tavLst>
                                        <p:tav tm="0">
                                          <p:val>
                                            <p:strVal val="#ppt_x"/>
                                          </p:val>
                                        </p:tav>
                                        <p:tav tm="100000">
                                          <p:val>
                                            <p:strVal val="#ppt_x"/>
                                          </p:val>
                                        </p:tav>
                                      </p:tavLst>
                                    </p:anim>
                                    <p:anim calcmode="lin" valueType="num">
                                      <p:cBhvr additive="base">
                                        <p:cTn id="14" dur="500" fill="hold"/>
                                        <p:tgtEl>
                                          <p:spTgt spid="3174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1748"/>
                                        </p:tgtEl>
                                        <p:attrNameLst>
                                          <p:attrName>style.visibility</p:attrName>
                                        </p:attrNameLst>
                                      </p:cBhvr>
                                      <p:to>
                                        <p:strVal val="visible"/>
                                      </p:to>
                                    </p:set>
                                    <p:anim calcmode="lin" valueType="num">
                                      <p:cBhvr additive="base">
                                        <p:cTn id="19" dur="500" fill="hold"/>
                                        <p:tgtEl>
                                          <p:spTgt spid="31748"/>
                                        </p:tgtEl>
                                        <p:attrNameLst>
                                          <p:attrName>ppt_x</p:attrName>
                                        </p:attrNameLst>
                                      </p:cBhvr>
                                      <p:tavLst>
                                        <p:tav tm="0">
                                          <p:val>
                                            <p:strVal val="#ppt_x"/>
                                          </p:val>
                                        </p:tav>
                                        <p:tav tm="100000">
                                          <p:val>
                                            <p:strVal val="#ppt_x"/>
                                          </p:val>
                                        </p:tav>
                                      </p:tavLst>
                                    </p:anim>
                                    <p:anim calcmode="lin" valueType="num">
                                      <p:cBhvr additive="base">
                                        <p:cTn id="20" dur="500" fill="hold"/>
                                        <p:tgtEl>
                                          <p:spTgt spid="3174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4381" y="1244443"/>
            <a:ext cx="7375862" cy="3778131"/>
          </a:xfrm>
        </p:spPr>
        <p:txBody>
          <a:bodyPr>
            <a:normAutofit/>
          </a:bodyPr>
          <a:lstStyle/>
          <a:p>
            <a:pPr algn="just"/>
            <a:r>
              <a:rPr lang="es-MX" sz="4400" b="1" dirty="0"/>
              <a:t>Ser una persona humana altamente efectiva significa ser el núcleo para formar organizaciones altamente efectivas.</a:t>
            </a:r>
            <a:endParaRPr lang="es-ES" sz="4400" b="1" dirty="0"/>
          </a:p>
          <a:p>
            <a:endParaRPr lang="es-ES" dirty="0"/>
          </a:p>
        </p:txBody>
      </p:sp>
      <p:pic>
        <p:nvPicPr>
          <p:cNvPr id="30722" name="Picture 2" descr="http://www.diocesispinardelrio.com/active/uploads/foto_n157.jpg"/>
          <p:cNvPicPr>
            <a:picLocks noChangeAspect="1" noChangeArrowheads="1"/>
          </p:cNvPicPr>
          <p:nvPr/>
        </p:nvPicPr>
        <p:blipFill>
          <a:blip r:embed="rId2"/>
          <a:srcRect/>
          <a:stretch>
            <a:fillRect/>
          </a:stretch>
        </p:blipFill>
        <p:spPr bwMode="auto">
          <a:xfrm>
            <a:off x="7768054" y="115611"/>
            <a:ext cx="4219565" cy="6555822"/>
          </a:xfrm>
          <a:prstGeom prst="rect">
            <a:avLst/>
          </a:prstGeom>
          <a:noFill/>
        </p:spPr>
      </p:pic>
      <p:sp>
        <p:nvSpPr>
          <p:cNvPr id="2" name="Marcador de fecha 1">
            <a:extLst>
              <a:ext uri="{FF2B5EF4-FFF2-40B4-BE49-F238E27FC236}">
                <a16:creationId xmlns:a16="http://schemas.microsoft.com/office/drawing/2014/main" id="{5758CC63-F495-43A8-9204-1F715AA66409}"/>
              </a:ext>
            </a:extLst>
          </p:cNvPr>
          <p:cNvSpPr>
            <a:spLocks noGrp="1"/>
          </p:cNvSpPr>
          <p:nvPr>
            <p:ph type="dt" sz="half" idx="10"/>
          </p:nvPr>
        </p:nvSpPr>
        <p:spPr>
          <a:xfrm>
            <a:off x="8974703" y="6170820"/>
            <a:ext cx="2910840" cy="365125"/>
          </a:xfrm>
        </p:spPr>
        <p:txBody>
          <a:bodyPr/>
          <a:lstStyle/>
          <a:p>
            <a:fld id="{4DB86882-8B0E-46C6-9841-A96247E7393B}"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58690BEC-BC62-44FA-AA3C-BD2BAE1F4FC1}"/>
              </a:ext>
            </a:extLst>
          </p:cNvPr>
          <p:cNvSpPr>
            <a:spLocks noGrp="1"/>
          </p:cNvSpPr>
          <p:nvPr>
            <p:ph type="sldNum" sz="quarter" idx="12"/>
          </p:nvPr>
        </p:nvSpPr>
        <p:spPr>
          <a:xfrm>
            <a:off x="11126856" y="165652"/>
            <a:ext cx="758687" cy="365125"/>
          </a:xfrm>
        </p:spPr>
        <p:txBody>
          <a:bodyPr/>
          <a:lstStyle/>
          <a:p>
            <a:fld id="{6D22F896-40B5-4ADD-8801-0D06FADFA095}" type="slidenum">
              <a:rPr lang="en-US" sz="2400" b="1" smtClean="0">
                <a:solidFill>
                  <a:srgbClr val="FF0000"/>
                </a:solidFill>
              </a:rPr>
              <a:t>115</a:t>
            </a:fld>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22"/>
                                        </p:tgtEl>
                                        <p:attrNameLst>
                                          <p:attrName>style.visibility</p:attrName>
                                        </p:attrNameLst>
                                      </p:cBhvr>
                                      <p:to>
                                        <p:strVal val="visible"/>
                                      </p:to>
                                    </p:set>
                                    <p:anim calcmode="lin" valueType="num">
                                      <p:cBhvr additive="base">
                                        <p:cTn id="13" dur="500" fill="hold"/>
                                        <p:tgtEl>
                                          <p:spTgt spid="30722"/>
                                        </p:tgtEl>
                                        <p:attrNameLst>
                                          <p:attrName>ppt_x</p:attrName>
                                        </p:attrNameLst>
                                      </p:cBhvr>
                                      <p:tavLst>
                                        <p:tav tm="0">
                                          <p:val>
                                            <p:strVal val="#ppt_x"/>
                                          </p:val>
                                        </p:tav>
                                        <p:tav tm="100000">
                                          <p:val>
                                            <p:strVal val="#ppt_x"/>
                                          </p:val>
                                        </p:tav>
                                      </p:tavLst>
                                    </p:anim>
                                    <p:anim calcmode="lin" valueType="num">
                                      <p:cBhvr additive="base">
                                        <p:cTn id="14" dur="500" fill="hold"/>
                                        <p:tgtEl>
                                          <p:spTgt spid="307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6" name="Rectangle 4"/>
          <p:cNvSpPr>
            <a:spLocks noGrp="1" noChangeArrowheads="1"/>
          </p:cNvSpPr>
          <p:nvPr>
            <p:ph type="ctrTitle"/>
          </p:nvPr>
        </p:nvSpPr>
        <p:spPr>
          <a:xfrm>
            <a:off x="1881158" y="2347120"/>
            <a:ext cx="8429684" cy="2163759"/>
          </a:xfrm>
        </p:spPr>
        <p:txBody>
          <a:bodyPr>
            <a:noAutofit/>
          </a:bodyPr>
          <a:lstStyle/>
          <a:p>
            <a:pPr algn="ctr" eaLnBrk="1" hangingPunct="1">
              <a:defRPr/>
            </a:pPr>
            <a:r>
              <a:rPr lang="es-MX" sz="5400" b="1" dirty="0"/>
              <a:t>LOS SIETE HÁBITOS DE LA GENTE ALTAMENTE EFECTIVA</a:t>
            </a:r>
            <a:endParaRPr lang="es-ES" sz="5400" b="1" dirty="0"/>
          </a:p>
        </p:txBody>
      </p:sp>
      <p:sp>
        <p:nvSpPr>
          <p:cNvPr id="2" name="Marcador de fecha 1">
            <a:extLst>
              <a:ext uri="{FF2B5EF4-FFF2-40B4-BE49-F238E27FC236}">
                <a16:creationId xmlns:a16="http://schemas.microsoft.com/office/drawing/2014/main" id="{74DD8C39-1D94-405C-95BA-F6BDF650087A}"/>
              </a:ext>
            </a:extLst>
          </p:cNvPr>
          <p:cNvSpPr>
            <a:spLocks noGrp="1"/>
          </p:cNvSpPr>
          <p:nvPr>
            <p:ph type="dt" sz="half" idx="10"/>
          </p:nvPr>
        </p:nvSpPr>
        <p:spPr>
          <a:xfrm>
            <a:off x="8855422" y="6199190"/>
            <a:ext cx="2910840" cy="374642"/>
          </a:xfrm>
        </p:spPr>
        <p:txBody>
          <a:bodyPr/>
          <a:lstStyle/>
          <a:p>
            <a:fld id="{59E01CA3-D815-4A8F-A1B9-876F8D69EF3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9EE95AC-88AB-4ED9-934E-59CA60803752}"/>
              </a:ext>
            </a:extLst>
          </p:cNvPr>
          <p:cNvSpPr>
            <a:spLocks noGrp="1"/>
          </p:cNvSpPr>
          <p:nvPr>
            <p:ph type="sldNum" sz="quarter" idx="12"/>
          </p:nvPr>
        </p:nvSpPr>
        <p:spPr>
          <a:xfrm>
            <a:off x="11016105" y="471489"/>
            <a:ext cx="652434" cy="365125"/>
          </a:xfrm>
        </p:spPr>
        <p:txBody>
          <a:bodyPr/>
          <a:lstStyle/>
          <a:p>
            <a:fld id="{6D22F896-40B5-4ADD-8801-0D06FADFA095}" type="slidenum">
              <a:rPr lang="en-US" sz="2400" b="1" smtClean="0">
                <a:solidFill>
                  <a:srgbClr val="FFFF00"/>
                </a:solidFill>
              </a:rPr>
              <a:t>116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8916"/>
                                        </p:tgtEl>
                                        <p:attrNameLst>
                                          <p:attrName>style.visibility</p:attrName>
                                        </p:attrNameLst>
                                      </p:cBhvr>
                                      <p:to>
                                        <p:strVal val="visible"/>
                                      </p:to>
                                    </p:set>
                                    <p:anim calcmode="lin" valueType="num">
                                      <p:cBhvr additive="base">
                                        <p:cTn id="7" dur="500" fill="hold"/>
                                        <p:tgtEl>
                                          <p:spTgt spid="38916"/>
                                        </p:tgtEl>
                                        <p:attrNameLst>
                                          <p:attrName>ppt_x</p:attrName>
                                        </p:attrNameLst>
                                      </p:cBhvr>
                                      <p:tavLst>
                                        <p:tav tm="0">
                                          <p:val>
                                            <p:strVal val="#ppt_x"/>
                                          </p:val>
                                        </p:tav>
                                        <p:tav tm="100000">
                                          <p:val>
                                            <p:strVal val="#ppt_x"/>
                                          </p:val>
                                        </p:tav>
                                      </p:tavLst>
                                    </p:anim>
                                    <p:anim calcmode="lin" valueType="num">
                                      <p:cBhvr additive="base">
                                        <p:cTn id="8" dur="500" fill="hold"/>
                                        <p:tgtEl>
                                          <p:spTgt spid="389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6"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Oval 3"/>
          <p:cNvSpPr>
            <a:spLocks noChangeArrowheads="1"/>
          </p:cNvSpPr>
          <p:nvPr/>
        </p:nvSpPr>
        <p:spPr bwMode="auto">
          <a:xfrm>
            <a:off x="1696278" y="1874113"/>
            <a:ext cx="8971722" cy="4500593"/>
          </a:xfrm>
          <a:prstGeom prst="ellipse">
            <a:avLst/>
          </a:prstGeom>
          <a:solidFill>
            <a:schemeClr val="bg1"/>
          </a:solidFill>
          <a:ln w="127000">
            <a:solidFill>
              <a:schemeClr val="tx1"/>
            </a:solidFill>
            <a:round/>
            <a:headEnd/>
            <a:tailEnd/>
          </a:ln>
        </p:spPr>
        <p:txBody>
          <a:bodyPr wrap="none" anchor="ctr"/>
          <a:lstStyle/>
          <a:p>
            <a:pPr algn="ctr" eaLnBrk="0" hangingPunct="0"/>
            <a:r>
              <a:rPr lang="es-MX" sz="2400">
                <a:latin typeface="Times New Roman" pitchFamily="18" charset="0"/>
              </a:rPr>
              <a:t> </a:t>
            </a:r>
          </a:p>
        </p:txBody>
      </p:sp>
      <p:sp>
        <p:nvSpPr>
          <p:cNvPr id="12291" name="Text Box 4"/>
          <p:cNvSpPr txBox="1">
            <a:spLocks noChangeArrowheads="1"/>
          </p:cNvSpPr>
          <p:nvPr/>
        </p:nvSpPr>
        <p:spPr bwMode="auto">
          <a:xfrm>
            <a:off x="3454400" y="1897164"/>
            <a:ext cx="5283200" cy="400110"/>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s-MX" sz="2000" b="1" dirty="0">
                <a:solidFill>
                  <a:srgbClr val="FFC000"/>
                </a:solidFill>
                <a:latin typeface="Arial Black" panose="020B0A04020102020204" pitchFamily="34" charset="0"/>
              </a:rPr>
              <a:t>INTERDEPENDENCIA</a:t>
            </a:r>
            <a:endParaRPr lang="es-MX" sz="2000" dirty="0">
              <a:solidFill>
                <a:srgbClr val="FFC000"/>
              </a:solidFill>
              <a:latin typeface="Arial Black" panose="020B0A04020102020204" pitchFamily="34" charset="0"/>
            </a:endParaRPr>
          </a:p>
        </p:txBody>
      </p:sp>
      <p:sp>
        <p:nvSpPr>
          <p:cNvPr id="12292" name="Text Box 5"/>
          <p:cNvSpPr txBox="1">
            <a:spLocks noChangeArrowheads="1"/>
          </p:cNvSpPr>
          <p:nvPr/>
        </p:nvSpPr>
        <p:spPr bwMode="auto">
          <a:xfrm>
            <a:off x="3556000" y="3755078"/>
            <a:ext cx="5080000" cy="400110"/>
          </a:xfrm>
          <a:prstGeom prst="rect">
            <a:avLst/>
          </a:prstGeom>
          <a:noFill/>
          <a:ln w="9525">
            <a:solidFill>
              <a:schemeClr val="tx1"/>
            </a:solidFill>
            <a:miter lim="800000"/>
            <a:headEnd/>
            <a:tailEnd/>
          </a:ln>
        </p:spPr>
        <p:txBody>
          <a:bodyPr>
            <a:spAutoFit/>
          </a:bodyPr>
          <a:lstStyle/>
          <a:p>
            <a:pPr algn="ctr" eaLnBrk="0" hangingPunct="0">
              <a:spcBef>
                <a:spcPct val="50000"/>
              </a:spcBef>
            </a:pPr>
            <a:r>
              <a:rPr lang="es-MX" sz="2000" b="1" dirty="0">
                <a:solidFill>
                  <a:srgbClr val="FFC000"/>
                </a:solidFill>
                <a:latin typeface="Arial Black" panose="020B0A04020102020204" pitchFamily="34" charset="0"/>
              </a:rPr>
              <a:t>INDEPENDENCIA</a:t>
            </a:r>
            <a:endParaRPr lang="es-MX" sz="2000" dirty="0">
              <a:solidFill>
                <a:srgbClr val="FFC000"/>
              </a:solidFill>
              <a:latin typeface="Arial Black" panose="020B0A04020102020204" pitchFamily="34" charset="0"/>
            </a:endParaRPr>
          </a:p>
        </p:txBody>
      </p:sp>
      <p:sp>
        <p:nvSpPr>
          <p:cNvPr id="12293" name="Text Box 6"/>
          <p:cNvSpPr txBox="1">
            <a:spLocks noChangeArrowheads="1"/>
          </p:cNvSpPr>
          <p:nvPr/>
        </p:nvSpPr>
        <p:spPr bwMode="auto">
          <a:xfrm>
            <a:off x="3095604" y="5786454"/>
            <a:ext cx="5791200" cy="461665"/>
          </a:xfrm>
          <a:prstGeom prst="rect">
            <a:avLst/>
          </a:prstGeom>
          <a:solidFill>
            <a:schemeClr val="bg1"/>
          </a:solidFill>
          <a:ln w="9525">
            <a:solidFill>
              <a:schemeClr val="tx1"/>
            </a:solidFill>
            <a:miter lim="800000"/>
            <a:headEnd/>
            <a:tailEnd/>
          </a:ln>
        </p:spPr>
        <p:txBody>
          <a:bodyPr>
            <a:spAutoFit/>
          </a:bodyPr>
          <a:lstStyle/>
          <a:p>
            <a:pPr algn="ctr" eaLnBrk="0" hangingPunct="0">
              <a:spcBef>
                <a:spcPct val="50000"/>
              </a:spcBef>
            </a:pPr>
            <a:r>
              <a:rPr lang="es-MX" sz="2400" b="1" dirty="0">
                <a:solidFill>
                  <a:srgbClr val="FFC000"/>
                </a:solidFill>
                <a:latin typeface="Arial Black" panose="020B0A04020102020204" pitchFamily="34" charset="0"/>
              </a:rPr>
              <a:t>DEPENDENCIA</a:t>
            </a:r>
            <a:endParaRPr lang="es-MX" sz="2400" dirty="0">
              <a:solidFill>
                <a:srgbClr val="FFC000"/>
              </a:solidFill>
              <a:latin typeface="Arial Black" panose="020B0A04020102020204" pitchFamily="34" charset="0"/>
            </a:endParaRPr>
          </a:p>
        </p:txBody>
      </p:sp>
      <p:sp>
        <p:nvSpPr>
          <p:cNvPr id="12294" name="Line 7"/>
          <p:cNvSpPr>
            <a:spLocks noChangeShapeType="1"/>
          </p:cNvSpPr>
          <p:nvPr/>
        </p:nvSpPr>
        <p:spPr bwMode="auto">
          <a:xfrm flipV="1">
            <a:off x="3149600" y="4028154"/>
            <a:ext cx="2540000" cy="1050823"/>
          </a:xfrm>
          <a:prstGeom prst="line">
            <a:avLst/>
          </a:prstGeom>
          <a:noFill/>
          <a:ln w="9525">
            <a:solidFill>
              <a:schemeClr val="tx1"/>
            </a:solidFill>
            <a:round/>
            <a:headEnd/>
            <a:tailEnd/>
          </a:ln>
        </p:spPr>
        <p:txBody>
          <a:bodyPr wrap="none" anchor="ctr"/>
          <a:lstStyle/>
          <a:p>
            <a:endParaRPr lang="es-ES"/>
          </a:p>
        </p:txBody>
      </p:sp>
      <p:sp>
        <p:nvSpPr>
          <p:cNvPr id="12295" name="Line 8"/>
          <p:cNvSpPr>
            <a:spLocks noChangeShapeType="1"/>
          </p:cNvSpPr>
          <p:nvPr/>
        </p:nvSpPr>
        <p:spPr bwMode="auto">
          <a:xfrm flipH="1" flipV="1">
            <a:off x="6400800" y="4028154"/>
            <a:ext cx="2438400" cy="1050823"/>
          </a:xfrm>
          <a:prstGeom prst="line">
            <a:avLst/>
          </a:prstGeom>
          <a:noFill/>
          <a:ln w="9525">
            <a:solidFill>
              <a:schemeClr val="tx1"/>
            </a:solidFill>
            <a:round/>
            <a:headEnd/>
            <a:tailEnd/>
          </a:ln>
        </p:spPr>
        <p:txBody>
          <a:bodyPr wrap="none" anchor="ctr"/>
          <a:lstStyle/>
          <a:p>
            <a:endParaRPr lang="es-ES"/>
          </a:p>
        </p:txBody>
      </p:sp>
      <p:sp>
        <p:nvSpPr>
          <p:cNvPr id="12296" name="Line 9"/>
          <p:cNvSpPr>
            <a:spLocks noChangeShapeType="1"/>
          </p:cNvSpPr>
          <p:nvPr/>
        </p:nvSpPr>
        <p:spPr bwMode="auto">
          <a:xfrm>
            <a:off x="4775200" y="4415298"/>
            <a:ext cx="2641600" cy="0"/>
          </a:xfrm>
          <a:prstGeom prst="line">
            <a:avLst/>
          </a:prstGeom>
          <a:noFill/>
          <a:ln w="9525">
            <a:solidFill>
              <a:schemeClr val="tx1"/>
            </a:solidFill>
            <a:round/>
            <a:headEnd/>
            <a:tailEnd/>
          </a:ln>
        </p:spPr>
        <p:txBody>
          <a:bodyPr wrap="none" anchor="ctr"/>
          <a:lstStyle/>
          <a:p>
            <a:endParaRPr lang="es-ES"/>
          </a:p>
        </p:txBody>
      </p:sp>
      <p:sp>
        <p:nvSpPr>
          <p:cNvPr id="12297" name="Line 10"/>
          <p:cNvSpPr>
            <a:spLocks noChangeShapeType="1"/>
          </p:cNvSpPr>
          <p:nvPr/>
        </p:nvSpPr>
        <p:spPr bwMode="auto">
          <a:xfrm>
            <a:off x="4775200" y="4415300"/>
            <a:ext cx="1320800" cy="663677"/>
          </a:xfrm>
          <a:prstGeom prst="line">
            <a:avLst/>
          </a:prstGeom>
          <a:noFill/>
          <a:ln w="9525">
            <a:solidFill>
              <a:schemeClr val="tx1"/>
            </a:solidFill>
            <a:round/>
            <a:headEnd/>
            <a:tailEnd/>
          </a:ln>
        </p:spPr>
        <p:txBody>
          <a:bodyPr wrap="none" anchor="ctr"/>
          <a:lstStyle/>
          <a:p>
            <a:endParaRPr lang="es-ES"/>
          </a:p>
        </p:txBody>
      </p:sp>
      <p:sp>
        <p:nvSpPr>
          <p:cNvPr id="12298" name="Line 11"/>
          <p:cNvSpPr>
            <a:spLocks noChangeShapeType="1"/>
          </p:cNvSpPr>
          <p:nvPr/>
        </p:nvSpPr>
        <p:spPr bwMode="auto">
          <a:xfrm flipV="1">
            <a:off x="6096000" y="4415300"/>
            <a:ext cx="1320800" cy="663677"/>
          </a:xfrm>
          <a:prstGeom prst="line">
            <a:avLst/>
          </a:prstGeom>
          <a:noFill/>
          <a:ln w="9525">
            <a:solidFill>
              <a:schemeClr val="tx1"/>
            </a:solidFill>
            <a:round/>
            <a:headEnd/>
            <a:tailEnd/>
          </a:ln>
        </p:spPr>
        <p:txBody>
          <a:bodyPr wrap="none" anchor="ctr"/>
          <a:lstStyle/>
          <a:p>
            <a:endParaRPr lang="es-ES"/>
          </a:p>
        </p:txBody>
      </p:sp>
      <p:sp>
        <p:nvSpPr>
          <p:cNvPr id="12299" name="Line 12"/>
          <p:cNvSpPr>
            <a:spLocks noChangeShapeType="1"/>
          </p:cNvSpPr>
          <p:nvPr/>
        </p:nvSpPr>
        <p:spPr bwMode="auto">
          <a:xfrm flipH="1">
            <a:off x="4876800" y="2756106"/>
            <a:ext cx="1219200" cy="608371"/>
          </a:xfrm>
          <a:prstGeom prst="line">
            <a:avLst/>
          </a:prstGeom>
          <a:noFill/>
          <a:ln w="9525">
            <a:solidFill>
              <a:schemeClr val="tx1"/>
            </a:solidFill>
            <a:round/>
            <a:headEnd/>
            <a:tailEnd/>
          </a:ln>
        </p:spPr>
        <p:txBody>
          <a:bodyPr wrap="none" anchor="ctr"/>
          <a:lstStyle/>
          <a:p>
            <a:endParaRPr lang="es-ES"/>
          </a:p>
        </p:txBody>
      </p:sp>
      <p:sp>
        <p:nvSpPr>
          <p:cNvPr id="12300" name="Line 13"/>
          <p:cNvSpPr>
            <a:spLocks noChangeShapeType="1"/>
          </p:cNvSpPr>
          <p:nvPr/>
        </p:nvSpPr>
        <p:spPr bwMode="auto">
          <a:xfrm flipV="1">
            <a:off x="4876800" y="3309170"/>
            <a:ext cx="2540000" cy="55306"/>
          </a:xfrm>
          <a:prstGeom prst="line">
            <a:avLst/>
          </a:prstGeom>
          <a:noFill/>
          <a:ln w="9525">
            <a:solidFill>
              <a:schemeClr val="tx1"/>
            </a:solidFill>
            <a:round/>
            <a:headEnd/>
            <a:tailEnd/>
          </a:ln>
        </p:spPr>
        <p:txBody>
          <a:bodyPr wrap="none" anchor="ctr"/>
          <a:lstStyle/>
          <a:p>
            <a:endParaRPr lang="es-ES"/>
          </a:p>
        </p:txBody>
      </p:sp>
      <p:sp>
        <p:nvSpPr>
          <p:cNvPr id="12301" name="Line 14"/>
          <p:cNvSpPr>
            <a:spLocks noChangeShapeType="1"/>
          </p:cNvSpPr>
          <p:nvPr/>
        </p:nvSpPr>
        <p:spPr bwMode="auto">
          <a:xfrm>
            <a:off x="6096000" y="2756106"/>
            <a:ext cx="1320800" cy="553065"/>
          </a:xfrm>
          <a:prstGeom prst="line">
            <a:avLst/>
          </a:prstGeom>
          <a:noFill/>
          <a:ln w="9525">
            <a:solidFill>
              <a:schemeClr val="tx1"/>
            </a:solidFill>
            <a:round/>
            <a:headEnd/>
            <a:tailEnd/>
          </a:ln>
        </p:spPr>
        <p:txBody>
          <a:bodyPr wrap="none" anchor="ctr"/>
          <a:lstStyle/>
          <a:p>
            <a:endParaRPr lang="es-ES"/>
          </a:p>
        </p:txBody>
      </p:sp>
      <p:sp>
        <p:nvSpPr>
          <p:cNvPr id="12302" name="Line 15"/>
          <p:cNvSpPr>
            <a:spLocks noChangeShapeType="1"/>
          </p:cNvSpPr>
          <p:nvPr/>
        </p:nvSpPr>
        <p:spPr bwMode="auto">
          <a:xfrm flipV="1">
            <a:off x="3149600" y="4415300"/>
            <a:ext cx="1625600" cy="663677"/>
          </a:xfrm>
          <a:prstGeom prst="line">
            <a:avLst/>
          </a:prstGeom>
          <a:noFill/>
          <a:ln w="3175">
            <a:solidFill>
              <a:schemeClr val="tx1"/>
            </a:solidFill>
            <a:round/>
            <a:headEnd/>
            <a:tailEnd/>
          </a:ln>
        </p:spPr>
        <p:txBody>
          <a:bodyPr wrap="none" anchor="ctr"/>
          <a:lstStyle/>
          <a:p>
            <a:endParaRPr lang="es-ES"/>
          </a:p>
        </p:txBody>
      </p:sp>
      <p:sp>
        <p:nvSpPr>
          <p:cNvPr id="12303" name="Line 16"/>
          <p:cNvSpPr>
            <a:spLocks noChangeShapeType="1"/>
          </p:cNvSpPr>
          <p:nvPr/>
        </p:nvSpPr>
        <p:spPr bwMode="auto">
          <a:xfrm>
            <a:off x="3251200" y="5078976"/>
            <a:ext cx="2743200" cy="0"/>
          </a:xfrm>
          <a:prstGeom prst="line">
            <a:avLst/>
          </a:prstGeom>
          <a:noFill/>
          <a:ln w="9525">
            <a:solidFill>
              <a:schemeClr val="tx1"/>
            </a:solidFill>
            <a:round/>
            <a:headEnd/>
            <a:tailEnd/>
          </a:ln>
        </p:spPr>
        <p:txBody>
          <a:bodyPr wrap="none" anchor="ctr"/>
          <a:lstStyle/>
          <a:p>
            <a:endParaRPr lang="es-ES"/>
          </a:p>
        </p:txBody>
      </p:sp>
      <p:sp>
        <p:nvSpPr>
          <p:cNvPr id="12304" name="Line 17"/>
          <p:cNvSpPr>
            <a:spLocks noChangeShapeType="1"/>
          </p:cNvSpPr>
          <p:nvPr/>
        </p:nvSpPr>
        <p:spPr bwMode="auto">
          <a:xfrm>
            <a:off x="3149600" y="5078976"/>
            <a:ext cx="2946400" cy="0"/>
          </a:xfrm>
          <a:prstGeom prst="line">
            <a:avLst/>
          </a:prstGeom>
          <a:noFill/>
          <a:ln w="9525">
            <a:solidFill>
              <a:schemeClr val="tx1"/>
            </a:solidFill>
            <a:round/>
            <a:headEnd/>
            <a:tailEnd/>
          </a:ln>
        </p:spPr>
        <p:txBody>
          <a:bodyPr wrap="none" anchor="ctr"/>
          <a:lstStyle/>
          <a:p>
            <a:endParaRPr lang="es-ES"/>
          </a:p>
        </p:txBody>
      </p:sp>
      <p:sp>
        <p:nvSpPr>
          <p:cNvPr id="12305" name="Text Box 18"/>
          <p:cNvSpPr txBox="1">
            <a:spLocks noChangeArrowheads="1"/>
          </p:cNvSpPr>
          <p:nvPr/>
        </p:nvSpPr>
        <p:spPr bwMode="auto">
          <a:xfrm>
            <a:off x="3251200" y="4643446"/>
            <a:ext cx="2274870" cy="707886"/>
          </a:xfrm>
          <a:prstGeom prst="rect">
            <a:avLst/>
          </a:prstGeom>
          <a:noFill/>
          <a:ln w="9525">
            <a:noFill/>
            <a:miter lim="800000"/>
            <a:headEnd/>
            <a:tailEnd/>
          </a:ln>
        </p:spPr>
        <p:txBody>
          <a:bodyPr wrap="square">
            <a:spAutoFit/>
          </a:bodyPr>
          <a:lstStyle/>
          <a:p>
            <a:pPr algn="ctr" eaLnBrk="0" hangingPunct="0">
              <a:spcBef>
                <a:spcPct val="50000"/>
              </a:spcBef>
            </a:pPr>
            <a:r>
              <a:rPr lang="es-MX" sz="1600" b="1" dirty="0">
                <a:solidFill>
                  <a:srgbClr val="FFFF00"/>
                </a:solidFill>
                <a:latin typeface="Times New Roman" pitchFamily="18" charset="0"/>
              </a:rPr>
              <a:t>1 </a:t>
            </a:r>
          </a:p>
          <a:p>
            <a:pPr algn="ctr" eaLnBrk="0" hangingPunct="0">
              <a:spcBef>
                <a:spcPct val="50000"/>
              </a:spcBef>
            </a:pPr>
            <a:r>
              <a:rPr lang="es-MX" sz="1600" b="1" dirty="0">
                <a:solidFill>
                  <a:srgbClr val="FFFF00"/>
                </a:solidFill>
                <a:latin typeface="Tahoma" pitchFamily="34" charset="0"/>
              </a:rPr>
              <a:t>UN FIN EN MENTE</a:t>
            </a:r>
            <a:endParaRPr lang="es-MX" sz="1600" dirty="0">
              <a:solidFill>
                <a:srgbClr val="FFFF00"/>
              </a:solidFill>
              <a:latin typeface="Tahoma" pitchFamily="34" charset="0"/>
            </a:endParaRPr>
          </a:p>
        </p:txBody>
      </p:sp>
      <p:sp>
        <p:nvSpPr>
          <p:cNvPr id="12306" name="Text Box 19"/>
          <p:cNvSpPr txBox="1">
            <a:spLocks noChangeArrowheads="1"/>
          </p:cNvSpPr>
          <p:nvPr/>
        </p:nvSpPr>
        <p:spPr bwMode="auto">
          <a:xfrm>
            <a:off x="6741341" y="4626433"/>
            <a:ext cx="2605110" cy="707886"/>
          </a:xfrm>
          <a:prstGeom prst="rect">
            <a:avLst/>
          </a:prstGeom>
          <a:noFill/>
          <a:ln w="9525">
            <a:noFill/>
            <a:miter lim="800000"/>
            <a:headEnd/>
            <a:tailEnd/>
          </a:ln>
        </p:spPr>
        <p:txBody>
          <a:bodyPr wrap="square">
            <a:spAutoFit/>
          </a:bodyPr>
          <a:lstStyle/>
          <a:p>
            <a:pPr algn="ctr" eaLnBrk="0" hangingPunct="0">
              <a:spcBef>
                <a:spcPct val="50000"/>
              </a:spcBef>
            </a:pPr>
            <a:r>
              <a:rPr lang="es-MX" sz="1600" b="1" dirty="0">
                <a:solidFill>
                  <a:srgbClr val="FFFF00"/>
                </a:solidFill>
                <a:latin typeface="Times New Roman" pitchFamily="18" charset="0"/>
              </a:rPr>
              <a:t>2</a:t>
            </a:r>
          </a:p>
          <a:p>
            <a:pPr algn="ctr" eaLnBrk="0" hangingPunct="0">
              <a:spcBef>
                <a:spcPct val="50000"/>
              </a:spcBef>
            </a:pPr>
            <a:r>
              <a:rPr lang="es-MX" sz="1600" b="1" dirty="0">
                <a:solidFill>
                  <a:srgbClr val="FFFF00"/>
                </a:solidFill>
                <a:latin typeface="Tahoma" pitchFamily="34" charset="0"/>
              </a:rPr>
              <a:t>SEA PROACTIVO</a:t>
            </a:r>
          </a:p>
        </p:txBody>
      </p:sp>
      <p:sp>
        <p:nvSpPr>
          <p:cNvPr id="12307" name="Text Box 20"/>
          <p:cNvSpPr txBox="1">
            <a:spLocks noChangeArrowheads="1"/>
          </p:cNvSpPr>
          <p:nvPr/>
        </p:nvSpPr>
        <p:spPr bwMode="auto">
          <a:xfrm>
            <a:off x="5167306" y="4470606"/>
            <a:ext cx="2071702" cy="276999"/>
          </a:xfrm>
          <a:prstGeom prst="rect">
            <a:avLst/>
          </a:prstGeom>
          <a:noFill/>
          <a:ln w="9525">
            <a:noFill/>
            <a:miter lim="800000"/>
            <a:headEnd/>
            <a:tailEnd/>
          </a:ln>
        </p:spPr>
        <p:txBody>
          <a:bodyPr wrap="square">
            <a:spAutoFit/>
          </a:bodyPr>
          <a:lstStyle/>
          <a:p>
            <a:pPr algn="ctr" eaLnBrk="0" hangingPunct="0">
              <a:spcBef>
                <a:spcPct val="50000"/>
              </a:spcBef>
            </a:pPr>
            <a:r>
              <a:rPr lang="es-MX" sz="1200" b="1" dirty="0">
                <a:latin typeface="Times New Roman" pitchFamily="18" charset="0"/>
              </a:rPr>
              <a:t>VICTORIA PRIVADA</a:t>
            </a:r>
          </a:p>
        </p:txBody>
      </p:sp>
      <p:sp>
        <p:nvSpPr>
          <p:cNvPr id="12308" name="Text Box 21"/>
          <p:cNvSpPr txBox="1">
            <a:spLocks noChangeArrowheads="1"/>
          </p:cNvSpPr>
          <p:nvPr/>
        </p:nvSpPr>
        <p:spPr bwMode="auto">
          <a:xfrm>
            <a:off x="5183190" y="2791160"/>
            <a:ext cx="2039934" cy="307777"/>
          </a:xfrm>
          <a:prstGeom prst="rect">
            <a:avLst/>
          </a:prstGeom>
          <a:noFill/>
          <a:ln w="9525">
            <a:noFill/>
            <a:miter lim="800000"/>
            <a:headEnd/>
            <a:tailEnd/>
          </a:ln>
        </p:spPr>
        <p:txBody>
          <a:bodyPr wrap="square">
            <a:spAutoFit/>
          </a:bodyPr>
          <a:lstStyle/>
          <a:p>
            <a:pPr algn="ctr" eaLnBrk="0" hangingPunct="0">
              <a:spcBef>
                <a:spcPct val="50000"/>
              </a:spcBef>
            </a:pPr>
            <a:r>
              <a:rPr lang="es-MX" sz="1400" b="1" dirty="0">
                <a:solidFill>
                  <a:srgbClr val="FFFF00"/>
                </a:solidFill>
                <a:latin typeface="Tahoma" pitchFamily="34" charset="0"/>
              </a:rPr>
              <a:t>VICTORIA PÚBLICA</a:t>
            </a:r>
          </a:p>
        </p:txBody>
      </p:sp>
      <p:sp>
        <p:nvSpPr>
          <p:cNvPr id="12309" name="Text Box 22"/>
          <p:cNvSpPr txBox="1">
            <a:spLocks noChangeArrowheads="1"/>
          </p:cNvSpPr>
          <p:nvPr/>
        </p:nvSpPr>
        <p:spPr bwMode="auto">
          <a:xfrm>
            <a:off x="5199270" y="4304685"/>
            <a:ext cx="2500330" cy="1585049"/>
          </a:xfrm>
          <a:prstGeom prst="rect">
            <a:avLst/>
          </a:prstGeom>
          <a:noFill/>
          <a:ln w="9525">
            <a:noFill/>
            <a:miter lim="800000"/>
            <a:headEnd/>
            <a:tailEnd/>
          </a:ln>
        </p:spPr>
        <p:txBody>
          <a:bodyPr wrap="square">
            <a:spAutoFit/>
          </a:bodyPr>
          <a:lstStyle/>
          <a:p>
            <a:pPr algn="ctr" eaLnBrk="0" hangingPunct="0">
              <a:spcBef>
                <a:spcPct val="50000"/>
              </a:spcBef>
            </a:pPr>
            <a:r>
              <a:rPr lang="es-MX" sz="1600" b="1" dirty="0">
                <a:solidFill>
                  <a:srgbClr val="FFFF00"/>
                </a:solidFill>
                <a:latin typeface="Times New Roman" pitchFamily="18" charset="0"/>
              </a:rPr>
              <a:t>3</a:t>
            </a:r>
          </a:p>
          <a:p>
            <a:pPr algn="ctr" eaLnBrk="0" hangingPunct="0">
              <a:spcBef>
                <a:spcPct val="50000"/>
              </a:spcBef>
            </a:pPr>
            <a:endParaRPr lang="es-MX" sz="900" b="1" dirty="0">
              <a:latin typeface="Tahoma" pitchFamily="34" charset="0"/>
            </a:endParaRPr>
          </a:p>
          <a:p>
            <a:pPr algn="ctr" eaLnBrk="0" hangingPunct="0">
              <a:spcBef>
                <a:spcPct val="50000"/>
              </a:spcBef>
            </a:pPr>
            <a:endParaRPr lang="es-MX" sz="900" b="1" dirty="0">
              <a:latin typeface="Tahoma" pitchFamily="34" charset="0"/>
            </a:endParaRPr>
          </a:p>
          <a:p>
            <a:pPr algn="ctr" eaLnBrk="0" hangingPunct="0">
              <a:spcBef>
                <a:spcPct val="50000"/>
              </a:spcBef>
            </a:pPr>
            <a:r>
              <a:rPr lang="es-MX" b="1" dirty="0">
                <a:solidFill>
                  <a:srgbClr val="FFFF00"/>
                </a:solidFill>
                <a:latin typeface="Tahoma" pitchFamily="34" charset="0"/>
              </a:rPr>
              <a:t>PRIMERO</a:t>
            </a:r>
          </a:p>
          <a:p>
            <a:pPr algn="ctr" eaLnBrk="0" hangingPunct="0">
              <a:spcBef>
                <a:spcPct val="50000"/>
              </a:spcBef>
            </a:pPr>
            <a:r>
              <a:rPr lang="es-MX" b="1" dirty="0">
                <a:solidFill>
                  <a:srgbClr val="FFFF00"/>
                </a:solidFill>
                <a:latin typeface="Tahoma" pitchFamily="34" charset="0"/>
              </a:rPr>
              <a:t> LO PRIMERO</a:t>
            </a:r>
          </a:p>
        </p:txBody>
      </p:sp>
      <p:sp>
        <p:nvSpPr>
          <p:cNvPr id="12310" name="Text Box 23"/>
          <p:cNvSpPr txBox="1">
            <a:spLocks noChangeArrowheads="1"/>
          </p:cNvSpPr>
          <p:nvPr/>
        </p:nvSpPr>
        <p:spPr bwMode="auto">
          <a:xfrm>
            <a:off x="5095868" y="3214686"/>
            <a:ext cx="2143140" cy="861774"/>
          </a:xfrm>
          <a:prstGeom prst="rect">
            <a:avLst/>
          </a:prstGeom>
          <a:noFill/>
          <a:ln w="9525">
            <a:noFill/>
            <a:miter lim="800000"/>
            <a:headEnd/>
            <a:tailEnd/>
          </a:ln>
        </p:spPr>
        <p:txBody>
          <a:bodyPr wrap="square">
            <a:spAutoFit/>
          </a:bodyPr>
          <a:lstStyle/>
          <a:p>
            <a:pPr algn="ctr" eaLnBrk="0" hangingPunct="0">
              <a:spcBef>
                <a:spcPct val="50000"/>
              </a:spcBef>
            </a:pPr>
            <a:r>
              <a:rPr lang="es-MX" sz="1600" b="1" dirty="0">
                <a:solidFill>
                  <a:srgbClr val="FFFF00"/>
                </a:solidFill>
                <a:latin typeface="Tahoma" pitchFamily="34" charset="0"/>
              </a:rPr>
              <a:t>PIENSE EN GANAR/GANAR</a:t>
            </a:r>
          </a:p>
          <a:p>
            <a:pPr algn="ctr" eaLnBrk="0" hangingPunct="0">
              <a:spcBef>
                <a:spcPct val="50000"/>
              </a:spcBef>
            </a:pPr>
            <a:r>
              <a:rPr lang="es-MX" sz="1200" b="1" dirty="0">
                <a:latin typeface="Tahoma" pitchFamily="34" charset="0"/>
              </a:rPr>
              <a:t>4</a:t>
            </a:r>
          </a:p>
        </p:txBody>
      </p:sp>
      <p:sp>
        <p:nvSpPr>
          <p:cNvPr id="12311" name="Text Box 24"/>
          <p:cNvSpPr txBox="1">
            <a:spLocks noChangeArrowheads="1"/>
          </p:cNvSpPr>
          <p:nvPr/>
        </p:nvSpPr>
        <p:spPr bwMode="auto">
          <a:xfrm>
            <a:off x="2678090" y="2596886"/>
            <a:ext cx="2771451" cy="1331134"/>
          </a:xfrm>
          <a:prstGeom prst="rect">
            <a:avLst/>
          </a:prstGeom>
          <a:noFill/>
          <a:ln w="9525">
            <a:noFill/>
            <a:miter lim="800000"/>
            <a:headEnd/>
            <a:tailEnd/>
          </a:ln>
        </p:spPr>
        <p:txBody>
          <a:bodyPr wrap="square">
            <a:spAutoFit/>
          </a:bodyPr>
          <a:lstStyle/>
          <a:p>
            <a:pPr algn="ctr" eaLnBrk="0" hangingPunct="0">
              <a:spcBef>
                <a:spcPct val="50000"/>
              </a:spcBef>
            </a:pPr>
            <a:r>
              <a:rPr lang="es-MX" sz="1600" b="1" dirty="0">
                <a:solidFill>
                  <a:srgbClr val="FFFF00"/>
                </a:solidFill>
                <a:latin typeface="Tahoma" pitchFamily="34" charset="0"/>
              </a:rPr>
              <a:t>PROCURE PRIMERO COMPRENDER Y DESPUÉS SER COMPRENDIDO</a:t>
            </a:r>
          </a:p>
          <a:p>
            <a:pPr algn="ctr" eaLnBrk="0" hangingPunct="0">
              <a:spcBef>
                <a:spcPct val="50000"/>
              </a:spcBef>
            </a:pPr>
            <a:r>
              <a:rPr lang="es-MX" sz="1100" b="1" dirty="0">
                <a:latin typeface="Tahoma" pitchFamily="34" charset="0"/>
              </a:rPr>
              <a:t>5</a:t>
            </a:r>
          </a:p>
        </p:txBody>
      </p:sp>
      <p:sp>
        <p:nvSpPr>
          <p:cNvPr id="12312" name="Text Box 25"/>
          <p:cNvSpPr txBox="1">
            <a:spLocks noChangeArrowheads="1"/>
          </p:cNvSpPr>
          <p:nvPr/>
        </p:nvSpPr>
        <p:spPr bwMode="auto">
          <a:xfrm>
            <a:off x="242110" y="123689"/>
            <a:ext cx="11847443" cy="1077218"/>
          </a:xfrm>
          <a:prstGeom prst="rect">
            <a:avLst/>
          </a:prstGeom>
          <a:noFill/>
          <a:ln w="9525">
            <a:noFill/>
            <a:miter lim="800000"/>
            <a:headEnd/>
            <a:tailEnd/>
          </a:ln>
        </p:spPr>
        <p:txBody>
          <a:bodyPr wrap="square">
            <a:spAutoFit/>
          </a:bodyPr>
          <a:lstStyle/>
          <a:p>
            <a:pPr algn="ctr" eaLnBrk="0" hangingPunct="0">
              <a:spcBef>
                <a:spcPct val="50000"/>
              </a:spcBef>
            </a:pPr>
            <a:r>
              <a:rPr lang="es-MX" sz="3200" b="1" dirty="0">
                <a:solidFill>
                  <a:srgbClr val="FFC000"/>
                </a:solidFill>
                <a:latin typeface="Arial Black" panose="020B0A04020102020204" pitchFamily="34" charset="0"/>
              </a:rPr>
              <a:t>ESQUEMA GENERAL DE LOS 7 HÁBITOS DE LA GENTE ALTAMENTE EFECTIVA</a:t>
            </a:r>
            <a:endParaRPr lang="es-MX" sz="3200" dirty="0">
              <a:solidFill>
                <a:srgbClr val="FFC000"/>
              </a:solidFill>
              <a:latin typeface="Arial Black" panose="020B0A04020102020204" pitchFamily="34" charset="0"/>
            </a:endParaRPr>
          </a:p>
        </p:txBody>
      </p:sp>
      <p:sp>
        <p:nvSpPr>
          <p:cNvPr id="12313" name="Line 26"/>
          <p:cNvSpPr>
            <a:spLocks noChangeShapeType="1"/>
          </p:cNvSpPr>
          <p:nvPr/>
        </p:nvSpPr>
        <p:spPr bwMode="auto">
          <a:xfrm flipV="1">
            <a:off x="6502400" y="2811411"/>
            <a:ext cx="2133600" cy="940210"/>
          </a:xfrm>
          <a:prstGeom prst="line">
            <a:avLst/>
          </a:prstGeom>
          <a:noFill/>
          <a:ln w="9525">
            <a:solidFill>
              <a:schemeClr val="tx1"/>
            </a:solidFill>
            <a:round/>
            <a:headEnd/>
            <a:tailEnd/>
          </a:ln>
        </p:spPr>
        <p:txBody>
          <a:bodyPr wrap="none" anchor="ctr"/>
          <a:lstStyle/>
          <a:p>
            <a:endParaRPr lang="es-ES"/>
          </a:p>
        </p:txBody>
      </p:sp>
      <p:sp>
        <p:nvSpPr>
          <p:cNvPr id="44059" name="Line 27"/>
          <p:cNvSpPr>
            <a:spLocks noChangeShapeType="1"/>
          </p:cNvSpPr>
          <p:nvPr/>
        </p:nvSpPr>
        <p:spPr bwMode="auto">
          <a:xfrm>
            <a:off x="2941983" y="2522083"/>
            <a:ext cx="2950817" cy="1229540"/>
          </a:xfrm>
          <a:prstGeom prst="line">
            <a:avLst/>
          </a:prstGeom>
          <a:noFill/>
          <a:ln w="9525">
            <a:solidFill>
              <a:schemeClr val="tx1"/>
            </a:solidFill>
            <a:round/>
            <a:headEnd/>
            <a:tailEnd/>
          </a:ln>
          <a:effectLst>
            <a:outerShdw dist="107763" dir="13500000" algn="ctr" rotWithShape="0">
              <a:schemeClr val="bg2"/>
            </a:outerShdw>
          </a:effectLst>
        </p:spPr>
        <p:txBody>
          <a:bodyPr wrap="none" anchor="ctr"/>
          <a:lstStyle/>
          <a:p>
            <a:pPr>
              <a:defRPr/>
            </a:pPr>
            <a:endParaRPr lang="es-ES">
              <a:latin typeface="Arial" pitchFamily="34" charset="0"/>
            </a:endParaRPr>
          </a:p>
        </p:txBody>
      </p:sp>
      <p:sp>
        <p:nvSpPr>
          <p:cNvPr id="12315" name="Text Box 28"/>
          <p:cNvSpPr txBox="1">
            <a:spLocks noChangeArrowheads="1"/>
          </p:cNvSpPr>
          <p:nvPr/>
        </p:nvSpPr>
        <p:spPr bwMode="auto">
          <a:xfrm>
            <a:off x="7443388" y="2782825"/>
            <a:ext cx="2522558" cy="784830"/>
          </a:xfrm>
          <a:prstGeom prst="rect">
            <a:avLst/>
          </a:prstGeom>
          <a:noFill/>
          <a:ln w="9525">
            <a:noFill/>
            <a:miter lim="800000"/>
            <a:headEnd/>
            <a:tailEnd/>
          </a:ln>
        </p:spPr>
        <p:txBody>
          <a:bodyPr wrap="square">
            <a:spAutoFit/>
          </a:bodyPr>
          <a:lstStyle/>
          <a:p>
            <a:pPr algn="ctr" eaLnBrk="0" hangingPunct="0">
              <a:spcBef>
                <a:spcPct val="50000"/>
              </a:spcBef>
            </a:pPr>
            <a:r>
              <a:rPr lang="es-MX" b="1" dirty="0">
                <a:solidFill>
                  <a:srgbClr val="FFFF00"/>
                </a:solidFill>
                <a:latin typeface="Tahoma" pitchFamily="34" charset="0"/>
              </a:rPr>
              <a:t>CREAR SINERGIA</a:t>
            </a:r>
          </a:p>
          <a:p>
            <a:pPr algn="ctr" eaLnBrk="0" hangingPunct="0">
              <a:spcBef>
                <a:spcPct val="50000"/>
              </a:spcBef>
            </a:pPr>
            <a:r>
              <a:rPr lang="es-MX" b="1" dirty="0">
                <a:solidFill>
                  <a:srgbClr val="FFFF00"/>
                </a:solidFill>
                <a:latin typeface="Tahoma" pitchFamily="34" charset="0"/>
              </a:rPr>
              <a:t>6</a:t>
            </a:r>
          </a:p>
        </p:txBody>
      </p:sp>
      <p:sp>
        <p:nvSpPr>
          <p:cNvPr id="12316" name="Text Box 29"/>
          <p:cNvSpPr txBox="1">
            <a:spLocks noChangeArrowheads="1"/>
          </p:cNvSpPr>
          <p:nvPr/>
        </p:nvSpPr>
        <p:spPr bwMode="auto">
          <a:xfrm>
            <a:off x="4284446" y="1233571"/>
            <a:ext cx="3986091" cy="461665"/>
          </a:xfrm>
          <a:prstGeom prst="rect">
            <a:avLst/>
          </a:prstGeom>
          <a:noFill/>
          <a:ln w="9525">
            <a:noFill/>
            <a:miter lim="800000"/>
            <a:headEnd/>
            <a:tailEnd/>
          </a:ln>
        </p:spPr>
        <p:txBody>
          <a:bodyPr wrap="none">
            <a:spAutoFit/>
          </a:bodyPr>
          <a:lstStyle/>
          <a:p>
            <a:r>
              <a:rPr lang="es-MX" sz="2400" b="1" dirty="0">
                <a:solidFill>
                  <a:srgbClr val="FF0000"/>
                </a:solidFill>
                <a:latin typeface="Arial Black" panose="020B0A04020102020204" pitchFamily="34" charset="0"/>
              </a:rPr>
              <a:t>7 MEJORA CONTINUA </a:t>
            </a:r>
            <a:endParaRPr lang="es-ES" sz="2400" b="1" dirty="0">
              <a:solidFill>
                <a:srgbClr val="FF0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7B034147-1D1C-464F-AB71-97C17C589803}"/>
              </a:ext>
            </a:extLst>
          </p:cNvPr>
          <p:cNvSpPr>
            <a:spLocks noGrp="1"/>
          </p:cNvSpPr>
          <p:nvPr>
            <p:ph type="dt" sz="half" idx="10"/>
          </p:nvPr>
        </p:nvSpPr>
        <p:spPr/>
        <p:txBody>
          <a:bodyPr/>
          <a:lstStyle/>
          <a:p>
            <a:pPr>
              <a:defRPr/>
            </a:pPr>
            <a:fld id="{CFB539CB-083F-479D-95B7-1E0CCABA137D}" type="datetime1">
              <a:rPr lang="es-PE" sz="2400" b="1" smtClean="0">
                <a:solidFill>
                  <a:srgbClr val="FF0000"/>
                </a:solidFill>
              </a:rPr>
              <a:t>29/08/2024</a:t>
            </a:fld>
            <a:endParaRPr lang="es-ES" sz="2400" b="1">
              <a:solidFill>
                <a:srgbClr val="FF0000"/>
              </a:solidFill>
            </a:endParaRPr>
          </a:p>
        </p:txBody>
      </p:sp>
      <p:sp>
        <p:nvSpPr>
          <p:cNvPr id="3" name="Marcador de número de diapositiva 2">
            <a:extLst>
              <a:ext uri="{FF2B5EF4-FFF2-40B4-BE49-F238E27FC236}">
                <a16:creationId xmlns:a16="http://schemas.microsoft.com/office/drawing/2014/main" id="{9F10A7DA-AC45-4E3E-A2B1-D59FE6D7AB06}"/>
              </a:ext>
            </a:extLst>
          </p:cNvPr>
          <p:cNvSpPr>
            <a:spLocks noGrp="1"/>
          </p:cNvSpPr>
          <p:nvPr>
            <p:ph type="sldNum" sz="quarter" idx="12"/>
          </p:nvPr>
        </p:nvSpPr>
        <p:spPr>
          <a:xfrm>
            <a:off x="11376733" y="662298"/>
            <a:ext cx="573157" cy="365125"/>
          </a:xfrm>
        </p:spPr>
        <p:txBody>
          <a:bodyPr/>
          <a:lstStyle/>
          <a:p>
            <a:pPr>
              <a:defRPr/>
            </a:pPr>
            <a:fld id="{E842BAFF-0D06-45B6-9A79-092D2B1801BE}" type="slidenum">
              <a:rPr lang="es-ES" sz="2400" b="1" smtClean="0">
                <a:solidFill>
                  <a:srgbClr val="FFFF00"/>
                </a:solidFill>
              </a:rPr>
              <a:pPr>
                <a:defRPr/>
              </a:pPr>
              <a:t>117</a:t>
            </a:fld>
            <a:endParaRPr lang="es-ES"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312">
                                            <p:txEl>
                                              <p:pRg st="0" end="0"/>
                                            </p:txEl>
                                          </p:spTgt>
                                        </p:tgtEl>
                                        <p:attrNameLst>
                                          <p:attrName>style.visibility</p:attrName>
                                        </p:attrNameLst>
                                      </p:cBhvr>
                                      <p:to>
                                        <p:strVal val="visible"/>
                                      </p:to>
                                    </p:set>
                                    <p:anim calcmode="lin" valueType="num">
                                      <p:cBhvr additive="base">
                                        <p:cTn id="7" dur="500" fill="hold"/>
                                        <p:tgtEl>
                                          <p:spTgt spid="1231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23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2316">
                                            <p:txEl>
                                              <p:pRg st="0" end="0"/>
                                            </p:txEl>
                                          </p:spTgt>
                                        </p:tgtEl>
                                        <p:attrNameLst>
                                          <p:attrName>style.visibility</p:attrName>
                                        </p:attrNameLst>
                                      </p:cBhvr>
                                      <p:to>
                                        <p:strVal val="visible"/>
                                      </p:to>
                                    </p:set>
                                    <p:anim calcmode="lin" valueType="num">
                                      <p:cBhvr additive="base">
                                        <p:cTn id="13" dur="500" fill="hold"/>
                                        <p:tgtEl>
                                          <p:spTgt spid="123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231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12" grpId="0" build="p"/>
      <p:bldP spid="12316" grpId="0" build="p"/>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type="body" idx="1"/>
          </p:nvPr>
        </p:nvSpPr>
        <p:spPr>
          <a:xfrm>
            <a:off x="365760" y="381000"/>
            <a:ext cx="11521440" cy="5975350"/>
          </a:xfrm>
        </p:spPr>
        <p:txBody>
          <a:bodyPr>
            <a:normAutofit lnSpcReduction="10000"/>
          </a:bodyPr>
          <a:lstStyle/>
          <a:p>
            <a:pPr marL="609600" indent="-609600" algn="just">
              <a:defRPr/>
            </a:pPr>
            <a:r>
              <a:rPr lang="es-MX" sz="4400" b="1" dirty="0"/>
              <a:t>VICTORIA PÚBLICA</a:t>
            </a:r>
          </a:p>
          <a:p>
            <a:pPr marL="609600" indent="-609600" algn="just">
              <a:buFont typeface="Wingdings" pitchFamily="2" charset="2"/>
              <a:buChar char="Ø"/>
              <a:defRPr/>
            </a:pPr>
            <a:r>
              <a:rPr lang="es-MX" sz="4400" b="1" dirty="0"/>
              <a:t>CUARTO HÁBITO: Pensar en ganar/ganar.</a:t>
            </a:r>
          </a:p>
          <a:p>
            <a:pPr marL="609600" indent="-609600" algn="just">
              <a:buFont typeface="Wingdings" pitchFamily="2" charset="2"/>
              <a:buChar char="Ø"/>
              <a:defRPr/>
            </a:pPr>
            <a:r>
              <a:rPr lang="es-MX" sz="4400" b="1" dirty="0"/>
              <a:t>QUINTO HÁBITO: Procure primero comprender ,y después ser comprendido.</a:t>
            </a:r>
          </a:p>
          <a:p>
            <a:pPr marL="609600" indent="-609600" algn="just">
              <a:buFont typeface="Wingdings" pitchFamily="2" charset="2"/>
              <a:buChar char="Ø"/>
              <a:defRPr/>
            </a:pPr>
            <a:r>
              <a:rPr lang="es-MX" sz="4400" b="1" dirty="0"/>
              <a:t>SEXTO HÁBITO : La sinergia.</a:t>
            </a:r>
          </a:p>
          <a:p>
            <a:pPr marL="609600" indent="-609600" algn="just">
              <a:defRPr/>
            </a:pPr>
            <a:r>
              <a:rPr lang="es-MX" sz="4400" b="1" dirty="0"/>
              <a:t>RENOVACIÓN</a:t>
            </a:r>
          </a:p>
          <a:p>
            <a:pPr algn="just">
              <a:buFont typeface="Wingdings" pitchFamily="2" charset="2"/>
              <a:buChar char="Ø"/>
              <a:defRPr/>
            </a:pPr>
            <a:r>
              <a:rPr lang="es-MX" sz="4400" b="1" dirty="0"/>
              <a:t>SÉPTIMO HÁBITO : Afile la sierra.</a:t>
            </a:r>
            <a:endParaRPr lang="es-ES" sz="4400" b="1" dirty="0"/>
          </a:p>
          <a:p>
            <a:pPr marL="609600" indent="-609600" algn="just">
              <a:buFont typeface="Wingdings" pitchFamily="2" charset="2"/>
              <a:buChar char="Ø"/>
              <a:defRPr/>
            </a:pPr>
            <a:endParaRPr lang="es-ES" sz="3200" b="1" dirty="0"/>
          </a:p>
        </p:txBody>
      </p:sp>
      <p:sp>
        <p:nvSpPr>
          <p:cNvPr id="2" name="Marcador de fecha 1">
            <a:extLst>
              <a:ext uri="{FF2B5EF4-FFF2-40B4-BE49-F238E27FC236}">
                <a16:creationId xmlns:a16="http://schemas.microsoft.com/office/drawing/2014/main" id="{D6068E0B-A190-4A84-BC06-E424C687BFA7}"/>
              </a:ext>
            </a:extLst>
          </p:cNvPr>
          <p:cNvSpPr>
            <a:spLocks noGrp="1"/>
          </p:cNvSpPr>
          <p:nvPr>
            <p:ph type="dt" sz="half" idx="10"/>
          </p:nvPr>
        </p:nvSpPr>
        <p:spPr/>
        <p:txBody>
          <a:bodyPr/>
          <a:lstStyle/>
          <a:p>
            <a:fld id="{809FEF1A-F8F9-4524-BADF-F60B6389C7F8}"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BE1D506-09C5-4856-8FFC-4837CBB8CAEA}"/>
              </a:ext>
            </a:extLst>
          </p:cNvPr>
          <p:cNvSpPr>
            <a:spLocks noGrp="1"/>
          </p:cNvSpPr>
          <p:nvPr>
            <p:ph type="sldNum" sz="quarter" idx="12"/>
          </p:nvPr>
        </p:nvSpPr>
        <p:spPr>
          <a:xfrm>
            <a:off x="10721010" y="381000"/>
            <a:ext cx="785190" cy="365125"/>
          </a:xfrm>
        </p:spPr>
        <p:txBody>
          <a:bodyPr/>
          <a:lstStyle/>
          <a:p>
            <a:fld id="{6D22F896-40B5-4ADD-8801-0D06FADFA095}" type="slidenum">
              <a:rPr lang="en-US" sz="2400" b="1" smtClean="0">
                <a:solidFill>
                  <a:srgbClr val="FFFF00"/>
                </a:solidFill>
              </a:rPr>
              <a:t>118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035">
                                            <p:txEl>
                                              <p:pRg st="0" end="0"/>
                                            </p:txEl>
                                          </p:spTgt>
                                        </p:tgtEl>
                                        <p:attrNameLst>
                                          <p:attrName>style.visibility</p:attrName>
                                        </p:attrNameLst>
                                      </p:cBhvr>
                                      <p:to>
                                        <p:strVal val="visible"/>
                                      </p:to>
                                    </p:set>
                                    <p:anim calcmode="lin" valueType="num">
                                      <p:cBhvr additive="base">
                                        <p:cTn id="7" dur="500" fill="hold"/>
                                        <p:tgtEl>
                                          <p:spTgt spid="4403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03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4035">
                                            <p:txEl>
                                              <p:pRg st="1" end="1"/>
                                            </p:txEl>
                                          </p:spTgt>
                                        </p:tgtEl>
                                        <p:attrNameLst>
                                          <p:attrName>style.visibility</p:attrName>
                                        </p:attrNameLst>
                                      </p:cBhvr>
                                      <p:to>
                                        <p:strVal val="visible"/>
                                      </p:to>
                                    </p:set>
                                    <p:anim calcmode="lin" valueType="num">
                                      <p:cBhvr additive="base">
                                        <p:cTn id="13" dur="500" fill="hold"/>
                                        <p:tgtEl>
                                          <p:spTgt spid="4403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03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4035">
                                            <p:txEl>
                                              <p:pRg st="2" end="2"/>
                                            </p:txEl>
                                          </p:spTgt>
                                        </p:tgtEl>
                                        <p:attrNameLst>
                                          <p:attrName>style.visibility</p:attrName>
                                        </p:attrNameLst>
                                      </p:cBhvr>
                                      <p:to>
                                        <p:strVal val="visible"/>
                                      </p:to>
                                    </p:set>
                                    <p:anim calcmode="lin" valueType="num">
                                      <p:cBhvr additive="base">
                                        <p:cTn id="19" dur="500" fill="hold"/>
                                        <p:tgtEl>
                                          <p:spTgt spid="4403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403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4035">
                                            <p:txEl>
                                              <p:pRg st="3" end="3"/>
                                            </p:txEl>
                                          </p:spTgt>
                                        </p:tgtEl>
                                        <p:attrNameLst>
                                          <p:attrName>style.visibility</p:attrName>
                                        </p:attrNameLst>
                                      </p:cBhvr>
                                      <p:to>
                                        <p:strVal val="visible"/>
                                      </p:to>
                                    </p:set>
                                    <p:anim calcmode="lin" valueType="num">
                                      <p:cBhvr additive="base">
                                        <p:cTn id="25" dur="500" fill="hold"/>
                                        <p:tgtEl>
                                          <p:spTgt spid="4403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403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4035">
                                            <p:txEl>
                                              <p:pRg st="4" end="4"/>
                                            </p:txEl>
                                          </p:spTgt>
                                        </p:tgtEl>
                                        <p:attrNameLst>
                                          <p:attrName>style.visibility</p:attrName>
                                        </p:attrNameLst>
                                      </p:cBhvr>
                                      <p:to>
                                        <p:strVal val="visible"/>
                                      </p:to>
                                    </p:set>
                                    <p:anim calcmode="lin" valueType="num">
                                      <p:cBhvr additive="base">
                                        <p:cTn id="31" dur="500" fill="hold"/>
                                        <p:tgtEl>
                                          <p:spTgt spid="4403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403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4035">
                                            <p:txEl>
                                              <p:pRg st="5" end="5"/>
                                            </p:txEl>
                                          </p:spTgt>
                                        </p:tgtEl>
                                        <p:attrNameLst>
                                          <p:attrName>style.visibility</p:attrName>
                                        </p:attrNameLst>
                                      </p:cBhvr>
                                      <p:to>
                                        <p:strVal val="visible"/>
                                      </p:to>
                                    </p:set>
                                    <p:anim calcmode="lin" valueType="num">
                                      <p:cBhvr additive="base">
                                        <p:cTn id="37" dur="500" fill="hold"/>
                                        <p:tgtEl>
                                          <p:spTgt spid="4403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403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build="p"/>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ctrTitle"/>
          </p:nvPr>
        </p:nvSpPr>
        <p:spPr>
          <a:xfrm>
            <a:off x="212035" y="214290"/>
            <a:ext cx="11767930" cy="1754326"/>
          </a:xfrm>
        </p:spPr>
        <p:txBody>
          <a:bodyPr wrap="square">
            <a:spAutoFit/>
          </a:bodyPr>
          <a:lstStyle/>
          <a:p>
            <a:pPr algn="ctr" eaLnBrk="1" hangingPunct="1"/>
            <a:r>
              <a:rPr lang="es-MX" dirty="0">
                <a:solidFill>
                  <a:srgbClr val="FFFF00"/>
                </a:solidFill>
                <a:latin typeface="Franklin Gothic Heavy" panose="020B0903020102020204" pitchFamily="34" charset="0"/>
              </a:rPr>
              <a:t>"El ser humano tiene la libertad interior de elegir"</a:t>
            </a:r>
            <a:endParaRPr lang="es-ES" dirty="0">
              <a:solidFill>
                <a:srgbClr val="FFFF00"/>
              </a:solidFill>
              <a:latin typeface="Franklin Gothic Heavy" panose="020B0903020102020204" pitchFamily="34" charset="0"/>
            </a:endParaRPr>
          </a:p>
        </p:txBody>
      </p:sp>
      <p:pic>
        <p:nvPicPr>
          <p:cNvPr id="34819" name="Picture 3" descr="Frm-People17"/>
          <p:cNvPicPr>
            <a:picLocks noChangeAspect="1" noChangeArrowheads="1"/>
          </p:cNvPicPr>
          <p:nvPr/>
        </p:nvPicPr>
        <p:blipFill>
          <a:blip r:embed="rId3"/>
          <a:srcRect/>
          <a:stretch>
            <a:fillRect/>
          </a:stretch>
        </p:blipFill>
        <p:spPr bwMode="auto">
          <a:xfrm>
            <a:off x="1099930" y="2149100"/>
            <a:ext cx="10482469" cy="4260638"/>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92CF03EF-AA9F-4BD7-89D6-1155D1930348}"/>
              </a:ext>
            </a:extLst>
          </p:cNvPr>
          <p:cNvSpPr>
            <a:spLocks noGrp="1"/>
          </p:cNvSpPr>
          <p:nvPr>
            <p:ph type="dt" sz="half" idx="10"/>
          </p:nvPr>
        </p:nvSpPr>
        <p:spPr>
          <a:xfrm>
            <a:off x="9161890" y="6409738"/>
            <a:ext cx="2910840" cy="374642"/>
          </a:xfrm>
        </p:spPr>
        <p:txBody>
          <a:bodyPr/>
          <a:lstStyle/>
          <a:p>
            <a:fld id="{8AA996B4-914A-4877-A98C-F972F5EA6D0E}"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D81340CA-4E00-4830-9513-8B9CD45D0646}"/>
              </a:ext>
            </a:extLst>
          </p:cNvPr>
          <p:cNvSpPr>
            <a:spLocks noGrp="1"/>
          </p:cNvSpPr>
          <p:nvPr>
            <p:ph type="sldNum" sz="quarter" idx="12"/>
          </p:nvPr>
        </p:nvSpPr>
        <p:spPr>
          <a:xfrm>
            <a:off x="11151704" y="448262"/>
            <a:ext cx="828261" cy="365125"/>
          </a:xfrm>
        </p:spPr>
        <p:txBody>
          <a:bodyPr/>
          <a:lstStyle/>
          <a:p>
            <a:fld id="{6D22F896-40B5-4ADD-8801-0D06FADFA095}" type="slidenum">
              <a:rPr lang="en-US" sz="2400" b="1" smtClean="0">
                <a:solidFill>
                  <a:srgbClr val="FFFF00"/>
                </a:solidFill>
              </a:rPr>
              <a:t>119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 calcmode="lin" valueType="num">
                                      <p:cBhvr additive="base">
                                        <p:cTn id="7" dur="500" fill="hold"/>
                                        <p:tgtEl>
                                          <p:spTgt spid="34818"/>
                                        </p:tgtEl>
                                        <p:attrNameLst>
                                          <p:attrName>ppt_x</p:attrName>
                                        </p:attrNameLst>
                                      </p:cBhvr>
                                      <p:tavLst>
                                        <p:tav tm="0">
                                          <p:val>
                                            <p:strVal val="#ppt_x"/>
                                          </p:val>
                                        </p:tav>
                                        <p:tav tm="100000">
                                          <p:val>
                                            <p:strVal val="#ppt_x"/>
                                          </p:val>
                                        </p:tav>
                                      </p:tavLst>
                                    </p:anim>
                                    <p:anim calcmode="lin" valueType="num">
                                      <p:cBhvr additive="base">
                                        <p:cTn id="8" dur="500" fill="hold"/>
                                        <p:tgtEl>
                                          <p:spTgt spid="34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4819"/>
                                        </p:tgtEl>
                                        <p:attrNameLst>
                                          <p:attrName>style.visibility</p:attrName>
                                        </p:attrNameLst>
                                      </p:cBhvr>
                                      <p:to>
                                        <p:strVal val="visible"/>
                                      </p:to>
                                    </p:set>
                                    <p:anim calcmode="lin" valueType="num">
                                      <p:cBhvr additive="base">
                                        <p:cTn id="13" dur="500" fill="hold"/>
                                        <p:tgtEl>
                                          <p:spTgt spid="34819"/>
                                        </p:tgtEl>
                                        <p:attrNameLst>
                                          <p:attrName>ppt_x</p:attrName>
                                        </p:attrNameLst>
                                      </p:cBhvr>
                                      <p:tavLst>
                                        <p:tav tm="0">
                                          <p:val>
                                            <p:strVal val="#ppt_x"/>
                                          </p:val>
                                        </p:tav>
                                        <p:tav tm="100000">
                                          <p:val>
                                            <p:strVal val="#ppt_x"/>
                                          </p:val>
                                        </p:tav>
                                      </p:tavLst>
                                    </p:anim>
                                    <p:anim calcmode="lin" valueType="num">
                                      <p:cBhvr additive="base">
                                        <p:cTn id="14" dur="500" fill="hold"/>
                                        <p:tgtEl>
                                          <p:spTgt spid="348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B0A251-DD9E-5876-68A3-C39874BE85FD}"/>
              </a:ext>
            </a:extLst>
          </p:cNvPr>
          <p:cNvSpPr>
            <a:spLocks noGrp="1"/>
          </p:cNvSpPr>
          <p:nvPr>
            <p:ph type="title"/>
          </p:nvPr>
        </p:nvSpPr>
        <p:spPr>
          <a:xfrm>
            <a:off x="1497496" y="168025"/>
            <a:ext cx="7967870" cy="640357"/>
          </a:xfrm>
          <a:solidFill>
            <a:schemeClr val="accent2"/>
          </a:solidFill>
        </p:spPr>
        <p:txBody>
          <a:bodyPr/>
          <a:lstStyle/>
          <a:p>
            <a:r>
              <a:rPr lang="es-MX" dirty="0">
                <a:latin typeface="Arial Black" panose="020B0A04020102020204" pitchFamily="34" charset="0"/>
              </a:rPr>
              <a:t>RUTA DE CONOCIMIENTO</a:t>
            </a:r>
            <a:endParaRPr lang="es-PE" dirty="0">
              <a:latin typeface="Arial Black" panose="020B0A04020102020204" pitchFamily="34" charset="0"/>
            </a:endParaRPr>
          </a:p>
        </p:txBody>
      </p:sp>
      <p:sp>
        <p:nvSpPr>
          <p:cNvPr id="5" name="CuadroTexto 4">
            <a:extLst>
              <a:ext uri="{FF2B5EF4-FFF2-40B4-BE49-F238E27FC236}">
                <a16:creationId xmlns:a16="http://schemas.microsoft.com/office/drawing/2014/main" id="{715386EE-A70A-D918-6101-5D6385D302E4}"/>
              </a:ext>
            </a:extLst>
          </p:cNvPr>
          <p:cNvSpPr txBox="1"/>
          <p:nvPr/>
        </p:nvSpPr>
        <p:spPr>
          <a:xfrm>
            <a:off x="251790" y="1683026"/>
            <a:ext cx="3048000" cy="1754326"/>
          </a:xfrm>
          <a:prstGeom prst="rect">
            <a:avLst/>
          </a:prstGeom>
          <a:solidFill>
            <a:schemeClr val="accent1">
              <a:lumMod val="60000"/>
              <a:lumOff val="40000"/>
            </a:schemeClr>
          </a:solidFill>
        </p:spPr>
        <p:txBody>
          <a:bodyPr wrap="square">
            <a:spAutoFit/>
          </a:bodyPr>
          <a:lstStyle/>
          <a:p>
            <a:pPr algn="ctr"/>
            <a:r>
              <a:rPr lang="es-MX" b="1" dirty="0">
                <a:solidFill>
                  <a:schemeClr val="bg1"/>
                </a:solidFill>
              </a:rPr>
              <a:t>SISTEMAS </a:t>
            </a:r>
          </a:p>
          <a:p>
            <a:pPr algn="ctr"/>
            <a:r>
              <a:rPr lang="es-MX" b="1" dirty="0">
                <a:solidFill>
                  <a:schemeClr val="bg1"/>
                </a:solidFill>
              </a:rPr>
              <a:t>MOTIVACIONALES, UNA </a:t>
            </a:r>
          </a:p>
          <a:p>
            <a:pPr algn="ctr"/>
            <a:r>
              <a:rPr lang="es-MX" b="1" dirty="0">
                <a:solidFill>
                  <a:schemeClr val="bg1"/>
                </a:solidFill>
              </a:rPr>
              <a:t>BASE NEUROCIENTÍFICA </a:t>
            </a:r>
          </a:p>
          <a:p>
            <a:pPr algn="ctr"/>
            <a:r>
              <a:rPr lang="es-MX" b="1" dirty="0">
                <a:solidFill>
                  <a:schemeClr val="bg1"/>
                </a:solidFill>
              </a:rPr>
              <a:t>PARA LA EVOLUCIÓN DE </a:t>
            </a:r>
          </a:p>
          <a:p>
            <a:pPr algn="ctr"/>
            <a:r>
              <a:rPr lang="es-MX" b="1" dirty="0">
                <a:solidFill>
                  <a:schemeClr val="bg1"/>
                </a:solidFill>
              </a:rPr>
              <a:t>LA CULTURA DE </a:t>
            </a:r>
          </a:p>
          <a:p>
            <a:pPr algn="ctr"/>
            <a:r>
              <a:rPr lang="es-MX" b="1" dirty="0">
                <a:solidFill>
                  <a:schemeClr val="bg1"/>
                </a:solidFill>
              </a:rPr>
              <a:t>SEGURIDAD</a:t>
            </a:r>
            <a:endParaRPr lang="es-PE" b="1" dirty="0">
              <a:solidFill>
                <a:schemeClr val="bg1"/>
              </a:solidFill>
            </a:endParaRPr>
          </a:p>
        </p:txBody>
      </p:sp>
      <p:sp>
        <p:nvSpPr>
          <p:cNvPr id="6" name="Elipse 5">
            <a:extLst>
              <a:ext uri="{FF2B5EF4-FFF2-40B4-BE49-F238E27FC236}">
                <a16:creationId xmlns:a16="http://schemas.microsoft.com/office/drawing/2014/main" id="{F6379413-8F35-5A72-0089-6B788F27508A}"/>
              </a:ext>
            </a:extLst>
          </p:cNvPr>
          <p:cNvSpPr/>
          <p:nvPr/>
        </p:nvSpPr>
        <p:spPr>
          <a:xfrm>
            <a:off x="821635" y="940904"/>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1</a:t>
            </a:r>
            <a:endParaRPr lang="es-PE" sz="4400" b="1" dirty="0">
              <a:solidFill>
                <a:schemeClr val="bg1"/>
              </a:solidFill>
            </a:endParaRPr>
          </a:p>
        </p:txBody>
      </p:sp>
      <p:sp>
        <p:nvSpPr>
          <p:cNvPr id="8" name="CuadroTexto 7">
            <a:extLst>
              <a:ext uri="{FF2B5EF4-FFF2-40B4-BE49-F238E27FC236}">
                <a16:creationId xmlns:a16="http://schemas.microsoft.com/office/drawing/2014/main" id="{9DA9BD0A-98DE-F6FC-88FD-DDD15C917513}"/>
              </a:ext>
            </a:extLst>
          </p:cNvPr>
          <p:cNvSpPr txBox="1"/>
          <p:nvPr/>
        </p:nvSpPr>
        <p:spPr>
          <a:xfrm>
            <a:off x="424069" y="3880805"/>
            <a:ext cx="2385391" cy="1754326"/>
          </a:xfrm>
          <a:prstGeom prst="rect">
            <a:avLst/>
          </a:prstGeom>
          <a:solidFill>
            <a:schemeClr val="accent4">
              <a:lumMod val="60000"/>
              <a:lumOff val="40000"/>
            </a:schemeClr>
          </a:solidFill>
        </p:spPr>
        <p:txBody>
          <a:bodyPr wrap="square">
            <a:spAutoFit/>
          </a:bodyPr>
          <a:lstStyle/>
          <a:p>
            <a:pPr algn="ctr"/>
            <a:r>
              <a:rPr lang="es-MX" b="1" dirty="0">
                <a:solidFill>
                  <a:schemeClr val="bg1"/>
                </a:solidFill>
              </a:rPr>
              <a:t>FUNCIONES </a:t>
            </a:r>
          </a:p>
          <a:p>
            <a:pPr algn="ctr"/>
            <a:r>
              <a:rPr lang="es-MX" b="1" dirty="0">
                <a:solidFill>
                  <a:schemeClr val="bg1"/>
                </a:solidFill>
              </a:rPr>
              <a:t>EJECUTIVAS, </a:t>
            </a:r>
          </a:p>
          <a:p>
            <a:pPr algn="ctr"/>
            <a:r>
              <a:rPr lang="es-MX" b="1" dirty="0">
                <a:solidFill>
                  <a:schemeClr val="bg1"/>
                </a:solidFill>
              </a:rPr>
              <a:t>CEREBRALES </a:t>
            </a:r>
          </a:p>
          <a:p>
            <a:pPr algn="ctr"/>
            <a:r>
              <a:rPr lang="es-MX" b="1" dirty="0">
                <a:solidFill>
                  <a:schemeClr val="bg1"/>
                </a:solidFill>
              </a:rPr>
              <a:t>SUPERIORES Y SU </a:t>
            </a:r>
          </a:p>
          <a:p>
            <a:pPr algn="ctr"/>
            <a:r>
              <a:rPr lang="es-MX" b="1" dirty="0">
                <a:solidFill>
                  <a:schemeClr val="bg1"/>
                </a:solidFill>
              </a:rPr>
              <a:t>IMPACTO EN </a:t>
            </a:r>
          </a:p>
          <a:p>
            <a:pPr algn="ctr"/>
            <a:r>
              <a:rPr lang="es-MX" b="1" dirty="0">
                <a:solidFill>
                  <a:schemeClr val="bg1"/>
                </a:solidFill>
              </a:rPr>
              <a:t>ACCIDENTALIDAD</a:t>
            </a:r>
            <a:endParaRPr lang="es-PE" b="1" dirty="0">
              <a:solidFill>
                <a:schemeClr val="bg1"/>
              </a:solidFill>
            </a:endParaRPr>
          </a:p>
        </p:txBody>
      </p:sp>
      <p:sp>
        <p:nvSpPr>
          <p:cNvPr id="9" name="Elipse 8">
            <a:extLst>
              <a:ext uri="{FF2B5EF4-FFF2-40B4-BE49-F238E27FC236}">
                <a16:creationId xmlns:a16="http://schemas.microsoft.com/office/drawing/2014/main" id="{80D31A76-93F3-F62C-74EC-D4A8DD93D953}"/>
              </a:ext>
            </a:extLst>
          </p:cNvPr>
          <p:cNvSpPr/>
          <p:nvPr/>
        </p:nvSpPr>
        <p:spPr>
          <a:xfrm>
            <a:off x="2411895" y="3489429"/>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2</a:t>
            </a:r>
            <a:endParaRPr lang="es-PE" sz="4400" b="1" dirty="0">
              <a:solidFill>
                <a:schemeClr val="bg1"/>
              </a:solidFill>
            </a:endParaRPr>
          </a:p>
        </p:txBody>
      </p:sp>
      <p:sp>
        <p:nvSpPr>
          <p:cNvPr id="11" name="CuadroTexto 10">
            <a:extLst>
              <a:ext uri="{FF2B5EF4-FFF2-40B4-BE49-F238E27FC236}">
                <a16:creationId xmlns:a16="http://schemas.microsoft.com/office/drawing/2014/main" id="{3BEA6F0A-DD92-34C7-EAC8-2B7A599E126E}"/>
              </a:ext>
            </a:extLst>
          </p:cNvPr>
          <p:cNvSpPr txBox="1"/>
          <p:nvPr/>
        </p:nvSpPr>
        <p:spPr>
          <a:xfrm>
            <a:off x="450572" y="5909610"/>
            <a:ext cx="3233530" cy="646331"/>
          </a:xfrm>
          <a:prstGeom prst="rect">
            <a:avLst/>
          </a:prstGeom>
          <a:solidFill>
            <a:schemeClr val="accent5">
              <a:lumMod val="75000"/>
            </a:schemeClr>
          </a:solidFill>
        </p:spPr>
        <p:txBody>
          <a:bodyPr wrap="square">
            <a:spAutoFit/>
          </a:bodyPr>
          <a:lstStyle/>
          <a:p>
            <a:pPr algn="ctr"/>
            <a:r>
              <a:rPr lang="es-MX" b="1" dirty="0">
                <a:solidFill>
                  <a:schemeClr val="bg1"/>
                </a:solidFill>
              </a:rPr>
              <a:t>LIDERANDO LA SEGURIDAD CON EL CEREBRO EN MENTE</a:t>
            </a:r>
            <a:endParaRPr lang="es-PE" b="1" dirty="0">
              <a:solidFill>
                <a:schemeClr val="bg1"/>
              </a:solidFill>
            </a:endParaRPr>
          </a:p>
        </p:txBody>
      </p:sp>
      <p:sp>
        <p:nvSpPr>
          <p:cNvPr id="12" name="Elipse 11">
            <a:extLst>
              <a:ext uri="{FF2B5EF4-FFF2-40B4-BE49-F238E27FC236}">
                <a16:creationId xmlns:a16="http://schemas.microsoft.com/office/drawing/2014/main" id="{3423C1D3-819C-D1A6-67EC-C4D0FE644638}"/>
              </a:ext>
            </a:extLst>
          </p:cNvPr>
          <p:cNvSpPr/>
          <p:nvPr/>
        </p:nvSpPr>
        <p:spPr>
          <a:xfrm>
            <a:off x="3425687" y="5391152"/>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3</a:t>
            </a:r>
            <a:endParaRPr lang="es-PE" sz="4400" b="1" dirty="0">
              <a:solidFill>
                <a:schemeClr val="bg1"/>
              </a:solidFill>
            </a:endParaRPr>
          </a:p>
        </p:txBody>
      </p:sp>
      <p:sp>
        <p:nvSpPr>
          <p:cNvPr id="14" name="CuadroTexto 13">
            <a:extLst>
              <a:ext uri="{FF2B5EF4-FFF2-40B4-BE49-F238E27FC236}">
                <a16:creationId xmlns:a16="http://schemas.microsoft.com/office/drawing/2014/main" id="{E89E522B-84C4-8D39-5B2E-F10C0DC7B004}"/>
              </a:ext>
            </a:extLst>
          </p:cNvPr>
          <p:cNvSpPr txBox="1"/>
          <p:nvPr/>
        </p:nvSpPr>
        <p:spPr>
          <a:xfrm>
            <a:off x="3684102" y="1525513"/>
            <a:ext cx="3472070" cy="1477328"/>
          </a:xfrm>
          <a:prstGeom prst="rect">
            <a:avLst/>
          </a:prstGeom>
          <a:solidFill>
            <a:schemeClr val="accent5">
              <a:lumMod val="60000"/>
              <a:lumOff val="40000"/>
            </a:schemeClr>
          </a:solidFill>
        </p:spPr>
        <p:txBody>
          <a:bodyPr wrap="square">
            <a:spAutoFit/>
          </a:bodyPr>
          <a:lstStyle/>
          <a:p>
            <a:pPr algn="ctr"/>
            <a:r>
              <a:rPr lang="es-MX" b="1" dirty="0">
                <a:solidFill>
                  <a:schemeClr val="bg1"/>
                </a:solidFill>
              </a:rPr>
              <a:t>COGNICIÓN SOCIAL Y REGULACIÓN EMOCIONAL, SOPORTE DE LAS NEUROCIENCIAS AFECTIVAS EN SST</a:t>
            </a:r>
            <a:endParaRPr lang="es-PE" b="1" dirty="0">
              <a:solidFill>
                <a:schemeClr val="bg1"/>
              </a:solidFill>
            </a:endParaRPr>
          </a:p>
        </p:txBody>
      </p:sp>
      <p:sp>
        <p:nvSpPr>
          <p:cNvPr id="15" name="Elipse 14">
            <a:extLst>
              <a:ext uri="{FF2B5EF4-FFF2-40B4-BE49-F238E27FC236}">
                <a16:creationId xmlns:a16="http://schemas.microsoft.com/office/drawing/2014/main" id="{9B48A903-DCE5-C401-626B-F9193C0A8318}"/>
              </a:ext>
            </a:extLst>
          </p:cNvPr>
          <p:cNvSpPr/>
          <p:nvPr/>
        </p:nvSpPr>
        <p:spPr>
          <a:xfrm>
            <a:off x="6758607" y="1154452"/>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4</a:t>
            </a:r>
            <a:endParaRPr lang="es-PE" sz="4400" b="1" dirty="0">
              <a:solidFill>
                <a:schemeClr val="bg1"/>
              </a:solidFill>
            </a:endParaRPr>
          </a:p>
        </p:txBody>
      </p:sp>
      <p:sp>
        <p:nvSpPr>
          <p:cNvPr id="17" name="CuadroTexto 16">
            <a:extLst>
              <a:ext uri="{FF2B5EF4-FFF2-40B4-BE49-F238E27FC236}">
                <a16:creationId xmlns:a16="http://schemas.microsoft.com/office/drawing/2014/main" id="{6F5AB1C7-022C-59B2-4B41-BFADDF846030}"/>
              </a:ext>
            </a:extLst>
          </p:cNvPr>
          <p:cNvSpPr txBox="1"/>
          <p:nvPr/>
        </p:nvSpPr>
        <p:spPr>
          <a:xfrm>
            <a:off x="3485319" y="3280640"/>
            <a:ext cx="3869635" cy="1477328"/>
          </a:xfrm>
          <a:prstGeom prst="rect">
            <a:avLst/>
          </a:prstGeom>
          <a:solidFill>
            <a:srgbClr val="00B0F0"/>
          </a:solidFill>
        </p:spPr>
        <p:txBody>
          <a:bodyPr wrap="square">
            <a:spAutoFit/>
          </a:bodyPr>
          <a:lstStyle/>
          <a:p>
            <a:pPr algn="ctr"/>
            <a:r>
              <a:rPr lang="es-MX" dirty="0">
                <a:solidFill>
                  <a:schemeClr val="bg1"/>
                </a:solidFill>
                <a:latin typeface="Arial Black" panose="020B0A04020102020204" pitchFamily="34" charset="0"/>
              </a:rPr>
              <a:t>“7” PRINCIPIOS DE LA NEUROCIENCIA COGNITIVA PARA EL ÉXITO DE PROFESIONALES, LAS PERSONAS Y LA SOCIEDAD</a:t>
            </a:r>
            <a:endParaRPr lang="es-PE" dirty="0">
              <a:solidFill>
                <a:schemeClr val="bg1"/>
              </a:solidFill>
              <a:latin typeface="Arial Black" panose="020B0A04020102020204" pitchFamily="34" charset="0"/>
            </a:endParaRPr>
          </a:p>
        </p:txBody>
      </p:sp>
      <p:sp>
        <p:nvSpPr>
          <p:cNvPr id="18" name="Elipse 17">
            <a:extLst>
              <a:ext uri="{FF2B5EF4-FFF2-40B4-BE49-F238E27FC236}">
                <a16:creationId xmlns:a16="http://schemas.microsoft.com/office/drawing/2014/main" id="{B72D7224-7443-71C0-B319-5A71213BF83C}"/>
              </a:ext>
            </a:extLst>
          </p:cNvPr>
          <p:cNvSpPr/>
          <p:nvPr/>
        </p:nvSpPr>
        <p:spPr>
          <a:xfrm>
            <a:off x="7089909" y="2909579"/>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5</a:t>
            </a:r>
            <a:endParaRPr lang="es-PE" sz="4400" b="1" dirty="0">
              <a:solidFill>
                <a:schemeClr val="bg1"/>
              </a:solidFill>
            </a:endParaRPr>
          </a:p>
        </p:txBody>
      </p:sp>
      <p:sp>
        <p:nvSpPr>
          <p:cNvPr id="20" name="CuadroTexto 19">
            <a:extLst>
              <a:ext uri="{FF2B5EF4-FFF2-40B4-BE49-F238E27FC236}">
                <a16:creationId xmlns:a16="http://schemas.microsoft.com/office/drawing/2014/main" id="{E028882C-649D-F3E4-4578-1DF5A96D1799}"/>
              </a:ext>
            </a:extLst>
          </p:cNvPr>
          <p:cNvSpPr txBox="1"/>
          <p:nvPr/>
        </p:nvSpPr>
        <p:spPr>
          <a:xfrm>
            <a:off x="4903296" y="5129029"/>
            <a:ext cx="4505742" cy="1477328"/>
          </a:xfrm>
          <a:prstGeom prst="rect">
            <a:avLst/>
          </a:prstGeom>
          <a:solidFill>
            <a:schemeClr val="accent4">
              <a:lumMod val="75000"/>
            </a:schemeClr>
          </a:solidFill>
        </p:spPr>
        <p:txBody>
          <a:bodyPr wrap="square">
            <a:spAutoFit/>
          </a:bodyPr>
          <a:lstStyle/>
          <a:p>
            <a:pPr algn="ctr"/>
            <a:r>
              <a:rPr lang="es-MX" b="1" dirty="0">
                <a:solidFill>
                  <a:schemeClr val="bg1"/>
                </a:solidFill>
              </a:rPr>
              <a:t>NEUROSEGURIDAD, NEUROLIDERAZGO, NEUROAPRENDIZAJE Y NEUROCULTURA. LA BARRERA #4 DE LA GESTIÓN DE LA SST, UNA PROPUESTA PARA EL CONTROL DE ACCIDENTES Y ENFERMEDADES </a:t>
            </a:r>
            <a:endParaRPr lang="es-PE" b="1" dirty="0">
              <a:solidFill>
                <a:schemeClr val="bg1"/>
              </a:solidFill>
            </a:endParaRPr>
          </a:p>
        </p:txBody>
      </p:sp>
      <p:sp>
        <p:nvSpPr>
          <p:cNvPr id="21" name="Elipse 20">
            <a:extLst>
              <a:ext uri="{FF2B5EF4-FFF2-40B4-BE49-F238E27FC236}">
                <a16:creationId xmlns:a16="http://schemas.microsoft.com/office/drawing/2014/main" id="{EB6CC862-A962-183E-E9CC-A7ACC26CF9ED}"/>
              </a:ext>
            </a:extLst>
          </p:cNvPr>
          <p:cNvSpPr/>
          <p:nvPr/>
        </p:nvSpPr>
        <p:spPr>
          <a:xfrm>
            <a:off x="9296380" y="4863704"/>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6</a:t>
            </a:r>
            <a:endParaRPr lang="es-PE" sz="4400" b="1" dirty="0">
              <a:solidFill>
                <a:schemeClr val="bg1"/>
              </a:solidFill>
            </a:endParaRPr>
          </a:p>
        </p:txBody>
      </p:sp>
      <p:sp>
        <p:nvSpPr>
          <p:cNvPr id="23" name="CuadroTexto 22">
            <a:extLst>
              <a:ext uri="{FF2B5EF4-FFF2-40B4-BE49-F238E27FC236}">
                <a16:creationId xmlns:a16="http://schemas.microsoft.com/office/drawing/2014/main" id="{A1BE2CDF-8A55-E338-6A9F-28FA709AEB60}"/>
              </a:ext>
            </a:extLst>
          </p:cNvPr>
          <p:cNvSpPr txBox="1"/>
          <p:nvPr/>
        </p:nvSpPr>
        <p:spPr>
          <a:xfrm>
            <a:off x="7845280" y="1154452"/>
            <a:ext cx="3869635" cy="1200329"/>
          </a:xfrm>
          <a:prstGeom prst="rect">
            <a:avLst/>
          </a:prstGeom>
          <a:solidFill>
            <a:srgbClr val="FFC000"/>
          </a:solidFill>
        </p:spPr>
        <p:txBody>
          <a:bodyPr wrap="square">
            <a:spAutoFit/>
          </a:bodyPr>
          <a:lstStyle/>
          <a:p>
            <a:pPr algn="ctr"/>
            <a:r>
              <a:rPr lang="es-MX" b="1" dirty="0">
                <a:solidFill>
                  <a:schemeClr val="bg1"/>
                </a:solidFill>
              </a:rPr>
              <a:t>CÓMO APLICAR LOS AVANCES DE LA INDUSTRIA 4.0 A LA SEGURIDAD Y SALUD EN EL TRABAJO </a:t>
            </a:r>
            <a:endParaRPr lang="es-PE" b="1" dirty="0">
              <a:solidFill>
                <a:schemeClr val="bg1"/>
              </a:solidFill>
            </a:endParaRPr>
          </a:p>
        </p:txBody>
      </p:sp>
      <p:sp>
        <p:nvSpPr>
          <p:cNvPr id="24" name="Elipse 23">
            <a:extLst>
              <a:ext uri="{FF2B5EF4-FFF2-40B4-BE49-F238E27FC236}">
                <a16:creationId xmlns:a16="http://schemas.microsoft.com/office/drawing/2014/main" id="{0A93D3E0-AFD2-2A3C-5014-66700FF84993}"/>
              </a:ext>
            </a:extLst>
          </p:cNvPr>
          <p:cNvSpPr/>
          <p:nvPr/>
        </p:nvSpPr>
        <p:spPr>
          <a:xfrm>
            <a:off x="11396870" y="557028"/>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7</a:t>
            </a:r>
            <a:endParaRPr lang="es-PE" sz="4400" b="1" dirty="0">
              <a:solidFill>
                <a:schemeClr val="bg1"/>
              </a:solidFill>
            </a:endParaRPr>
          </a:p>
        </p:txBody>
      </p:sp>
      <p:sp>
        <p:nvSpPr>
          <p:cNvPr id="26" name="CuadroTexto 25">
            <a:extLst>
              <a:ext uri="{FF2B5EF4-FFF2-40B4-BE49-F238E27FC236}">
                <a16:creationId xmlns:a16="http://schemas.microsoft.com/office/drawing/2014/main" id="{86A95ADC-21E4-3BF9-25DC-F775E85A6E9D}"/>
              </a:ext>
            </a:extLst>
          </p:cNvPr>
          <p:cNvSpPr txBox="1"/>
          <p:nvPr/>
        </p:nvSpPr>
        <p:spPr>
          <a:xfrm>
            <a:off x="8017559" y="2680475"/>
            <a:ext cx="3472070" cy="1477328"/>
          </a:xfrm>
          <a:prstGeom prst="rect">
            <a:avLst/>
          </a:prstGeom>
          <a:solidFill>
            <a:srgbClr val="0070C0"/>
          </a:solidFill>
        </p:spPr>
        <p:txBody>
          <a:bodyPr wrap="square">
            <a:spAutoFit/>
          </a:bodyPr>
          <a:lstStyle/>
          <a:p>
            <a:pPr algn="ctr"/>
            <a:r>
              <a:rPr lang="es-MX" b="1" dirty="0">
                <a:solidFill>
                  <a:schemeClr val="bg1"/>
                </a:solidFill>
              </a:rPr>
              <a:t>CÓMO IMPACTA LA INNOVACIÓN Y LAS NEUROCIENCIAS EN LA SEGURIDAD Y SALUD EN EL TRABAJO</a:t>
            </a:r>
            <a:endParaRPr lang="es-PE" b="1" dirty="0">
              <a:solidFill>
                <a:schemeClr val="bg1"/>
              </a:solidFill>
            </a:endParaRPr>
          </a:p>
        </p:txBody>
      </p:sp>
      <p:sp>
        <p:nvSpPr>
          <p:cNvPr id="27" name="Elipse 26">
            <a:extLst>
              <a:ext uri="{FF2B5EF4-FFF2-40B4-BE49-F238E27FC236}">
                <a16:creationId xmlns:a16="http://schemas.microsoft.com/office/drawing/2014/main" id="{490EE9DA-DEC8-3131-4436-B786D81C9541}"/>
              </a:ext>
            </a:extLst>
          </p:cNvPr>
          <p:cNvSpPr/>
          <p:nvPr/>
        </p:nvSpPr>
        <p:spPr>
          <a:xfrm>
            <a:off x="11224584" y="2431960"/>
            <a:ext cx="795130"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8</a:t>
            </a:r>
            <a:endParaRPr lang="es-PE" sz="4400" b="1" dirty="0">
              <a:solidFill>
                <a:schemeClr val="bg1"/>
              </a:solidFill>
            </a:endParaRPr>
          </a:p>
        </p:txBody>
      </p:sp>
      <p:sp>
        <p:nvSpPr>
          <p:cNvPr id="3" name="Marcador de fecha 2">
            <a:extLst>
              <a:ext uri="{FF2B5EF4-FFF2-40B4-BE49-F238E27FC236}">
                <a16:creationId xmlns:a16="http://schemas.microsoft.com/office/drawing/2014/main" id="{D89945D4-4303-4C2D-A4F4-1D0264410A44}"/>
              </a:ext>
            </a:extLst>
          </p:cNvPr>
          <p:cNvSpPr>
            <a:spLocks noGrp="1"/>
          </p:cNvSpPr>
          <p:nvPr>
            <p:ph type="dt" sz="half" idx="10"/>
          </p:nvPr>
        </p:nvSpPr>
        <p:spPr/>
        <p:txBody>
          <a:bodyPr/>
          <a:lstStyle/>
          <a:p>
            <a:fld id="{6DE6F327-63BE-4166-B177-DD2FC6314EC6}"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0925116-360A-48D4-9168-6E390FCE860D}"/>
              </a:ext>
            </a:extLst>
          </p:cNvPr>
          <p:cNvSpPr>
            <a:spLocks noGrp="1"/>
          </p:cNvSpPr>
          <p:nvPr>
            <p:ph type="sldNum" sz="quarter" idx="12"/>
          </p:nvPr>
        </p:nvSpPr>
        <p:spPr>
          <a:xfrm>
            <a:off x="10389703" y="168025"/>
            <a:ext cx="675841" cy="365125"/>
          </a:xfrm>
        </p:spPr>
        <p:txBody>
          <a:bodyPr/>
          <a:lstStyle/>
          <a:p>
            <a:fld id="{6D22F896-40B5-4ADD-8801-0D06FADFA095}" type="slidenum">
              <a:rPr lang="en-US" sz="2400" b="1" smtClean="0">
                <a:solidFill>
                  <a:srgbClr val="FFFF00"/>
                </a:solidFill>
              </a:rPr>
              <a:t>12</a:t>
            </a:fld>
            <a:endParaRPr lang="en-US" sz="2400" b="1" dirty="0">
              <a:solidFill>
                <a:srgbClr val="FFFF00"/>
              </a:solidFill>
            </a:endParaRPr>
          </a:p>
        </p:txBody>
      </p:sp>
    </p:spTree>
    <p:extLst>
      <p:ext uri="{BB962C8B-B14F-4D97-AF65-F5344CB8AC3E}">
        <p14:creationId xmlns:p14="http://schemas.microsoft.com/office/powerpoint/2010/main" val="1331163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wipe(down)">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wipe(down)">
                                      <p:cBhvr>
                                        <p:cTn id="37" dur="5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circle(in)">
                                      <p:cBhvr>
                                        <p:cTn id="42" dur="2000"/>
                                        <p:tgtEl>
                                          <p:spTgt spid="15"/>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circle(in)">
                                      <p:cBhvr>
                                        <p:cTn id="47" dur="20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circle(in)">
                                      <p:cBhvr>
                                        <p:cTn id="52" dur="20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circle(in)">
                                      <p:cBhvr>
                                        <p:cTn id="57" dur="20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circle(in)">
                                      <p:cBhvr>
                                        <p:cTn id="62" dur="2000"/>
                                        <p:tgtEl>
                                          <p:spTgt spid="21"/>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circle(in)">
                                      <p:cBhvr>
                                        <p:cTn id="67" dur="20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24"/>
                                        </p:tgtEl>
                                        <p:attrNameLst>
                                          <p:attrName>style.visibility</p:attrName>
                                        </p:attrNameLst>
                                      </p:cBhvr>
                                      <p:to>
                                        <p:strVal val="visible"/>
                                      </p:to>
                                    </p:set>
                                    <p:animEffect transition="in" filter="circle(in)">
                                      <p:cBhvr>
                                        <p:cTn id="72" dur="2000"/>
                                        <p:tgtEl>
                                          <p:spTgt spid="24"/>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23"/>
                                        </p:tgtEl>
                                        <p:attrNameLst>
                                          <p:attrName>style.visibility</p:attrName>
                                        </p:attrNameLst>
                                      </p:cBhvr>
                                      <p:to>
                                        <p:strVal val="visible"/>
                                      </p:to>
                                    </p:set>
                                    <p:animEffect transition="in" filter="circle(in)">
                                      <p:cBhvr>
                                        <p:cTn id="77" dur="2000"/>
                                        <p:tgtEl>
                                          <p:spTgt spid="23"/>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27"/>
                                        </p:tgtEl>
                                        <p:attrNameLst>
                                          <p:attrName>style.visibility</p:attrName>
                                        </p:attrNameLst>
                                      </p:cBhvr>
                                      <p:to>
                                        <p:strVal val="visible"/>
                                      </p:to>
                                    </p:set>
                                    <p:animEffect transition="in" filter="circle(in)">
                                      <p:cBhvr>
                                        <p:cTn id="82" dur="2000"/>
                                        <p:tgtEl>
                                          <p:spTgt spid="27"/>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circle(in)">
                                      <p:cBhvr>
                                        <p:cTn id="87" dur="20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P spid="9" grpId="0" animBg="1"/>
      <p:bldP spid="11" grpId="0" animBg="1"/>
      <p:bldP spid="12" grpId="0" animBg="1"/>
      <p:bldP spid="14" grpId="0" animBg="1"/>
      <p:bldP spid="15" grpId="0" animBg="1"/>
      <p:bldP spid="17" grpId="0" animBg="1"/>
      <p:bldP spid="18" grpId="0" animBg="1"/>
      <p:bldP spid="20" grpId="0" animBg="1"/>
      <p:bldP spid="21" grpId="0" animBg="1"/>
      <p:bldP spid="23" grpId="0" animBg="1"/>
      <p:bldP spid="24" grpId="0" animBg="1"/>
      <p:bldP spid="26" grpId="0" animBg="1"/>
      <p:bldP spid="27" grpId="0" animBg="1"/>
    </p:bld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2941982" y="283464"/>
            <a:ext cx="5806081" cy="775065"/>
          </a:xfrm>
        </p:spPr>
        <p:txBody>
          <a:bodyPr>
            <a:normAutofit fontScale="90000"/>
          </a:bodyPr>
          <a:lstStyle/>
          <a:p>
            <a:pPr algn="ctr" eaLnBrk="1" hangingPunct="1">
              <a:defRPr/>
            </a:pPr>
            <a:r>
              <a:rPr lang="es-MX" sz="5400" b="1" dirty="0">
                <a:solidFill>
                  <a:srgbClr val="FFC000"/>
                </a:solidFill>
                <a:latin typeface="Franklin Gothic Heavy" panose="020B0903020102020204" pitchFamily="34" charset="0"/>
              </a:rPr>
              <a:t>PROACTIVIDAD</a:t>
            </a:r>
            <a:endParaRPr lang="es-ES" sz="5400" b="1" dirty="0">
              <a:solidFill>
                <a:srgbClr val="FFC000"/>
              </a:solidFill>
              <a:latin typeface="Franklin Gothic Heavy" panose="020B0903020102020204" pitchFamily="34" charset="0"/>
            </a:endParaRPr>
          </a:p>
        </p:txBody>
      </p:sp>
      <p:sp>
        <p:nvSpPr>
          <p:cNvPr id="72707" name="Rectangle 3"/>
          <p:cNvSpPr>
            <a:spLocks noGrp="1" noChangeArrowheads="1"/>
          </p:cNvSpPr>
          <p:nvPr>
            <p:ph type="body" idx="1"/>
          </p:nvPr>
        </p:nvSpPr>
        <p:spPr>
          <a:xfrm>
            <a:off x="298173" y="1269091"/>
            <a:ext cx="11549269" cy="4788610"/>
          </a:xfrm>
        </p:spPr>
        <p:txBody>
          <a:bodyPr>
            <a:normAutofit/>
          </a:bodyPr>
          <a:lstStyle/>
          <a:p>
            <a:pPr algn="just" eaLnBrk="1" hangingPunct="1">
              <a:defRPr/>
            </a:pPr>
            <a:r>
              <a:rPr lang="es-MX" sz="4800" b="1" dirty="0"/>
              <a:t>La proactividad se refiere a que ante cada estímulo del medio ambiente tenemos la habilidad de decidir la respuesta que queremos dar.</a:t>
            </a:r>
          </a:p>
          <a:p>
            <a:pPr algn="just" eaLnBrk="1" hangingPunct="1">
              <a:defRPr/>
            </a:pPr>
            <a:r>
              <a:rPr lang="es-MX" sz="4800" b="1" dirty="0"/>
              <a:t>Somos libres ejecutores de nuestras conductas.</a:t>
            </a:r>
            <a:endParaRPr lang="es-ES" sz="4800" b="1" dirty="0"/>
          </a:p>
        </p:txBody>
      </p:sp>
      <p:sp>
        <p:nvSpPr>
          <p:cNvPr id="2" name="Marcador de fecha 1">
            <a:extLst>
              <a:ext uri="{FF2B5EF4-FFF2-40B4-BE49-F238E27FC236}">
                <a16:creationId xmlns:a16="http://schemas.microsoft.com/office/drawing/2014/main" id="{1A7DBE2E-29D5-4EFE-9358-A73FDD9BC020}"/>
              </a:ext>
            </a:extLst>
          </p:cNvPr>
          <p:cNvSpPr>
            <a:spLocks noGrp="1"/>
          </p:cNvSpPr>
          <p:nvPr>
            <p:ph type="dt" sz="half" idx="10"/>
          </p:nvPr>
        </p:nvSpPr>
        <p:spPr/>
        <p:txBody>
          <a:bodyPr/>
          <a:lstStyle/>
          <a:p>
            <a:fld id="{C3FF713D-6FB3-49CE-ADF5-03B6B87F163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A486D20F-63A1-4D1B-B13F-B60D443B3DCF}"/>
              </a:ext>
            </a:extLst>
          </p:cNvPr>
          <p:cNvSpPr>
            <a:spLocks noGrp="1"/>
          </p:cNvSpPr>
          <p:nvPr>
            <p:ph type="sldNum" sz="quarter" idx="12"/>
          </p:nvPr>
        </p:nvSpPr>
        <p:spPr/>
        <p:txBody>
          <a:bodyPr/>
          <a:lstStyle/>
          <a:p>
            <a:fld id="{6D22F896-40B5-4ADD-8801-0D06FADFA095}" type="slidenum">
              <a:rPr lang="en-US" sz="2400" b="1" smtClean="0">
                <a:solidFill>
                  <a:srgbClr val="FFFF00"/>
                </a:solidFill>
              </a:rPr>
              <a:t>120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2706"/>
                                        </p:tgtEl>
                                        <p:attrNameLst>
                                          <p:attrName>style.visibility</p:attrName>
                                        </p:attrNameLst>
                                      </p:cBhvr>
                                      <p:to>
                                        <p:strVal val="visible"/>
                                      </p:to>
                                    </p:set>
                                    <p:anim calcmode="lin" valueType="num">
                                      <p:cBhvr additive="base">
                                        <p:cTn id="7" dur="500" fill="hold"/>
                                        <p:tgtEl>
                                          <p:spTgt spid="72706"/>
                                        </p:tgtEl>
                                        <p:attrNameLst>
                                          <p:attrName>ppt_x</p:attrName>
                                        </p:attrNameLst>
                                      </p:cBhvr>
                                      <p:tavLst>
                                        <p:tav tm="0">
                                          <p:val>
                                            <p:strVal val="#ppt_x"/>
                                          </p:val>
                                        </p:tav>
                                        <p:tav tm="100000">
                                          <p:val>
                                            <p:strVal val="#ppt_x"/>
                                          </p:val>
                                        </p:tav>
                                      </p:tavLst>
                                    </p:anim>
                                    <p:anim calcmode="lin" valueType="num">
                                      <p:cBhvr additive="base">
                                        <p:cTn id="8" dur="500" fill="hold"/>
                                        <p:tgtEl>
                                          <p:spTgt spid="727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2707">
                                            <p:txEl>
                                              <p:pRg st="0" end="0"/>
                                            </p:txEl>
                                          </p:spTgt>
                                        </p:tgtEl>
                                        <p:attrNameLst>
                                          <p:attrName>style.visibility</p:attrName>
                                        </p:attrNameLst>
                                      </p:cBhvr>
                                      <p:to>
                                        <p:strVal val="visible"/>
                                      </p:to>
                                    </p:set>
                                    <p:anim calcmode="lin" valueType="num">
                                      <p:cBhvr additive="base">
                                        <p:cTn id="13" dur="500" fill="hold"/>
                                        <p:tgtEl>
                                          <p:spTgt spid="7270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27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2707">
                                            <p:txEl>
                                              <p:pRg st="1" end="1"/>
                                            </p:txEl>
                                          </p:spTgt>
                                        </p:tgtEl>
                                        <p:attrNameLst>
                                          <p:attrName>style.visibility</p:attrName>
                                        </p:attrNameLst>
                                      </p:cBhvr>
                                      <p:to>
                                        <p:strVal val="visible"/>
                                      </p:to>
                                    </p:set>
                                    <p:anim calcmode="lin" valueType="num">
                                      <p:cBhvr additive="base">
                                        <p:cTn id="19" dur="500" fill="hold"/>
                                        <p:tgtEl>
                                          <p:spTgt spid="7270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270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706" grpId="0"/>
      <p:bldP spid="72707" grpId="0" build="p"/>
    </p:bld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1" name="Rectangle 3"/>
          <p:cNvSpPr>
            <a:spLocks noGrp="1" noChangeArrowheads="1"/>
          </p:cNvSpPr>
          <p:nvPr>
            <p:ph type="body" idx="1"/>
          </p:nvPr>
        </p:nvSpPr>
        <p:spPr>
          <a:xfrm>
            <a:off x="178905" y="238324"/>
            <a:ext cx="11834190" cy="6381351"/>
          </a:xfrm>
        </p:spPr>
        <p:txBody>
          <a:bodyPr>
            <a:normAutofit/>
          </a:bodyPr>
          <a:lstStyle/>
          <a:p>
            <a:pPr algn="just" eaLnBrk="1" hangingPunct="1">
              <a:defRPr/>
            </a:pPr>
            <a:r>
              <a:rPr lang="es-MX" sz="4400" b="1" dirty="0"/>
              <a:t>Un ejemplo práctico en nuestra vida es el de un chofer de un automóvil que nos grita una lisura o nos toca con insistencia la bocina.</a:t>
            </a:r>
          </a:p>
          <a:p>
            <a:pPr algn="just" eaLnBrk="1" hangingPunct="1">
              <a:defRPr/>
            </a:pPr>
            <a:r>
              <a:rPr lang="es-MX" sz="4400" b="1" dirty="0"/>
              <a:t>En este caso nuestra respuesta puede variar desde también gritarlo y luego sufrir consecuencia  hasta ignorarlo y no dejar que altere nuestra tranquilidad.</a:t>
            </a:r>
          </a:p>
          <a:p>
            <a:pPr algn="just" eaLnBrk="1" hangingPunct="1">
              <a:defRPr/>
            </a:pPr>
            <a:r>
              <a:rPr lang="es-MX" sz="4400" b="1" dirty="0"/>
              <a:t>La decisión es nuestra, somos responsables de nuestra conducta.</a:t>
            </a:r>
          </a:p>
          <a:p>
            <a:pPr eaLnBrk="1" hangingPunct="1">
              <a:defRPr/>
            </a:pPr>
            <a:endParaRPr lang="es-ES" sz="2800" b="1" dirty="0"/>
          </a:p>
        </p:txBody>
      </p:sp>
      <p:sp>
        <p:nvSpPr>
          <p:cNvPr id="2" name="Marcador de fecha 1">
            <a:extLst>
              <a:ext uri="{FF2B5EF4-FFF2-40B4-BE49-F238E27FC236}">
                <a16:creationId xmlns:a16="http://schemas.microsoft.com/office/drawing/2014/main" id="{975B8584-660A-405C-AE5B-53F354311867}"/>
              </a:ext>
            </a:extLst>
          </p:cNvPr>
          <p:cNvSpPr>
            <a:spLocks noGrp="1"/>
          </p:cNvSpPr>
          <p:nvPr>
            <p:ph type="dt" sz="half" idx="10"/>
          </p:nvPr>
        </p:nvSpPr>
        <p:spPr>
          <a:xfrm>
            <a:off x="9102255" y="6294437"/>
            <a:ext cx="2910840" cy="365125"/>
          </a:xfrm>
        </p:spPr>
        <p:txBody>
          <a:bodyPr/>
          <a:lstStyle/>
          <a:p>
            <a:fld id="{3E088841-FC89-4197-AB4E-2C8A76D06DE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4B51956-058E-43E1-B494-CBA7C87A314E}"/>
              </a:ext>
            </a:extLst>
          </p:cNvPr>
          <p:cNvSpPr>
            <a:spLocks noGrp="1"/>
          </p:cNvSpPr>
          <p:nvPr>
            <p:ph type="sldNum" sz="quarter" idx="12"/>
          </p:nvPr>
        </p:nvSpPr>
        <p:spPr>
          <a:xfrm>
            <a:off x="10127973" y="55761"/>
            <a:ext cx="859403" cy="365125"/>
          </a:xfrm>
        </p:spPr>
        <p:txBody>
          <a:bodyPr/>
          <a:lstStyle/>
          <a:p>
            <a:fld id="{6D22F896-40B5-4ADD-8801-0D06FADFA095}" type="slidenum">
              <a:rPr lang="en-US" sz="2400" b="1" smtClean="0">
                <a:solidFill>
                  <a:srgbClr val="FFFF00"/>
                </a:solidFill>
              </a:rPr>
              <a:t>121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3731">
                                            <p:txEl>
                                              <p:pRg st="0" end="0"/>
                                            </p:txEl>
                                          </p:spTgt>
                                        </p:tgtEl>
                                        <p:attrNameLst>
                                          <p:attrName>style.visibility</p:attrName>
                                        </p:attrNameLst>
                                      </p:cBhvr>
                                      <p:to>
                                        <p:strVal val="visible"/>
                                      </p:to>
                                    </p:set>
                                    <p:anim calcmode="lin" valueType="num">
                                      <p:cBhvr additive="base">
                                        <p:cTn id="7" dur="500" fill="hold"/>
                                        <p:tgtEl>
                                          <p:spTgt spid="7373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373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3731">
                                            <p:txEl>
                                              <p:pRg st="1" end="1"/>
                                            </p:txEl>
                                          </p:spTgt>
                                        </p:tgtEl>
                                        <p:attrNameLst>
                                          <p:attrName>style.visibility</p:attrName>
                                        </p:attrNameLst>
                                      </p:cBhvr>
                                      <p:to>
                                        <p:strVal val="visible"/>
                                      </p:to>
                                    </p:set>
                                    <p:anim calcmode="lin" valueType="num">
                                      <p:cBhvr additive="base">
                                        <p:cTn id="13" dur="500" fill="hold"/>
                                        <p:tgtEl>
                                          <p:spTgt spid="7373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373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3731">
                                            <p:txEl>
                                              <p:pRg st="2" end="2"/>
                                            </p:txEl>
                                          </p:spTgt>
                                        </p:tgtEl>
                                        <p:attrNameLst>
                                          <p:attrName>style.visibility</p:attrName>
                                        </p:attrNameLst>
                                      </p:cBhvr>
                                      <p:to>
                                        <p:strVal val="visible"/>
                                      </p:to>
                                    </p:set>
                                    <p:anim calcmode="lin" valueType="num">
                                      <p:cBhvr additive="base">
                                        <p:cTn id="19" dur="500" fill="hold"/>
                                        <p:tgtEl>
                                          <p:spTgt spid="7373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373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3731" grpId="0" build="p"/>
    </p:bld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6" name="Rectangle 2"/>
          <p:cNvSpPr>
            <a:spLocks noGrp="1" noChangeArrowheads="1"/>
          </p:cNvSpPr>
          <p:nvPr>
            <p:ph type="title"/>
          </p:nvPr>
        </p:nvSpPr>
        <p:spPr>
          <a:xfrm>
            <a:off x="2428459" y="147383"/>
            <a:ext cx="8054009" cy="923330"/>
          </a:xfrm>
        </p:spPr>
        <p:txBody>
          <a:bodyPr wrap="square">
            <a:spAutoFit/>
          </a:bodyPr>
          <a:lstStyle/>
          <a:p>
            <a:pPr algn="ctr" eaLnBrk="1" hangingPunct="1">
              <a:defRPr/>
            </a:pPr>
            <a:r>
              <a:rPr lang="es-ES" sz="6000" dirty="0">
                <a:solidFill>
                  <a:srgbClr val="FFC000"/>
                </a:solidFill>
                <a:effectLst>
                  <a:outerShdw blurRad="38100" dist="38100" dir="2700000" algn="tl">
                    <a:srgbClr val="C0C0C0"/>
                  </a:outerShdw>
                </a:effectLst>
                <a:latin typeface="Franklin Gothic Heavy" panose="020B0903020102020204" pitchFamily="34" charset="0"/>
              </a:rPr>
              <a:t>TOMAR LA INICIATIVA</a:t>
            </a:r>
          </a:p>
        </p:txBody>
      </p:sp>
      <p:sp>
        <p:nvSpPr>
          <p:cNvPr id="37891" name="Rectangle 3"/>
          <p:cNvSpPr>
            <a:spLocks noGrp="1" noChangeArrowheads="1"/>
          </p:cNvSpPr>
          <p:nvPr>
            <p:ph type="body" sz="half" idx="2"/>
          </p:nvPr>
        </p:nvSpPr>
        <p:spPr>
          <a:xfrm>
            <a:off x="5536095" y="1345405"/>
            <a:ext cx="6384233" cy="5055393"/>
          </a:xfrm>
        </p:spPr>
        <p:txBody>
          <a:bodyPr>
            <a:normAutofit/>
          </a:bodyPr>
          <a:lstStyle/>
          <a:p>
            <a:pPr algn="just" eaLnBrk="1" hangingPunct="1">
              <a:lnSpc>
                <a:spcPct val="90000"/>
              </a:lnSpc>
            </a:pPr>
            <a:r>
              <a:rPr lang="es-ES" sz="3200" b="1" dirty="0">
                <a:latin typeface="Microsoft Sans Serif" pitchFamily="34" charset="0"/>
              </a:rPr>
              <a:t>¿Iniciativa?</a:t>
            </a:r>
          </a:p>
          <a:p>
            <a:pPr algn="just" eaLnBrk="1" hangingPunct="1">
              <a:lnSpc>
                <a:spcPct val="90000"/>
              </a:lnSpc>
            </a:pPr>
            <a:r>
              <a:rPr lang="es-MX" sz="3200" b="1" dirty="0">
                <a:latin typeface="Microsoft Sans Serif" pitchFamily="34" charset="0"/>
              </a:rPr>
              <a:t>Actuar para elegir las respuestas  / crear  circunstancias</a:t>
            </a:r>
          </a:p>
          <a:p>
            <a:pPr lvl="1" algn="just" eaLnBrk="1" hangingPunct="1">
              <a:lnSpc>
                <a:spcPct val="90000"/>
              </a:lnSpc>
            </a:pPr>
            <a:r>
              <a:rPr lang="es-ES" sz="3200" b="1" dirty="0">
                <a:solidFill>
                  <a:srgbClr val="FF0000"/>
                </a:solidFill>
                <a:latin typeface="Microsoft Sans Serif" pitchFamily="34" charset="0"/>
              </a:rPr>
              <a:t>Reconocer nuestra responsabilidad</a:t>
            </a:r>
          </a:p>
          <a:p>
            <a:pPr algn="just" eaLnBrk="1" hangingPunct="1">
              <a:lnSpc>
                <a:spcPct val="90000"/>
              </a:lnSpc>
            </a:pPr>
            <a:r>
              <a:rPr lang="es-ES" sz="3200" b="1" dirty="0">
                <a:latin typeface="Microsoft Sans Serif" pitchFamily="34" charset="0"/>
              </a:rPr>
              <a:t>Venta de solución</a:t>
            </a:r>
          </a:p>
          <a:p>
            <a:pPr algn="just" eaLnBrk="1" hangingPunct="1">
              <a:lnSpc>
                <a:spcPct val="90000"/>
              </a:lnSpc>
            </a:pPr>
            <a:r>
              <a:rPr lang="es-MX" sz="3200" b="1" dirty="0">
                <a:latin typeface="Microsoft Sans Serif" pitchFamily="34" charset="0"/>
              </a:rPr>
              <a:t>SER SOLUCIÓN DE LOS PROBLEMAS.</a:t>
            </a:r>
            <a:endParaRPr lang="es-ES" sz="3200" b="1" dirty="0">
              <a:latin typeface="Microsoft Sans Serif" pitchFamily="34" charset="0"/>
            </a:endParaRPr>
          </a:p>
          <a:p>
            <a:pPr algn="just" eaLnBrk="1" hangingPunct="1">
              <a:lnSpc>
                <a:spcPct val="90000"/>
              </a:lnSpc>
              <a:buFontTx/>
              <a:buNone/>
            </a:pPr>
            <a:r>
              <a:rPr lang="es-ES" sz="3200" b="1" dirty="0">
                <a:latin typeface="Microsoft Sans Serif" pitchFamily="34" charset="0"/>
              </a:rPr>
              <a:t>    CONFIANZA</a:t>
            </a:r>
          </a:p>
          <a:p>
            <a:pPr eaLnBrk="1" hangingPunct="1">
              <a:lnSpc>
                <a:spcPct val="90000"/>
              </a:lnSpc>
            </a:pPr>
            <a:endParaRPr lang="es-ES" dirty="0">
              <a:latin typeface="Microsoft Sans Serif" pitchFamily="34" charset="0"/>
            </a:endParaRPr>
          </a:p>
        </p:txBody>
      </p:sp>
      <p:pic>
        <p:nvPicPr>
          <p:cNvPr id="37892" name="Picture 4" descr="Frm-People24"/>
          <p:cNvPicPr>
            <a:picLocks noChangeAspect="1" noChangeArrowheads="1"/>
          </p:cNvPicPr>
          <p:nvPr/>
        </p:nvPicPr>
        <p:blipFill>
          <a:blip r:embed="rId3"/>
          <a:srcRect/>
          <a:stretch>
            <a:fillRect/>
          </a:stretch>
        </p:blipFill>
        <p:spPr bwMode="auto">
          <a:xfrm>
            <a:off x="340391" y="1345406"/>
            <a:ext cx="4933974" cy="5055393"/>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1A2CDEC2-1970-4266-A2E0-D48539FD7559}"/>
              </a:ext>
            </a:extLst>
          </p:cNvPr>
          <p:cNvSpPr>
            <a:spLocks noGrp="1"/>
          </p:cNvSpPr>
          <p:nvPr>
            <p:ph type="dt" sz="half" idx="10"/>
          </p:nvPr>
        </p:nvSpPr>
        <p:spPr/>
        <p:txBody>
          <a:bodyPr/>
          <a:lstStyle/>
          <a:p>
            <a:fld id="{A74D36F9-A9B0-4C28-9CC7-90EC66F8F1F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88B6BE3-5BB8-4B0B-9FBD-87D0B771890C}"/>
              </a:ext>
            </a:extLst>
          </p:cNvPr>
          <p:cNvSpPr>
            <a:spLocks noGrp="1"/>
          </p:cNvSpPr>
          <p:nvPr>
            <p:ph type="sldNum" sz="quarter" idx="12"/>
          </p:nvPr>
        </p:nvSpPr>
        <p:spPr>
          <a:xfrm>
            <a:off x="11140108" y="274639"/>
            <a:ext cx="732183" cy="365125"/>
          </a:xfrm>
        </p:spPr>
        <p:txBody>
          <a:bodyPr/>
          <a:lstStyle/>
          <a:p>
            <a:fld id="{6D22F896-40B5-4ADD-8801-0D06FADFA095}" type="slidenum">
              <a:rPr lang="en-US" sz="2400" b="1" smtClean="0">
                <a:solidFill>
                  <a:srgbClr val="FFFF00"/>
                </a:solidFill>
              </a:rPr>
              <a:t>122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4626"/>
                                        </p:tgtEl>
                                        <p:attrNameLst>
                                          <p:attrName>style.visibility</p:attrName>
                                        </p:attrNameLst>
                                      </p:cBhvr>
                                      <p:to>
                                        <p:strVal val="visible"/>
                                      </p:to>
                                    </p:set>
                                    <p:anim calcmode="lin" valueType="num">
                                      <p:cBhvr additive="base">
                                        <p:cTn id="7" dur="500" fill="hold"/>
                                        <p:tgtEl>
                                          <p:spTgt spid="154626"/>
                                        </p:tgtEl>
                                        <p:attrNameLst>
                                          <p:attrName>ppt_x</p:attrName>
                                        </p:attrNameLst>
                                      </p:cBhvr>
                                      <p:tavLst>
                                        <p:tav tm="0">
                                          <p:val>
                                            <p:strVal val="#ppt_x"/>
                                          </p:val>
                                        </p:tav>
                                        <p:tav tm="100000">
                                          <p:val>
                                            <p:strVal val="#ppt_x"/>
                                          </p:val>
                                        </p:tav>
                                      </p:tavLst>
                                    </p:anim>
                                    <p:anim calcmode="lin" valueType="num">
                                      <p:cBhvr additive="base">
                                        <p:cTn id="8" dur="500" fill="hold"/>
                                        <p:tgtEl>
                                          <p:spTgt spid="15462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891">
                                            <p:txEl>
                                              <p:pRg st="0" end="0"/>
                                            </p:txEl>
                                          </p:spTgt>
                                        </p:tgtEl>
                                        <p:attrNameLst>
                                          <p:attrName>style.visibility</p:attrName>
                                        </p:attrNameLst>
                                      </p:cBhvr>
                                      <p:to>
                                        <p:strVal val="visible"/>
                                      </p:to>
                                    </p:set>
                                    <p:anim calcmode="lin" valueType="num">
                                      <p:cBhvr additive="base">
                                        <p:cTn id="13"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78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7891">
                                            <p:txEl>
                                              <p:pRg st="1" end="1"/>
                                            </p:txEl>
                                          </p:spTgt>
                                        </p:tgtEl>
                                        <p:attrNameLst>
                                          <p:attrName>style.visibility</p:attrName>
                                        </p:attrNameLst>
                                      </p:cBhvr>
                                      <p:to>
                                        <p:strVal val="visible"/>
                                      </p:to>
                                    </p:set>
                                    <p:anim calcmode="lin" valueType="num">
                                      <p:cBhvr additive="base">
                                        <p:cTn id="19" dur="500" fill="hold"/>
                                        <p:tgtEl>
                                          <p:spTgt spid="3789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7891">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7891">
                                            <p:txEl>
                                              <p:pRg st="2" end="2"/>
                                            </p:txEl>
                                          </p:spTgt>
                                        </p:tgtEl>
                                        <p:attrNameLst>
                                          <p:attrName>style.visibility</p:attrName>
                                        </p:attrNameLst>
                                      </p:cBhvr>
                                      <p:to>
                                        <p:strVal val="visible"/>
                                      </p:to>
                                    </p:set>
                                    <p:anim calcmode="lin" valueType="num">
                                      <p:cBhvr additive="base">
                                        <p:cTn id="23" dur="500" fill="hold"/>
                                        <p:tgtEl>
                                          <p:spTgt spid="37891">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78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7891">
                                            <p:txEl>
                                              <p:pRg st="3" end="3"/>
                                            </p:txEl>
                                          </p:spTgt>
                                        </p:tgtEl>
                                        <p:attrNameLst>
                                          <p:attrName>style.visibility</p:attrName>
                                        </p:attrNameLst>
                                      </p:cBhvr>
                                      <p:to>
                                        <p:strVal val="visible"/>
                                      </p:to>
                                    </p:set>
                                    <p:anim calcmode="lin" valueType="num">
                                      <p:cBhvr additive="base">
                                        <p:cTn id="29" dur="500" fill="hold"/>
                                        <p:tgtEl>
                                          <p:spTgt spid="37891">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789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7891">
                                            <p:txEl>
                                              <p:pRg st="4" end="4"/>
                                            </p:txEl>
                                          </p:spTgt>
                                        </p:tgtEl>
                                        <p:attrNameLst>
                                          <p:attrName>style.visibility</p:attrName>
                                        </p:attrNameLst>
                                      </p:cBhvr>
                                      <p:to>
                                        <p:strVal val="visible"/>
                                      </p:to>
                                    </p:set>
                                    <p:anim calcmode="lin" valueType="num">
                                      <p:cBhvr additive="base">
                                        <p:cTn id="35" dur="500" fill="hold"/>
                                        <p:tgtEl>
                                          <p:spTgt spid="37891">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78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7891">
                                            <p:txEl>
                                              <p:pRg st="5" end="5"/>
                                            </p:txEl>
                                          </p:spTgt>
                                        </p:tgtEl>
                                        <p:attrNameLst>
                                          <p:attrName>style.visibility</p:attrName>
                                        </p:attrNameLst>
                                      </p:cBhvr>
                                      <p:to>
                                        <p:strVal val="visible"/>
                                      </p:to>
                                    </p:set>
                                    <p:anim calcmode="lin" valueType="num">
                                      <p:cBhvr additive="base">
                                        <p:cTn id="41" dur="500" fill="hold"/>
                                        <p:tgtEl>
                                          <p:spTgt spid="37891">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789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7892"/>
                                        </p:tgtEl>
                                        <p:attrNameLst>
                                          <p:attrName>style.visibility</p:attrName>
                                        </p:attrNameLst>
                                      </p:cBhvr>
                                      <p:to>
                                        <p:strVal val="visible"/>
                                      </p:to>
                                    </p:set>
                                    <p:anim calcmode="lin" valueType="num">
                                      <p:cBhvr additive="base">
                                        <p:cTn id="47" dur="500" fill="hold"/>
                                        <p:tgtEl>
                                          <p:spTgt spid="37892"/>
                                        </p:tgtEl>
                                        <p:attrNameLst>
                                          <p:attrName>ppt_x</p:attrName>
                                        </p:attrNameLst>
                                      </p:cBhvr>
                                      <p:tavLst>
                                        <p:tav tm="0">
                                          <p:val>
                                            <p:strVal val="#ppt_x"/>
                                          </p:val>
                                        </p:tav>
                                        <p:tav tm="100000">
                                          <p:val>
                                            <p:strVal val="#ppt_x"/>
                                          </p:val>
                                        </p:tav>
                                      </p:tavLst>
                                    </p:anim>
                                    <p:anim calcmode="lin" valueType="num">
                                      <p:cBhvr additive="base">
                                        <p:cTn id="48" dur="500" fill="hold"/>
                                        <p:tgtEl>
                                          <p:spTgt spid="378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626" grpId="0"/>
      <p:bldP spid="37891" grpId="0" build="p"/>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Rectangle 2"/>
          <p:cNvSpPr>
            <a:spLocks noGrp="1" noChangeArrowheads="1"/>
          </p:cNvSpPr>
          <p:nvPr>
            <p:ph type="title"/>
          </p:nvPr>
        </p:nvSpPr>
        <p:spPr>
          <a:xfrm>
            <a:off x="334617" y="223044"/>
            <a:ext cx="11675166" cy="840230"/>
          </a:xfrm>
        </p:spPr>
        <p:txBody>
          <a:bodyPr wrap="square">
            <a:spAutoFit/>
          </a:bodyPr>
          <a:lstStyle/>
          <a:p>
            <a:pPr algn="ctr" eaLnBrk="1" hangingPunct="1">
              <a:defRPr/>
            </a:pPr>
            <a:r>
              <a:rPr lang="es-MX" sz="5400" dirty="0">
                <a:solidFill>
                  <a:srgbClr val="FFFF00"/>
                </a:solidFill>
                <a:effectLst>
                  <a:outerShdw blurRad="38100" dist="38100" dir="2700000" algn="tl">
                    <a:srgbClr val="C0C0C0"/>
                  </a:outerShdw>
                </a:effectLst>
                <a:latin typeface="Haettenschweiler" pitchFamily="34" charset="0"/>
              </a:rPr>
              <a:t>ACTÚE O DEJE QUE LOS DEMÁS ACTÚEN POR USTED</a:t>
            </a:r>
            <a:endParaRPr lang="es-ES" sz="5400" dirty="0">
              <a:solidFill>
                <a:srgbClr val="FFFF00"/>
              </a:solidFill>
              <a:effectLst>
                <a:outerShdw blurRad="38100" dist="38100" dir="2700000" algn="tl">
                  <a:srgbClr val="C0C0C0"/>
                </a:outerShdw>
              </a:effectLst>
              <a:latin typeface="Haettenschweiler" pitchFamily="34" charset="0"/>
            </a:endParaRPr>
          </a:p>
        </p:txBody>
      </p:sp>
      <p:sp>
        <p:nvSpPr>
          <p:cNvPr id="156675" name="Rectangle 3"/>
          <p:cNvSpPr>
            <a:spLocks noGrp="1" noChangeArrowheads="1"/>
          </p:cNvSpPr>
          <p:nvPr>
            <p:ph type="body" sz="half" idx="2"/>
          </p:nvPr>
        </p:nvSpPr>
        <p:spPr>
          <a:xfrm>
            <a:off x="5469836" y="1294358"/>
            <a:ext cx="6550536" cy="5340598"/>
          </a:xfrm>
        </p:spPr>
        <p:txBody>
          <a:bodyPr>
            <a:normAutofit lnSpcReduction="10000"/>
          </a:bodyPr>
          <a:lstStyle/>
          <a:p>
            <a:pPr eaLnBrk="1" hangingPunct="1">
              <a:defRPr/>
            </a:pPr>
            <a:r>
              <a:rPr lang="es-MX" sz="3200" b="1" dirty="0">
                <a:latin typeface="Microsoft Sans Serif" pitchFamily="34" charset="0"/>
              </a:rPr>
              <a:t>Pro activo y no proactivo</a:t>
            </a:r>
          </a:p>
          <a:p>
            <a:pPr eaLnBrk="1" hangingPunct="1">
              <a:defRPr/>
            </a:pPr>
            <a:r>
              <a:rPr lang="es-ES" sz="3200" b="1" dirty="0">
                <a:latin typeface="Microsoft Sans Serif" pitchFamily="34" charset="0"/>
              </a:rPr>
              <a:t>Equilibrio de efectividad</a:t>
            </a:r>
          </a:p>
          <a:p>
            <a:pPr lvl="1" eaLnBrk="1" hangingPunct="1">
              <a:defRPr/>
            </a:pPr>
            <a:r>
              <a:rPr lang="es-MX" sz="3200" b="1" dirty="0">
                <a:latin typeface="Microsoft Sans Serif" pitchFamily="34" charset="0"/>
              </a:rPr>
              <a:t>Uno mismo tiene  la responsabilidad de actuar</a:t>
            </a:r>
          </a:p>
          <a:p>
            <a:pPr lvl="1" eaLnBrk="1" hangingPunct="1">
              <a:defRPr/>
            </a:pPr>
            <a:r>
              <a:rPr lang="es-MX" sz="3200" b="1" dirty="0">
                <a:latin typeface="Microsoft Sans Serif" pitchFamily="34" charset="0"/>
              </a:rPr>
              <a:t>De ello depende tu desarrollo y oportunidades</a:t>
            </a:r>
          </a:p>
          <a:p>
            <a:pPr eaLnBrk="1" hangingPunct="1">
              <a:defRPr/>
            </a:pPr>
            <a:r>
              <a:rPr lang="es-ES" sz="4000" b="1" dirty="0">
                <a:solidFill>
                  <a:srgbClr val="FFFF00"/>
                </a:solidFill>
                <a:effectLst>
                  <a:outerShdw blurRad="38100" dist="38100" dir="2700000" algn="tl">
                    <a:srgbClr val="C0C0C0"/>
                  </a:outerShdw>
                </a:effectLst>
                <a:latin typeface="Franklin Gothic Heavy" panose="020B0903020102020204" pitchFamily="34" charset="0"/>
              </a:rPr>
              <a:t>MENTE REACTIVA</a:t>
            </a:r>
          </a:p>
          <a:p>
            <a:pPr lvl="1" eaLnBrk="1" hangingPunct="1">
              <a:defRPr/>
            </a:pPr>
            <a:r>
              <a:rPr lang="es-ES" sz="3200" b="1" dirty="0">
                <a:latin typeface="Microsoft Sans Serif" pitchFamily="34" charset="0"/>
              </a:rPr>
              <a:t>Resignación</a:t>
            </a:r>
          </a:p>
          <a:p>
            <a:pPr lvl="1" eaLnBrk="1" hangingPunct="1">
              <a:defRPr/>
            </a:pPr>
            <a:r>
              <a:rPr lang="es-ES" sz="3200" b="1" dirty="0">
                <a:latin typeface="Microsoft Sans Serif" pitchFamily="34" charset="0"/>
              </a:rPr>
              <a:t>Visión futura nula</a:t>
            </a:r>
          </a:p>
          <a:p>
            <a:pPr lvl="1" eaLnBrk="1" hangingPunct="1">
              <a:defRPr/>
            </a:pPr>
            <a:r>
              <a:rPr lang="es-ES" sz="3200" b="1" dirty="0">
                <a:latin typeface="Microsoft Sans Serif" pitchFamily="34" charset="0"/>
              </a:rPr>
              <a:t>No sé auto mentaliza</a:t>
            </a:r>
          </a:p>
          <a:p>
            <a:pPr lvl="1" eaLnBrk="1" hangingPunct="1">
              <a:defRPr/>
            </a:pPr>
            <a:r>
              <a:rPr lang="es-ES" sz="3200" b="1" dirty="0">
                <a:latin typeface="Microsoft Sans Serif" pitchFamily="34" charset="0"/>
              </a:rPr>
              <a:t>No afronta la realidad</a:t>
            </a:r>
          </a:p>
          <a:p>
            <a:pPr eaLnBrk="1" hangingPunct="1">
              <a:defRPr/>
            </a:pPr>
            <a:endParaRPr lang="es-ES" sz="2400" dirty="0">
              <a:latin typeface="Microsoft Sans Serif" pitchFamily="34" charset="0"/>
            </a:endParaRPr>
          </a:p>
        </p:txBody>
      </p:sp>
      <p:pic>
        <p:nvPicPr>
          <p:cNvPr id="38916" name="Picture 4" descr="tempFil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1628" y="1294358"/>
            <a:ext cx="5129242" cy="5340598"/>
          </a:xfrm>
          <a:prstGeom prst="rect">
            <a:avLst/>
          </a:prstGeom>
          <a:noFill/>
          <a:ln w="12700">
            <a:solidFill>
              <a:srgbClr val="000000"/>
            </a:solidFill>
            <a:miter lim="800000"/>
            <a:headEnd/>
            <a:tailEnd/>
          </a:ln>
        </p:spPr>
      </p:pic>
      <p:sp>
        <p:nvSpPr>
          <p:cNvPr id="2" name="Marcador de fecha 1">
            <a:extLst>
              <a:ext uri="{FF2B5EF4-FFF2-40B4-BE49-F238E27FC236}">
                <a16:creationId xmlns:a16="http://schemas.microsoft.com/office/drawing/2014/main" id="{E490EB2A-FA2B-4F4E-B69A-A8A5CDAEC2FB}"/>
              </a:ext>
            </a:extLst>
          </p:cNvPr>
          <p:cNvSpPr>
            <a:spLocks noGrp="1"/>
          </p:cNvSpPr>
          <p:nvPr>
            <p:ph type="dt" sz="half" idx="10"/>
          </p:nvPr>
        </p:nvSpPr>
        <p:spPr>
          <a:xfrm>
            <a:off x="9098943" y="6294437"/>
            <a:ext cx="2910840" cy="365125"/>
          </a:xfrm>
        </p:spPr>
        <p:txBody>
          <a:bodyPr/>
          <a:lstStyle/>
          <a:p>
            <a:fld id="{3CF25030-7806-4D14-AC0E-1C7BDED75E8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DDDF258-EC5E-492D-AB08-A824E9603ACE}"/>
              </a:ext>
            </a:extLst>
          </p:cNvPr>
          <p:cNvSpPr>
            <a:spLocks noGrp="1"/>
          </p:cNvSpPr>
          <p:nvPr>
            <p:ph type="sldNum" sz="quarter" idx="12"/>
          </p:nvPr>
        </p:nvSpPr>
        <p:spPr>
          <a:xfrm>
            <a:off x="11264348" y="1063274"/>
            <a:ext cx="745435" cy="365125"/>
          </a:xfrm>
        </p:spPr>
        <p:txBody>
          <a:bodyPr/>
          <a:lstStyle/>
          <a:p>
            <a:fld id="{6D22F896-40B5-4ADD-8801-0D06FADFA095}" type="slidenum">
              <a:rPr lang="en-US" sz="2400" b="1" smtClean="0">
                <a:solidFill>
                  <a:srgbClr val="FFFF00"/>
                </a:solidFill>
              </a:rPr>
              <a:t>123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56674"/>
                                        </p:tgtEl>
                                        <p:attrNameLst>
                                          <p:attrName>style.visibility</p:attrName>
                                        </p:attrNameLst>
                                      </p:cBhvr>
                                      <p:to>
                                        <p:strVal val="visible"/>
                                      </p:to>
                                    </p:set>
                                    <p:anim calcmode="lin" valueType="num">
                                      <p:cBhvr additive="base">
                                        <p:cTn id="7" dur="500" fill="hold"/>
                                        <p:tgtEl>
                                          <p:spTgt spid="156674"/>
                                        </p:tgtEl>
                                        <p:attrNameLst>
                                          <p:attrName>ppt_x</p:attrName>
                                        </p:attrNameLst>
                                      </p:cBhvr>
                                      <p:tavLst>
                                        <p:tav tm="0">
                                          <p:val>
                                            <p:strVal val="#ppt_x"/>
                                          </p:val>
                                        </p:tav>
                                        <p:tav tm="100000">
                                          <p:val>
                                            <p:strVal val="#ppt_x"/>
                                          </p:val>
                                        </p:tav>
                                      </p:tavLst>
                                    </p:anim>
                                    <p:anim calcmode="lin" valueType="num">
                                      <p:cBhvr additive="base">
                                        <p:cTn id="8" dur="500" fill="hold"/>
                                        <p:tgtEl>
                                          <p:spTgt spid="1566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8916"/>
                                        </p:tgtEl>
                                        <p:attrNameLst>
                                          <p:attrName>style.visibility</p:attrName>
                                        </p:attrNameLst>
                                      </p:cBhvr>
                                      <p:to>
                                        <p:strVal val="visible"/>
                                      </p:to>
                                    </p:set>
                                    <p:anim calcmode="lin" valueType="num">
                                      <p:cBhvr additive="base">
                                        <p:cTn id="13" dur="500" fill="hold"/>
                                        <p:tgtEl>
                                          <p:spTgt spid="38916"/>
                                        </p:tgtEl>
                                        <p:attrNameLst>
                                          <p:attrName>ppt_x</p:attrName>
                                        </p:attrNameLst>
                                      </p:cBhvr>
                                      <p:tavLst>
                                        <p:tav tm="0">
                                          <p:val>
                                            <p:strVal val="#ppt_x"/>
                                          </p:val>
                                        </p:tav>
                                        <p:tav tm="100000">
                                          <p:val>
                                            <p:strVal val="#ppt_x"/>
                                          </p:val>
                                        </p:tav>
                                      </p:tavLst>
                                    </p:anim>
                                    <p:anim calcmode="lin" valueType="num">
                                      <p:cBhvr additive="base">
                                        <p:cTn id="14" dur="500" fill="hold"/>
                                        <p:tgtEl>
                                          <p:spTgt spid="3891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6675">
                                            <p:txEl>
                                              <p:pRg st="0" end="0"/>
                                            </p:txEl>
                                          </p:spTgt>
                                        </p:tgtEl>
                                        <p:attrNameLst>
                                          <p:attrName>style.visibility</p:attrName>
                                        </p:attrNameLst>
                                      </p:cBhvr>
                                      <p:to>
                                        <p:strVal val="visible"/>
                                      </p:to>
                                    </p:set>
                                    <p:anim calcmode="lin" valueType="num">
                                      <p:cBhvr additive="base">
                                        <p:cTn id="19" dur="500" fill="hold"/>
                                        <p:tgtEl>
                                          <p:spTgt spid="156675">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66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6675">
                                            <p:txEl>
                                              <p:pRg st="1" end="1"/>
                                            </p:txEl>
                                          </p:spTgt>
                                        </p:tgtEl>
                                        <p:attrNameLst>
                                          <p:attrName>style.visibility</p:attrName>
                                        </p:attrNameLst>
                                      </p:cBhvr>
                                      <p:to>
                                        <p:strVal val="visible"/>
                                      </p:to>
                                    </p:set>
                                    <p:anim calcmode="lin" valueType="num">
                                      <p:cBhvr additive="base">
                                        <p:cTn id="25" dur="500" fill="hold"/>
                                        <p:tgtEl>
                                          <p:spTgt spid="156675">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56675">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56675">
                                            <p:txEl>
                                              <p:pRg st="2" end="2"/>
                                            </p:txEl>
                                          </p:spTgt>
                                        </p:tgtEl>
                                        <p:attrNameLst>
                                          <p:attrName>style.visibility</p:attrName>
                                        </p:attrNameLst>
                                      </p:cBhvr>
                                      <p:to>
                                        <p:strVal val="visible"/>
                                      </p:to>
                                    </p:set>
                                    <p:anim calcmode="lin" valueType="num">
                                      <p:cBhvr additive="base">
                                        <p:cTn id="29" dur="500" fill="hold"/>
                                        <p:tgtEl>
                                          <p:spTgt spid="156675">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156675">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grpId="0" nodeType="withEffect">
                                  <p:stCondLst>
                                    <p:cond delay="0"/>
                                  </p:stCondLst>
                                  <p:childTnLst>
                                    <p:set>
                                      <p:cBhvr>
                                        <p:cTn id="32" dur="1" fill="hold">
                                          <p:stCondLst>
                                            <p:cond delay="0"/>
                                          </p:stCondLst>
                                        </p:cTn>
                                        <p:tgtEl>
                                          <p:spTgt spid="156675">
                                            <p:txEl>
                                              <p:pRg st="3" end="3"/>
                                            </p:txEl>
                                          </p:spTgt>
                                        </p:tgtEl>
                                        <p:attrNameLst>
                                          <p:attrName>style.visibility</p:attrName>
                                        </p:attrNameLst>
                                      </p:cBhvr>
                                      <p:to>
                                        <p:strVal val="visible"/>
                                      </p:to>
                                    </p:set>
                                    <p:anim calcmode="lin" valueType="num">
                                      <p:cBhvr additive="base">
                                        <p:cTn id="33" dur="500" fill="hold"/>
                                        <p:tgtEl>
                                          <p:spTgt spid="156675">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1566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56675">
                                            <p:txEl>
                                              <p:pRg st="4" end="4"/>
                                            </p:txEl>
                                          </p:spTgt>
                                        </p:tgtEl>
                                        <p:attrNameLst>
                                          <p:attrName>style.visibility</p:attrName>
                                        </p:attrNameLst>
                                      </p:cBhvr>
                                      <p:to>
                                        <p:strVal val="visible"/>
                                      </p:to>
                                    </p:set>
                                    <p:anim calcmode="lin" valueType="num">
                                      <p:cBhvr additive="base">
                                        <p:cTn id="39" dur="500" fill="hold"/>
                                        <p:tgtEl>
                                          <p:spTgt spid="156675">
                                            <p:txEl>
                                              <p:pRg st="4" end="4"/>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156675">
                                            <p:txEl>
                                              <p:pRg st="4" end="4"/>
                                            </p:txEl>
                                          </p:spTgt>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56675">
                                            <p:txEl>
                                              <p:pRg st="5" end="5"/>
                                            </p:txEl>
                                          </p:spTgt>
                                        </p:tgtEl>
                                        <p:attrNameLst>
                                          <p:attrName>style.visibility</p:attrName>
                                        </p:attrNameLst>
                                      </p:cBhvr>
                                      <p:to>
                                        <p:strVal val="visible"/>
                                      </p:to>
                                    </p:set>
                                    <p:anim calcmode="lin" valueType="num">
                                      <p:cBhvr additive="base">
                                        <p:cTn id="43" dur="500" fill="hold"/>
                                        <p:tgtEl>
                                          <p:spTgt spid="156675">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56675">
                                            <p:txEl>
                                              <p:pRg st="5" end="5"/>
                                            </p:txEl>
                                          </p:spTgt>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56675">
                                            <p:txEl>
                                              <p:pRg st="6" end="6"/>
                                            </p:txEl>
                                          </p:spTgt>
                                        </p:tgtEl>
                                        <p:attrNameLst>
                                          <p:attrName>style.visibility</p:attrName>
                                        </p:attrNameLst>
                                      </p:cBhvr>
                                      <p:to>
                                        <p:strVal val="visible"/>
                                      </p:to>
                                    </p:set>
                                    <p:anim calcmode="lin" valueType="num">
                                      <p:cBhvr additive="base">
                                        <p:cTn id="47" dur="500" fill="hold"/>
                                        <p:tgtEl>
                                          <p:spTgt spid="156675">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156675">
                                            <p:txEl>
                                              <p:pRg st="6" end="6"/>
                                            </p:txEl>
                                          </p:spTgt>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56675">
                                            <p:txEl>
                                              <p:pRg st="7" end="7"/>
                                            </p:txEl>
                                          </p:spTgt>
                                        </p:tgtEl>
                                        <p:attrNameLst>
                                          <p:attrName>style.visibility</p:attrName>
                                        </p:attrNameLst>
                                      </p:cBhvr>
                                      <p:to>
                                        <p:strVal val="visible"/>
                                      </p:to>
                                    </p:set>
                                    <p:anim calcmode="lin" valueType="num">
                                      <p:cBhvr additive="base">
                                        <p:cTn id="51" dur="500" fill="hold"/>
                                        <p:tgtEl>
                                          <p:spTgt spid="156675">
                                            <p:txEl>
                                              <p:pRg st="7" end="7"/>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156675">
                                            <p:txEl>
                                              <p:pRg st="7" end="7"/>
                                            </p:txEl>
                                          </p:spTgt>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156675">
                                            <p:txEl>
                                              <p:pRg st="8" end="8"/>
                                            </p:txEl>
                                          </p:spTgt>
                                        </p:tgtEl>
                                        <p:attrNameLst>
                                          <p:attrName>style.visibility</p:attrName>
                                        </p:attrNameLst>
                                      </p:cBhvr>
                                      <p:to>
                                        <p:strVal val="visible"/>
                                      </p:to>
                                    </p:set>
                                    <p:anim calcmode="lin" valueType="num">
                                      <p:cBhvr additive="base">
                                        <p:cTn id="55" dur="500" fill="hold"/>
                                        <p:tgtEl>
                                          <p:spTgt spid="156675">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156675">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6674" grpId="0"/>
      <p:bldP spid="156675" grpId="0" build="p"/>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p:cNvSpPr>
            <a:spLocks noGrp="1" noChangeArrowheads="1"/>
          </p:cNvSpPr>
          <p:nvPr>
            <p:ph type="body" sz="half" idx="2"/>
          </p:nvPr>
        </p:nvSpPr>
        <p:spPr>
          <a:xfrm>
            <a:off x="5372307" y="535661"/>
            <a:ext cx="6645827" cy="6116929"/>
          </a:xfrm>
        </p:spPr>
        <p:txBody>
          <a:bodyPr>
            <a:noAutofit/>
          </a:bodyPr>
          <a:lstStyle/>
          <a:p>
            <a:pPr algn="just" eaLnBrk="1" hangingPunct="1">
              <a:defRPr/>
            </a:pPr>
            <a:r>
              <a:rPr lang="es-ES" sz="4400" b="1" dirty="0">
                <a:solidFill>
                  <a:srgbClr val="FFFF00"/>
                </a:solidFill>
                <a:effectLst>
                  <a:outerShdw blurRad="38100" dist="38100" dir="2700000" algn="tl">
                    <a:srgbClr val="C0C0C0"/>
                  </a:outerShdw>
                </a:effectLst>
                <a:latin typeface="Franklin Gothic Heavy" panose="020B0903020102020204" pitchFamily="34" charset="0"/>
              </a:rPr>
              <a:t>MENTE PROACTIVA</a:t>
            </a:r>
          </a:p>
          <a:p>
            <a:pPr algn="just" eaLnBrk="1" hangingPunct="1">
              <a:buFontTx/>
              <a:buNone/>
              <a:defRPr/>
            </a:pPr>
            <a:r>
              <a:rPr lang="es-ES" sz="4000" b="1" dirty="0">
                <a:latin typeface="Microsoft Sans Serif" pitchFamily="34" charset="0"/>
              </a:rPr>
              <a:t>Afrontando la realidad</a:t>
            </a:r>
          </a:p>
          <a:p>
            <a:pPr lvl="1" algn="just" eaLnBrk="1" hangingPunct="1">
              <a:defRPr/>
            </a:pPr>
            <a:r>
              <a:rPr lang="es-MX" sz="4000" b="1" dirty="0">
                <a:latin typeface="Microsoft Sans Serif" pitchFamily="34" charset="0"/>
              </a:rPr>
              <a:t>Circunstancias del presente y proyecciones futuras</a:t>
            </a:r>
          </a:p>
          <a:p>
            <a:pPr lvl="1" algn="just" eaLnBrk="1" hangingPunct="1">
              <a:defRPr/>
            </a:pPr>
            <a:r>
              <a:rPr lang="es-ES" sz="4000" b="1" dirty="0">
                <a:latin typeface="Microsoft Sans Serif" pitchFamily="34" charset="0"/>
              </a:rPr>
              <a:t>Poder de elegir</a:t>
            </a:r>
          </a:p>
          <a:p>
            <a:pPr lvl="1" algn="just" eaLnBrk="1" hangingPunct="1">
              <a:defRPr/>
            </a:pPr>
            <a:r>
              <a:rPr lang="es-ES" sz="4000" b="1" dirty="0">
                <a:latin typeface="Microsoft Sans Serif" pitchFamily="34" charset="0"/>
              </a:rPr>
              <a:t>Cultura Pro activa</a:t>
            </a:r>
          </a:p>
          <a:p>
            <a:pPr lvl="1" algn="just" eaLnBrk="1" hangingPunct="1">
              <a:defRPr/>
            </a:pPr>
            <a:r>
              <a:rPr lang="es-MX" sz="4000" b="1" dirty="0">
                <a:latin typeface="Microsoft Sans Serif" pitchFamily="34" charset="0"/>
              </a:rPr>
              <a:t>Practicar valores compartidos y alcanzar propósitos </a:t>
            </a:r>
          </a:p>
          <a:p>
            <a:pPr algn="just" eaLnBrk="1" hangingPunct="1">
              <a:defRPr/>
            </a:pPr>
            <a:endParaRPr lang="es-ES" sz="2800" b="1" dirty="0">
              <a:latin typeface="Microsoft Sans Serif" pitchFamily="34" charset="0"/>
            </a:endParaRPr>
          </a:p>
        </p:txBody>
      </p:sp>
      <p:pic>
        <p:nvPicPr>
          <p:cNvPr id="39939" name="Picture 3" descr="tempFile"/>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73865" y="535662"/>
            <a:ext cx="4928221" cy="6024163"/>
          </a:xfrm>
          <a:prstGeom prst="rect">
            <a:avLst/>
          </a:prstGeom>
          <a:solidFill>
            <a:schemeClr val="accent6">
              <a:lumMod val="60000"/>
              <a:lumOff val="40000"/>
            </a:schemeClr>
          </a:solidFill>
          <a:ln w="12700">
            <a:solidFill>
              <a:srgbClr val="000000"/>
            </a:solidFill>
            <a:miter lim="800000"/>
            <a:headEnd/>
            <a:tailEnd/>
          </a:ln>
        </p:spPr>
      </p:pic>
      <p:sp>
        <p:nvSpPr>
          <p:cNvPr id="2" name="Marcador de fecha 1">
            <a:extLst>
              <a:ext uri="{FF2B5EF4-FFF2-40B4-BE49-F238E27FC236}">
                <a16:creationId xmlns:a16="http://schemas.microsoft.com/office/drawing/2014/main" id="{56C733F7-2B3B-412B-9EA6-0DB1D2C846E8}"/>
              </a:ext>
            </a:extLst>
          </p:cNvPr>
          <p:cNvSpPr>
            <a:spLocks noGrp="1"/>
          </p:cNvSpPr>
          <p:nvPr>
            <p:ph type="dt" sz="half" idx="10"/>
          </p:nvPr>
        </p:nvSpPr>
        <p:spPr>
          <a:xfrm>
            <a:off x="9448800" y="6356350"/>
            <a:ext cx="2057400" cy="365125"/>
          </a:xfrm>
        </p:spPr>
        <p:txBody>
          <a:bodyPr/>
          <a:lstStyle/>
          <a:p>
            <a:fld id="{8638C143-AD01-45C8-B061-1459A891412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ACF6DF85-0E35-470F-9316-3736DF508BCE}"/>
              </a:ext>
            </a:extLst>
          </p:cNvPr>
          <p:cNvSpPr>
            <a:spLocks noGrp="1"/>
          </p:cNvSpPr>
          <p:nvPr>
            <p:ph type="sldNum" sz="quarter" idx="12"/>
          </p:nvPr>
        </p:nvSpPr>
        <p:spPr>
          <a:xfrm>
            <a:off x="10774016" y="381000"/>
            <a:ext cx="732183" cy="365125"/>
          </a:xfrm>
        </p:spPr>
        <p:txBody>
          <a:bodyPr/>
          <a:lstStyle/>
          <a:p>
            <a:fld id="{6D22F896-40B5-4ADD-8801-0D06FADFA095}" type="slidenum">
              <a:rPr lang="en-US" sz="2400" b="1" smtClean="0">
                <a:solidFill>
                  <a:srgbClr val="FFFF00"/>
                </a:solidFill>
              </a:rPr>
              <a:t>124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9939"/>
                                        </p:tgtEl>
                                        <p:attrNameLst>
                                          <p:attrName>style.visibility</p:attrName>
                                        </p:attrNameLst>
                                      </p:cBhvr>
                                      <p:to>
                                        <p:strVal val="visible"/>
                                      </p:to>
                                    </p:set>
                                    <p:anim calcmode="lin" valueType="num">
                                      <p:cBhvr additive="base">
                                        <p:cTn id="7" dur="500" fill="hold"/>
                                        <p:tgtEl>
                                          <p:spTgt spid="39939"/>
                                        </p:tgtEl>
                                        <p:attrNameLst>
                                          <p:attrName>ppt_x</p:attrName>
                                        </p:attrNameLst>
                                      </p:cBhvr>
                                      <p:tavLst>
                                        <p:tav tm="0">
                                          <p:val>
                                            <p:strVal val="#ppt_x"/>
                                          </p:val>
                                        </p:tav>
                                        <p:tav tm="100000">
                                          <p:val>
                                            <p:strVal val="#ppt_x"/>
                                          </p:val>
                                        </p:tav>
                                      </p:tavLst>
                                    </p:anim>
                                    <p:anim calcmode="lin" valueType="num">
                                      <p:cBhvr additive="base">
                                        <p:cTn id="8" dur="500" fill="hold"/>
                                        <p:tgtEl>
                                          <p:spTgt spid="3993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8722">
                                            <p:txEl>
                                              <p:pRg st="0" end="0"/>
                                            </p:txEl>
                                          </p:spTgt>
                                        </p:tgtEl>
                                        <p:attrNameLst>
                                          <p:attrName>style.visibility</p:attrName>
                                        </p:attrNameLst>
                                      </p:cBhvr>
                                      <p:to>
                                        <p:strVal val="visible"/>
                                      </p:to>
                                    </p:set>
                                    <p:anim calcmode="lin" valueType="num">
                                      <p:cBhvr additive="base">
                                        <p:cTn id="13" dur="500" fill="hold"/>
                                        <p:tgtEl>
                                          <p:spTgt spid="15872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87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8722">
                                            <p:txEl>
                                              <p:pRg st="1" end="1"/>
                                            </p:txEl>
                                          </p:spTgt>
                                        </p:tgtEl>
                                        <p:attrNameLst>
                                          <p:attrName>style.visibility</p:attrName>
                                        </p:attrNameLst>
                                      </p:cBhvr>
                                      <p:to>
                                        <p:strVal val="visible"/>
                                      </p:to>
                                    </p:set>
                                    <p:anim calcmode="lin" valueType="num">
                                      <p:cBhvr additive="base">
                                        <p:cTn id="19" dur="500" fill="hold"/>
                                        <p:tgtEl>
                                          <p:spTgt spid="15872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58722">
                                            <p:txEl>
                                              <p:pRg st="1" end="1"/>
                                            </p:txEl>
                                          </p:spTgt>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58722">
                                            <p:txEl>
                                              <p:pRg st="2" end="2"/>
                                            </p:txEl>
                                          </p:spTgt>
                                        </p:tgtEl>
                                        <p:attrNameLst>
                                          <p:attrName>style.visibility</p:attrName>
                                        </p:attrNameLst>
                                      </p:cBhvr>
                                      <p:to>
                                        <p:strVal val="visible"/>
                                      </p:to>
                                    </p:set>
                                    <p:anim calcmode="lin" valueType="num">
                                      <p:cBhvr additive="base">
                                        <p:cTn id="23" dur="500" fill="hold"/>
                                        <p:tgtEl>
                                          <p:spTgt spid="158722">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58722">
                                            <p:txEl>
                                              <p:pRg st="2" end="2"/>
                                            </p:txEl>
                                          </p:spTgt>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58722">
                                            <p:txEl>
                                              <p:pRg st="3" end="3"/>
                                            </p:txEl>
                                          </p:spTgt>
                                        </p:tgtEl>
                                        <p:attrNameLst>
                                          <p:attrName>style.visibility</p:attrName>
                                        </p:attrNameLst>
                                      </p:cBhvr>
                                      <p:to>
                                        <p:strVal val="visible"/>
                                      </p:to>
                                    </p:set>
                                    <p:anim calcmode="lin" valueType="num">
                                      <p:cBhvr additive="base">
                                        <p:cTn id="27" dur="500" fill="hold"/>
                                        <p:tgtEl>
                                          <p:spTgt spid="158722">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158722">
                                            <p:txEl>
                                              <p:pRg st="3" end="3"/>
                                            </p:txEl>
                                          </p:spTgt>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58722">
                                            <p:txEl>
                                              <p:pRg st="4" end="4"/>
                                            </p:txEl>
                                          </p:spTgt>
                                        </p:tgtEl>
                                        <p:attrNameLst>
                                          <p:attrName>style.visibility</p:attrName>
                                        </p:attrNameLst>
                                      </p:cBhvr>
                                      <p:to>
                                        <p:strVal val="visible"/>
                                      </p:to>
                                    </p:set>
                                    <p:anim calcmode="lin" valueType="num">
                                      <p:cBhvr additive="base">
                                        <p:cTn id="31" dur="500" fill="hold"/>
                                        <p:tgtEl>
                                          <p:spTgt spid="158722">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58722">
                                            <p:txEl>
                                              <p:pRg st="4" end="4"/>
                                            </p:txEl>
                                          </p:spTgt>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58722">
                                            <p:txEl>
                                              <p:pRg st="5" end="5"/>
                                            </p:txEl>
                                          </p:spTgt>
                                        </p:tgtEl>
                                        <p:attrNameLst>
                                          <p:attrName>style.visibility</p:attrName>
                                        </p:attrNameLst>
                                      </p:cBhvr>
                                      <p:to>
                                        <p:strVal val="visible"/>
                                      </p:to>
                                    </p:set>
                                    <p:anim calcmode="lin" valueType="num">
                                      <p:cBhvr additive="base">
                                        <p:cTn id="35" dur="500" fill="hold"/>
                                        <p:tgtEl>
                                          <p:spTgt spid="158722">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15872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8722" grpId="0" build="p"/>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Rectangle 2"/>
          <p:cNvSpPr>
            <a:spLocks noGrp="1" noChangeArrowheads="1"/>
          </p:cNvSpPr>
          <p:nvPr>
            <p:ph type="title"/>
          </p:nvPr>
        </p:nvSpPr>
        <p:spPr>
          <a:xfrm>
            <a:off x="337930" y="579993"/>
            <a:ext cx="11516139" cy="840230"/>
          </a:xfrm>
        </p:spPr>
        <p:txBody>
          <a:bodyPr wrap="square">
            <a:spAutoFit/>
          </a:bodyPr>
          <a:lstStyle/>
          <a:p>
            <a:pPr algn="ctr" eaLnBrk="1" hangingPunct="1">
              <a:defRPr/>
            </a:pPr>
            <a:r>
              <a:rPr lang="es-ES" sz="5400" dirty="0">
                <a:solidFill>
                  <a:schemeClr val="accent2"/>
                </a:solidFill>
                <a:effectLst>
                  <a:outerShdw blurRad="38100" dist="38100" dir="2700000" algn="tl">
                    <a:srgbClr val="C0C0C0"/>
                  </a:outerShdw>
                </a:effectLst>
                <a:latin typeface="Franklin Gothic Heavy" panose="020B0903020102020204" pitchFamily="34" charset="0"/>
              </a:rPr>
              <a:t>ESCUCHANDO NUESTRO LENGUAJE</a:t>
            </a:r>
          </a:p>
        </p:txBody>
      </p:sp>
      <p:pic>
        <p:nvPicPr>
          <p:cNvPr id="40963" name="Picture 3" descr="tempFil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1987826" y="1494623"/>
            <a:ext cx="8030817" cy="4783384"/>
          </a:xfrm>
          <a:prstGeom prst="rect">
            <a:avLst/>
          </a:prstGeom>
          <a:noFill/>
          <a:ln w="12700">
            <a:solidFill>
              <a:srgbClr val="000000"/>
            </a:solidFill>
            <a:miter lim="800000"/>
            <a:headEnd/>
            <a:tailEnd/>
          </a:ln>
        </p:spPr>
      </p:pic>
      <p:sp>
        <p:nvSpPr>
          <p:cNvPr id="2" name="Marcador de fecha 1">
            <a:extLst>
              <a:ext uri="{FF2B5EF4-FFF2-40B4-BE49-F238E27FC236}">
                <a16:creationId xmlns:a16="http://schemas.microsoft.com/office/drawing/2014/main" id="{D72005FB-B0DD-4F80-8F88-C51E99E94372}"/>
              </a:ext>
            </a:extLst>
          </p:cNvPr>
          <p:cNvSpPr>
            <a:spLocks noGrp="1"/>
          </p:cNvSpPr>
          <p:nvPr>
            <p:ph type="dt" sz="half" idx="10"/>
          </p:nvPr>
        </p:nvSpPr>
        <p:spPr>
          <a:xfrm>
            <a:off x="9703904" y="6352407"/>
            <a:ext cx="2150165" cy="365125"/>
          </a:xfrm>
        </p:spPr>
        <p:txBody>
          <a:bodyPr/>
          <a:lstStyle/>
          <a:p>
            <a:fld id="{35864E48-CFF1-4A63-AC2A-CE7DA8E81EF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7DAB8D0-7AE6-4DB3-81AA-5F096AEB4010}"/>
              </a:ext>
            </a:extLst>
          </p:cNvPr>
          <p:cNvSpPr>
            <a:spLocks noGrp="1"/>
          </p:cNvSpPr>
          <p:nvPr>
            <p:ph type="sldNum" sz="quarter" idx="12"/>
          </p:nvPr>
        </p:nvSpPr>
        <p:spPr>
          <a:xfrm>
            <a:off x="10668000" y="381000"/>
            <a:ext cx="838200" cy="365125"/>
          </a:xfrm>
        </p:spPr>
        <p:txBody>
          <a:bodyPr/>
          <a:lstStyle/>
          <a:p>
            <a:fld id="{6D22F896-40B5-4ADD-8801-0D06FADFA095}" type="slidenum">
              <a:rPr lang="en-US" sz="2400" b="1" smtClean="0">
                <a:solidFill>
                  <a:srgbClr val="FFFF00"/>
                </a:solidFill>
              </a:rPr>
              <a:t>125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0770"/>
                                        </p:tgtEl>
                                        <p:attrNameLst>
                                          <p:attrName>style.visibility</p:attrName>
                                        </p:attrNameLst>
                                      </p:cBhvr>
                                      <p:to>
                                        <p:strVal val="visible"/>
                                      </p:to>
                                    </p:set>
                                    <p:anim calcmode="lin" valueType="num">
                                      <p:cBhvr additive="base">
                                        <p:cTn id="7" dur="500" fill="hold"/>
                                        <p:tgtEl>
                                          <p:spTgt spid="160770"/>
                                        </p:tgtEl>
                                        <p:attrNameLst>
                                          <p:attrName>ppt_x</p:attrName>
                                        </p:attrNameLst>
                                      </p:cBhvr>
                                      <p:tavLst>
                                        <p:tav tm="0">
                                          <p:val>
                                            <p:strVal val="#ppt_x"/>
                                          </p:val>
                                        </p:tav>
                                        <p:tav tm="100000">
                                          <p:val>
                                            <p:strVal val="#ppt_x"/>
                                          </p:val>
                                        </p:tav>
                                      </p:tavLst>
                                    </p:anim>
                                    <p:anim calcmode="lin" valueType="num">
                                      <p:cBhvr additive="base">
                                        <p:cTn id="8" dur="500" fill="hold"/>
                                        <p:tgtEl>
                                          <p:spTgt spid="1607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0963"/>
                                        </p:tgtEl>
                                        <p:attrNameLst>
                                          <p:attrName>style.visibility</p:attrName>
                                        </p:attrNameLst>
                                      </p:cBhvr>
                                      <p:to>
                                        <p:strVal val="visible"/>
                                      </p:to>
                                    </p:set>
                                    <p:anim calcmode="lin" valueType="num">
                                      <p:cBhvr additive="base">
                                        <p:cTn id="13" dur="500" fill="hold"/>
                                        <p:tgtEl>
                                          <p:spTgt spid="40963"/>
                                        </p:tgtEl>
                                        <p:attrNameLst>
                                          <p:attrName>ppt_x</p:attrName>
                                        </p:attrNameLst>
                                      </p:cBhvr>
                                      <p:tavLst>
                                        <p:tav tm="0">
                                          <p:val>
                                            <p:strVal val="#ppt_x"/>
                                          </p:val>
                                        </p:tav>
                                        <p:tav tm="100000">
                                          <p:val>
                                            <p:strVal val="#ppt_x"/>
                                          </p:val>
                                        </p:tav>
                                      </p:tavLst>
                                    </p:anim>
                                    <p:anim calcmode="lin" valueType="num">
                                      <p:cBhvr additive="base">
                                        <p:cTn id="14" dur="500" fill="hold"/>
                                        <p:tgtEl>
                                          <p:spTgt spid="4096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770" grpId="0"/>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noChangeArrowheads="1"/>
          </p:cNvSpPr>
          <p:nvPr>
            <p:ph type="ctrTitle"/>
          </p:nvPr>
        </p:nvSpPr>
        <p:spPr>
          <a:xfrm>
            <a:off x="2208213" y="225101"/>
            <a:ext cx="7772400" cy="1089529"/>
          </a:xfrm>
        </p:spPr>
        <p:txBody>
          <a:bodyPr>
            <a:spAutoFit/>
          </a:bodyPr>
          <a:lstStyle/>
          <a:p>
            <a:pPr algn="ctr" eaLnBrk="1" hangingPunct="1">
              <a:defRPr/>
            </a:pPr>
            <a:r>
              <a:rPr lang="es-ES" sz="7200" dirty="0">
                <a:solidFill>
                  <a:schemeClr val="accent2"/>
                </a:solidFill>
                <a:effectLst>
                  <a:outerShdw blurRad="38100" dist="38100" dir="2700000" algn="tl">
                    <a:srgbClr val="C0C0C0"/>
                  </a:outerShdw>
                </a:effectLst>
                <a:latin typeface="Franklin Gothic Heavy" panose="020B0903020102020204" pitchFamily="34" charset="0"/>
              </a:rPr>
              <a:t>Autoconciencia</a:t>
            </a:r>
          </a:p>
        </p:txBody>
      </p:sp>
      <p:sp>
        <p:nvSpPr>
          <p:cNvPr id="41987" name="Rectangle 3"/>
          <p:cNvSpPr>
            <a:spLocks noChangeArrowheads="1"/>
          </p:cNvSpPr>
          <p:nvPr/>
        </p:nvSpPr>
        <p:spPr bwMode="auto">
          <a:xfrm>
            <a:off x="1981200" y="1600200"/>
            <a:ext cx="8229600" cy="4829196"/>
          </a:xfrm>
          <a:prstGeom prst="rect">
            <a:avLst/>
          </a:prstGeom>
          <a:noFill/>
          <a:ln w="9525">
            <a:noFill/>
            <a:miter lim="800000"/>
            <a:headEnd/>
            <a:tailEnd/>
          </a:ln>
        </p:spPr>
        <p:txBody>
          <a:bodyPr/>
          <a:lstStyle/>
          <a:p>
            <a:pPr algn="ctr">
              <a:spcBef>
                <a:spcPct val="20000"/>
              </a:spcBef>
            </a:pPr>
            <a:r>
              <a:rPr lang="es-ES" sz="3200" dirty="0">
                <a:latin typeface="Microsoft Sans Serif" pitchFamily="34" charset="0"/>
              </a:rPr>
              <a:t> </a:t>
            </a:r>
            <a:r>
              <a:rPr lang="es-ES" sz="3600" dirty="0">
                <a:solidFill>
                  <a:srgbClr val="FF0000"/>
                </a:solidFill>
                <a:latin typeface="Gill Sans Ultra Bold" panose="020B0A02020104020203" pitchFamily="34" charset="0"/>
              </a:rPr>
              <a:t>lenguaje </a:t>
            </a:r>
          </a:p>
          <a:p>
            <a:pPr algn="ctr">
              <a:spcBef>
                <a:spcPct val="20000"/>
              </a:spcBef>
            </a:pPr>
            <a:r>
              <a:rPr lang="es-ES" sz="3600" dirty="0">
                <a:solidFill>
                  <a:srgbClr val="FF0000"/>
                </a:solidFill>
                <a:latin typeface="Gill Sans Ultra Bold" panose="020B0A02020104020203" pitchFamily="34" charset="0"/>
              </a:rPr>
              <a:t>tienes, elijes</a:t>
            </a:r>
          </a:p>
          <a:p>
            <a:pPr algn="ctr">
              <a:spcBef>
                <a:spcPct val="20000"/>
              </a:spcBef>
            </a:pPr>
            <a:endParaRPr lang="es-ES" sz="3600" dirty="0">
              <a:solidFill>
                <a:srgbClr val="FF0000"/>
              </a:solidFill>
              <a:latin typeface="Microsoft Sans Serif" pitchFamily="34" charset="0"/>
            </a:endParaRPr>
          </a:p>
        </p:txBody>
      </p:sp>
      <p:pic>
        <p:nvPicPr>
          <p:cNvPr id="41988" name="Picture 4" descr="Blue-Abstract4"/>
          <p:cNvPicPr>
            <a:picLocks noChangeAspect="1" noChangeArrowheads="1"/>
          </p:cNvPicPr>
          <p:nvPr/>
        </p:nvPicPr>
        <p:blipFill>
          <a:blip r:embed="rId3"/>
          <a:srcRect/>
          <a:stretch>
            <a:fillRect/>
          </a:stretch>
        </p:blipFill>
        <p:spPr bwMode="auto">
          <a:xfrm>
            <a:off x="4927671" y="3061252"/>
            <a:ext cx="3400355" cy="3104598"/>
          </a:xfrm>
          <a:prstGeom prst="rect">
            <a:avLst/>
          </a:prstGeom>
          <a:noFill/>
          <a:ln w="9525">
            <a:noFill/>
            <a:miter lim="800000"/>
            <a:headEnd/>
            <a:tailEnd/>
          </a:ln>
        </p:spPr>
      </p:pic>
      <p:pic>
        <p:nvPicPr>
          <p:cNvPr id="41989" name="Picture 5" descr="Blue-People12"/>
          <p:cNvPicPr>
            <a:picLocks noChangeAspect="1" noChangeArrowheads="1"/>
          </p:cNvPicPr>
          <p:nvPr/>
        </p:nvPicPr>
        <p:blipFill>
          <a:blip r:embed="rId4"/>
          <a:srcRect/>
          <a:stretch>
            <a:fillRect/>
          </a:stretch>
        </p:blipFill>
        <p:spPr bwMode="auto">
          <a:xfrm>
            <a:off x="986115" y="1738314"/>
            <a:ext cx="3400355" cy="4427536"/>
          </a:xfrm>
          <a:prstGeom prst="rect">
            <a:avLst/>
          </a:prstGeom>
          <a:noFill/>
          <a:ln w="9525">
            <a:noFill/>
            <a:miter lim="800000"/>
            <a:headEnd/>
            <a:tailEnd/>
          </a:ln>
        </p:spPr>
      </p:pic>
      <p:pic>
        <p:nvPicPr>
          <p:cNvPr id="41990" name="Picture 6" descr="Blue-People13"/>
          <p:cNvPicPr>
            <a:picLocks noChangeAspect="1" noChangeArrowheads="1"/>
          </p:cNvPicPr>
          <p:nvPr/>
        </p:nvPicPr>
        <p:blipFill>
          <a:blip r:embed="rId5"/>
          <a:srcRect/>
          <a:stretch>
            <a:fillRect/>
          </a:stretch>
        </p:blipFill>
        <p:spPr bwMode="auto">
          <a:xfrm>
            <a:off x="8882480" y="2781300"/>
            <a:ext cx="3167269" cy="3648096"/>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3801D660-B13D-4CB4-8372-46FC99457887}"/>
              </a:ext>
            </a:extLst>
          </p:cNvPr>
          <p:cNvSpPr>
            <a:spLocks noGrp="1"/>
          </p:cNvSpPr>
          <p:nvPr>
            <p:ph type="dt" sz="half" idx="10"/>
          </p:nvPr>
        </p:nvSpPr>
        <p:spPr/>
        <p:txBody>
          <a:bodyPr/>
          <a:lstStyle/>
          <a:p>
            <a:fld id="{40742740-BD46-4164-8971-1E6998C7E87D}" type="datetime1">
              <a:rPr lang="es-PE" smtClean="0"/>
              <a:t>29/08/2024</a:t>
            </a:fld>
            <a:endParaRPr lang="en-US" dirty="0"/>
          </a:p>
        </p:txBody>
      </p:sp>
      <p:sp>
        <p:nvSpPr>
          <p:cNvPr id="3" name="Marcador de número de diapositiva 2">
            <a:extLst>
              <a:ext uri="{FF2B5EF4-FFF2-40B4-BE49-F238E27FC236}">
                <a16:creationId xmlns:a16="http://schemas.microsoft.com/office/drawing/2014/main" id="{85F4F07A-D22B-408C-843D-51165EC2FF82}"/>
              </a:ext>
            </a:extLst>
          </p:cNvPr>
          <p:cNvSpPr>
            <a:spLocks noGrp="1"/>
          </p:cNvSpPr>
          <p:nvPr>
            <p:ph type="sldNum" sz="quarter" idx="12"/>
          </p:nvPr>
        </p:nvSpPr>
        <p:spPr>
          <a:xfrm>
            <a:off x="10933043" y="354011"/>
            <a:ext cx="960783" cy="365125"/>
          </a:xfrm>
        </p:spPr>
        <p:txBody>
          <a:bodyPr/>
          <a:lstStyle/>
          <a:p>
            <a:fld id="{6D22F896-40B5-4ADD-8801-0D06FADFA095}" type="slidenum">
              <a:rPr lang="en-US" sz="2400" b="1" smtClean="0">
                <a:solidFill>
                  <a:srgbClr val="FFFF00"/>
                </a:solidFill>
              </a:rPr>
              <a:t>126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2818"/>
                                        </p:tgtEl>
                                        <p:attrNameLst>
                                          <p:attrName>style.visibility</p:attrName>
                                        </p:attrNameLst>
                                      </p:cBhvr>
                                      <p:to>
                                        <p:strVal val="visible"/>
                                      </p:to>
                                    </p:set>
                                    <p:anim calcmode="lin" valueType="num">
                                      <p:cBhvr additive="base">
                                        <p:cTn id="7" dur="500" fill="hold"/>
                                        <p:tgtEl>
                                          <p:spTgt spid="162818"/>
                                        </p:tgtEl>
                                        <p:attrNameLst>
                                          <p:attrName>ppt_x</p:attrName>
                                        </p:attrNameLst>
                                      </p:cBhvr>
                                      <p:tavLst>
                                        <p:tav tm="0">
                                          <p:val>
                                            <p:strVal val="#ppt_x"/>
                                          </p:val>
                                        </p:tav>
                                        <p:tav tm="100000">
                                          <p:val>
                                            <p:strVal val="#ppt_x"/>
                                          </p:val>
                                        </p:tav>
                                      </p:tavLst>
                                    </p:anim>
                                    <p:anim calcmode="lin" valueType="num">
                                      <p:cBhvr additive="base">
                                        <p:cTn id="8" dur="500" fill="hold"/>
                                        <p:tgtEl>
                                          <p:spTgt spid="1628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1987">
                                            <p:txEl>
                                              <p:pRg st="0" end="0"/>
                                            </p:txEl>
                                          </p:spTgt>
                                        </p:tgtEl>
                                        <p:attrNameLst>
                                          <p:attrName>style.visibility</p:attrName>
                                        </p:attrNameLst>
                                      </p:cBhvr>
                                      <p:to>
                                        <p:strVal val="visible"/>
                                      </p:to>
                                    </p:set>
                                    <p:anim calcmode="lin" valueType="num">
                                      <p:cBhvr additive="base">
                                        <p:cTn id="13" dur="500" fill="hold"/>
                                        <p:tgtEl>
                                          <p:spTgt spid="419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19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1987">
                                            <p:txEl>
                                              <p:pRg st="1" end="1"/>
                                            </p:txEl>
                                          </p:spTgt>
                                        </p:tgtEl>
                                        <p:attrNameLst>
                                          <p:attrName>style.visibility</p:attrName>
                                        </p:attrNameLst>
                                      </p:cBhvr>
                                      <p:to>
                                        <p:strVal val="visible"/>
                                      </p:to>
                                    </p:set>
                                    <p:anim calcmode="lin" valueType="num">
                                      <p:cBhvr additive="base">
                                        <p:cTn id="19" dur="500" fill="hold"/>
                                        <p:tgtEl>
                                          <p:spTgt spid="419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198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2818" grpId="0"/>
      <p:bldP spid="41987"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noChangeArrowheads="1"/>
          </p:cNvSpPr>
          <p:nvPr>
            <p:ph type="title"/>
          </p:nvPr>
        </p:nvSpPr>
        <p:spPr>
          <a:xfrm>
            <a:off x="1981200" y="427610"/>
            <a:ext cx="8229600" cy="840230"/>
          </a:xfrm>
        </p:spPr>
        <p:txBody>
          <a:bodyPr>
            <a:spAutoFit/>
          </a:bodyPr>
          <a:lstStyle/>
          <a:p>
            <a:pPr algn="ctr" eaLnBrk="1" hangingPunct="1">
              <a:defRPr/>
            </a:pPr>
            <a:r>
              <a:rPr lang="es-ES" sz="5400" dirty="0">
                <a:solidFill>
                  <a:schemeClr val="accent2"/>
                </a:solidFill>
                <a:effectLst>
                  <a:outerShdw blurRad="38100" dist="38100" dir="2700000" algn="tl">
                    <a:srgbClr val="C0C0C0"/>
                  </a:outerShdw>
                </a:effectLst>
                <a:latin typeface="Franklin Gothic Heavy" panose="020B0903020102020204" pitchFamily="34" charset="0"/>
              </a:rPr>
              <a:t>Lenguaje reactivo</a:t>
            </a:r>
          </a:p>
        </p:txBody>
      </p:sp>
      <p:sp>
        <p:nvSpPr>
          <p:cNvPr id="43011" name="Rectangle 3"/>
          <p:cNvSpPr>
            <a:spLocks noGrp="1" noChangeArrowheads="1"/>
          </p:cNvSpPr>
          <p:nvPr>
            <p:ph type="body" idx="1"/>
          </p:nvPr>
        </p:nvSpPr>
        <p:spPr>
          <a:xfrm>
            <a:off x="223008" y="1366379"/>
            <a:ext cx="6937928" cy="5088764"/>
          </a:xfrm>
        </p:spPr>
        <p:txBody>
          <a:bodyPr>
            <a:normAutofit/>
          </a:bodyPr>
          <a:lstStyle/>
          <a:p>
            <a:pPr eaLnBrk="1" hangingPunct="1"/>
            <a:r>
              <a:rPr lang="es-ES" sz="4000" b="1" dirty="0">
                <a:latin typeface="Microsoft Sans Serif" pitchFamily="34" charset="0"/>
              </a:rPr>
              <a:t>Profecía del incumplimiento</a:t>
            </a:r>
          </a:p>
          <a:p>
            <a:pPr lvl="1" eaLnBrk="1" hangingPunct="1"/>
            <a:r>
              <a:rPr lang="es-ES" sz="4000" b="1" dirty="0">
                <a:latin typeface="Microsoft Sans Serif" pitchFamily="34" charset="0"/>
              </a:rPr>
              <a:t>Estoy determinado</a:t>
            </a:r>
          </a:p>
          <a:p>
            <a:pPr lvl="1" eaLnBrk="1" hangingPunct="1"/>
            <a:r>
              <a:rPr lang="es-ES" sz="4000" b="1" dirty="0">
                <a:latin typeface="Microsoft Sans Serif" pitchFamily="34" charset="0"/>
              </a:rPr>
              <a:t>No soy responsable</a:t>
            </a:r>
          </a:p>
          <a:p>
            <a:pPr lvl="1" eaLnBrk="1" hangingPunct="1"/>
            <a:r>
              <a:rPr lang="es-MX" sz="4000" b="1" dirty="0">
                <a:latin typeface="Microsoft Sans Serif" pitchFamily="34" charset="0"/>
              </a:rPr>
              <a:t>La conducta de otro me limita</a:t>
            </a:r>
          </a:p>
          <a:p>
            <a:pPr lvl="1" eaLnBrk="1" hangingPunct="1"/>
            <a:r>
              <a:rPr lang="es-MX" sz="4000" b="1" dirty="0">
                <a:latin typeface="Microsoft Sans Serif" pitchFamily="34" charset="0"/>
              </a:rPr>
              <a:t>Circunstancias o personas me fuerzan a hacer o que hago.</a:t>
            </a:r>
          </a:p>
          <a:p>
            <a:pPr eaLnBrk="1" hangingPunct="1"/>
            <a:endParaRPr lang="es-ES" dirty="0">
              <a:latin typeface="Microsoft Sans Serif" pitchFamily="34" charset="0"/>
            </a:endParaRPr>
          </a:p>
        </p:txBody>
      </p:sp>
      <p:pic>
        <p:nvPicPr>
          <p:cNvPr id="43012" name="Picture 4" descr="Blue-People18"/>
          <p:cNvPicPr>
            <a:picLocks noChangeAspect="1" noChangeArrowheads="1"/>
          </p:cNvPicPr>
          <p:nvPr/>
        </p:nvPicPr>
        <p:blipFill>
          <a:blip r:embed="rId3"/>
          <a:srcRect/>
          <a:stretch>
            <a:fillRect/>
          </a:stretch>
        </p:blipFill>
        <p:spPr bwMode="auto">
          <a:xfrm>
            <a:off x="9289775" y="3910761"/>
            <a:ext cx="2785234" cy="2351987"/>
          </a:xfrm>
          <a:prstGeom prst="rect">
            <a:avLst/>
          </a:prstGeom>
          <a:solidFill>
            <a:schemeClr val="accent3"/>
          </a:solidFill>
          <a:ln w="9525">
            <a:noFill/>
            <a:miter lim="800000"/>
            <a:headEnd/>
            <a:tailEnd/>
          </a:ln>
        </p:spPr>
      </p:pic>
      <p:pic>
        <p:nvPicPr>
          <p:cNvPr id="43013" name="Picture 5" descr="Blue-People9"/>
          <p:cNvPicPr>
            <a:picLocks noChangeAspect="1" noChangeArrowheads="1"/>
          </p:cNvPicPr>
          <p:nvPr/>
        </p:nvPicPr>
        <p:blipFill>
          <a:blip r:embed="rId4"/>
          <a:srcRect/>
          <a:stretch>
            <a:fillRect/>
          </a:stretch>
        </p:blipFill>
        <p:spPr bwMode="auto">
          <a:xfrm>
            <a:off x="9289775" y="1224998"/>
            <a:ext cx="2679217" cy="2241369"/>
          </a:xfrm>
          <a:prstGeom prst="rect">
            <a:avLst/>
          </a:prstGeom>
          <a:solidFill>
            <a:schemeClr val="accent3">
              <a:lumMod val="60000"/>
              <a:lumOff val="40000"/>
            </a:schemeClr>
          </a:solidFill>
          <a:ln w="9525">
            <a:noFill/>
            <a:miter lim="800000"/>
            <a:headEnd/>
            <a:tailEnd/>
          </a:ln>
        </p:spPr>
      </p:pic>
      <p:pic>
        <p:nvPicPr>
          <p:cNvPr id="43014" name="Picture 6" descr="BW-People22"/>
          <p:cNvPicPr>
            <a:picLocks noChangeAspect="1" noChangeArrowheads="1"/>
          </p:cNvPicPr>
          <p:nvPr/>
        </p:nvPicPr>
        <p:blipFill>
          <a:blip r:embed="rId5"/>
          <a:srcRect/>
          <a:stretch>
            <a:fillRect/>
          </a:stretch>
        </p:blipFill>
        <p:spPr bwMode="auto">
          <a:xfrm rot="10800000">
            <a:off x="6798365" y="2040881"/>
            <a:ext cx="2292625" cy="2351985"/>
          </a:xfrm>
          <a:prstGeom prst="rect">
            <a:avLst/>
          </a:prstGeom>
          <a:solidFill>
            <a:schemeClr val="accent6">
              <a:lumMod val="60000"/>
              <a:lumOff val="40000"/>
            </a:schemeClr>
          </a:solidFill>
          <a:ln w="9525">
            <a:noFill/>
            <a:miter lim="800000"/>
            <a:headEnd/>
            <a:tailEnd/>
          </a:ln>
        </p:spPr>
      </p:pic>
      <p:sp>
        <p:nvSpPr>
          <p:cNvPr id="2" name="Marcador de fecha 1">
            <a:extLst>
              <a:ext uri="{FF2B5EF4-FFF2-40B4-BE49-F238E27FC236}">
                <a16:creationId xmlns:a16="http://schemas.microsoft.com/office/drawing/2014/main" id="{9F7E2D54-F739-4A63-A97B-9F6ADEC3E86A}"/>
              </a:ext>
            </a:extLst>
          </p:cNvPr>
          <p:cNvSpPr>
            <a:spLocks noGrp="1"/>
          </p:cNvSpPr>
          <p:nvPr>
            <p:ph type="dt" sz="half" idx="10"/>
          </p:nvPr>
        </p:nvSpPr>
        <p:spPr/>
        <p:txBody>
          <a:bodyPr/>
          <a:lstStyle/>
          <a:p>
            <a:fld id="{18744926-D7A0-4697-985D-963347875DE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6517B72D-1430-42E6-ADA2-A0D1871989EB}"/>
              </a:ext>
            </a:extLst>
          </p:cNvPr>
          <p:cNvSpPr>
            <a:spLocks noGrp="1"/>
          </p:cNvSpPr>
          <p:nvPr>
            <p:ph type="sldNum" sz="quarter" idx="12"/>
          </p:nvPr>
        </p:nvSpPr>
        <p:spPr/>
        <p:txBody>
          <a:bodyPr/>
          <a:lstStyle/>
          <a:p>
            <a:fld id="{6D22F896-40B5-4ADD-8801-0D06FADFA095}" type="slidenum">
              <a:rPr lang="en-US" sz="2400" b="1" smtClean="0">
                <a:solidFill>
                  <a:srgbClr val="FFFF00"/>
                </a:solidFill>
              </a:rPr>
              <a:t>127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4866"/>
                                        </p:tgtEl>
                                        <p:attrNameLst>
                                          <p:attrName>style.visibility</p:attrName>
                                        </p:attrNameLst>
                                      </p:cBhvr>
                                      <p:to>
                                        <p:strVal val="visible"/>
                                      </p:to>
                                    </p:set>
                                    <p:anim calcmode="lin" valueType="num">
                                      <p:cBhvr additive="base">
                                        <p:cTn id="7" dur="500" fill="hold"/>
                                        <p:tgtEl>
                                          <p:spTgt spid="164866"/>
                                        </p:tgtEl>
                                        <p:attrNameLst>
                                          <p:attrName>ppt_x</p:attrName>
                                        </p:attrNameLst>
                                      </p:cBhvr>
                                      <p:tavLst>
                                        <p:tav tm="0">
                                          <p:val>
                                            <p:strVal val="#ppt_x"/>
                                          </p:val>
                                        </p:tav>
                                        <p:tav tm="100000">
                                          <p:val>
                                            <p:strVal val="#ppt_x"/>
                                          </p:val>
                                        </p:tav>
                                      </p:tavLst>
                                    </p:anim>
                                    <p:anim calcmode="lin" valueType="num">
                                      <p:cBhvr additive="base">
                                        <p:cTn id="8" dur="500" fill="hold"/>
                                        <p:tgtEl>
                                          <p:spTgt spid="1648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3011">
                                            <p:txEl>
                                              <p:pRg st="0" end="0"/>
                                            </p:txEl>
                                          </p:spTgt>
                                        </p:tgtEl>
                                        <p:attrNameLst>
                                          <p:attrName>style.visibility</p:attrName>
                                        </p:attrNameLst>
                                      </p:cBhvr>
                                      <p:to>
                                        <p:strVal val="visible"/>
                                      </p:to>
                                    </p:set>
                                    <p:anim calcmode="lin" valueType="num">
                                      <p:cBhvr additive="base">
                                        <p:cTn id="13" dur="500" fill="hold"/>
                                        <p:tgtEl>
                                          <p:spTgt spid="430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3011">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43011">
                                            <p:txEl>
                                              <p:pRg st="1" end="1"/>
                                            </p:txEl>
                                          </p:spTgt>
                                        </p:tgtEl>
                                        <p:attrNameLst>
                                          <p:attrName>style.visibility</p:attrName>
                                        </p:attrNameLst>
                                      </p:cBhvr>
                                      <p:to>
                                        <p:strVal val="visible"/>
                                      </p:to>
                                    </p:set>
                                    <p:anim calcmode="lin" valueType="num">
                                      <p:cBhvr additive="base">
                                        <p:cTn id="17" dur="500" fill="hold"/>
                                        <p:tgtEl>
                                          <p:spTgt spid="43011">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43011">
                                            <p:txEl>
                                              <p:pRg st="1" end="1"/>
                                            </p:txEl>
                                          </p:spTgt>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43011">
                                            <p:txEl>
                                              <p:pRg st="2" end="2"/>
                                            </p:txEl>
                                          </p:spTgt>
                                        </p:tgtEl>
                                        <p:attrNameLst>
                                          <p:attrName>style.visibility</p:attrName>
                                        </p:attrNameLst>
                                      </p:cBhvr>
                                      <p:to>
                                        <p:strVal val="visible"/>
                                      </p:to>
                                    </p:set>
                                    <p:anim calcmode="lin" valueType="num">
                                      <p:cBhvr additive="base">
                                        <p:cTn id="21" dur="500" fill="hold"/>
                                        <p:tgtEl>
                                          <p:spTgt spid="43011">
                                            <p:txEl>
                                              <p:pRg st="2" end="2"/>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3011">
                                            <p:txEl>
                                              <p:pRg st="2" end="2"/>
                                            </p:txEl>
                                          </p:spTgt>
                                        </p:tgtEl>
                                        <p:attrNameLst>
                                          <p:attrName>ppt_y</p:attrName>
                                        </p:attrNameLst>
                                      </p:cBhvr>
                                      <p:tavLst>
                                        <p:tav tm="0">
                                          <p:val>
                                            <p:strVal val="1+#ppt_h/2"/>
                                          </p:val>
                                        </p:tav>
                                        <p:tav tm="100000">
                                          <p:val>
                                            <p:strVal val="#ppt_y"/>
                                          </p:val>
                                        </p:tav>
                                      </p:tavLst>
                                    </p:anim>
                                  </p:childTnLst>
                                </p:cTn>
                              </p:par>
                              <p:par>
                                <p:cTn id="23" presetID="2" presetClass="entr" presetSubtype="4" fill="hold" grpId="0" nodeType="withEffect">
                                  <p:stCondLst>
                                    <p:cond delay="0"/>
                                  </p:stCondLst>
                                  <p:childTnLst>
                                    <p:set>
                                      <p:cBhvr>
                                        <p:cTn id="24" dur="1" fill="hold">
                                          <p:stCondLst>
                                            <p:cond delay="0"/>
                                          </p:stCondLst>
                                        </p:cTn>
                                        <p:tgtEl>
                                          <p:spTgt spid="43011">
                                            <p:txEl>
                                              <p:pRg st="3" end="3"/>
                                            </p:txEl>
                                          </p:spTgt>
                                        </p:tgtEl>
                                        <p:attrNameLst>
                                          <p:attrName>style.visibility</p:attrName>
                                        </p:attrNameLst>
                                      </p:cBhvr>
                                      <p:to>
                                        <p:strVal val="visible"/>
                                      </p:to>
                                    </p:set>
                                    <p:anim calcmode="lin" valueType="num">
                                      <p:cBhvr additive="base">
                                        <p:cTn id="25" dur="500" fill="hold"/>
                                        <p:tgtEl>
                                          <p:spTgt spid="4301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3011">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43011">
                                            <p:txEl>
                                              <p:pRg st="4" end="4"/>
                                            </p:txEl>
                                          </p:spTgt>
                                        </p:tgtEl>
                                        <p:attrNameLst>
                                          <p:attrName>style.visibility</p:attrName>
                                        </p:attrNameLst>
                                      </p:cBhvr>
                                      <p:to>
                                        <p:strVal val="visible"/>
                                      </p:to>
                                    </p:set>
                                    <p:anim calcmode="lin" valueType="num">
                                      <p:cBhvr additive="base">
                                        <p:cTn id="29" dur="500" fill="hold"/>
                                        <p:tgtEl>
                                          <p:spTgt spid="43011">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301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4866" grpId="0"/>
      <p:bldP spid="43011" grpId="0" build="p"/>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noChangeArrowheads="1"/>
          </p:cNvSpPr>
          <p:nvPr>
            <p:ph type="title"/>
          </p:nvPr>
        </p:nvSpPr>
        <p:spPr>
          <a:xfrm>
            <a:off x="2738230" y="212114"/>
            <a:ext cx="6867940" cy="854403"/>
          </a:xfrm>
        </p:spPr>
        <p:txBody>
          <a:bodyPr>
            <a:normAutofit/>
          </a:bodyPr>
          <a:lstStyle/>
          <a:p>
            <a:pPr eaLnBrk="1" hangingPunct="1">
              <a:defRPr/>
            </a:pPr>
            <a:r>
              <a:rPr lang="es-MX" sz="5400" dirty="0">
                <a:solidFill>
                  <a:srgbClr val="FFFF00"/>
                </a:solidFill>
                <a:effectLst>
                  <a:outerShdw blurRad="38100" dist="38100" dir="2700000" algn="tl">
                    <a:srgbClr val="C0C0C0"/>
                  </a:outerShdw>
                </a:effectLst>
                <a:latin typeface="Franklin Gothic Heavy" panose="020B0903020102020204" pitchFamily="34" charset="0"/>
              </a:rPr>
              <a:t>Lenguaje reactivo</a:t>
            </a:r>
            <a:endParaRPr lang="es-ES" sz="5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2" name="Marcador de contenido 1">
            <a:extLst>
              <a:ext uri="{FF2B5EF4-FFF2-40B4-BE49-F238E27FC236}">
                <a16:creationId xmlns:a16="http://schemas.microsoft.com/office/drawing/2014/main" id="{56BB66BA-4E05-47CF-8319-80FB62697786}"/>
              </a:ext>
            </a:extLst>
          </p:cNvPr>
          <p:cNvSpPr>
            <a:spLocks noGrp="1"/>
          </p:cNvSpPr>
          <p:nvPr>
            <p:ph sz="half" idx="2"/>
          </p:nvPr>
        </p:nvSpPr>
        <p:spPr>
          <a:xfrm>
            <a:off x="329647" y="1432559"/>
            <a:ext cx="5411858" cy="5114015"/>
          </a:xfrm>
        </p:spPr>
        <p:txBody>
          <a:bodyPr>
            <a:normAutofit/>
          </a:bodyPr>
          <a:lstStyle/>
          <a:p>
            <a:r>
              <a:rPr lang="es-MX" sz="3600" b="1" dirty="0"/>
              <a:t>No puedo hacer nada.</a:t>
            </a:r>
          </a:p>
          <a:p>
            <a:r>
              <a:rPr lang="es-MX" sz="3600" b="1" dirty="0"/>
              <a:t>Yo soy así</a:t>
            </a:r>
          </a:p>
          <a:p>
            <a:r>
              <a:rPr lang="es-MX" sz="3600" b="1" dirty="0"/>
              <a:t>Me vuelvo loco.</a:t>
            </a:r>
          </a:p>
          <a:p>
            <a:r>
              <a:rPr lang="es-MX" sz="3600" b="1" dirty="0"/>
              <a:t>Tengo que hacer eso</a:t>
            </a:r>
          </a:p>
          <a:p>
            <a:r>
              <a:rPr lang="es-MX" sz="3600" b="1" dirty="0"/>
              <a:t>No puedo</a:t>
            </a:r>
          </a:p>
          <a:p>
            <a:r>
              <a:rPr lang="es-MX" sz="3600" b="1" dirty="0"/>
              <a:t>Debo</a:t>
            </a:r>
          </a:p>
          <a:p>
            <a:r>
              <a:rPr lang="es-MX" sz="3600" b="1" dirty="0"/>
              <a:t>Si</a:t>
            </a:r>
          </a:p>
          <a:p>
            <a:endParaRPr lang="es-PE" dirty="0"/>
          </a:p>
        </p:txBody>
      </p:sp>
      <p:sp>
        <p:nvSpPr>
          <p:cNvPr id="5" name="Marcador de contenido 1">
            <a:extLst>
              <a:ext uri="{FF2B5EF4-FFF2-40B4-BE49-F238E27FC236}">
                <a16:creationId xmlns:a16="http://schemas.microsoft.com/office/drawing/2014/main" id="{1F066E5E-9B08-4E26-BCF7-5FB2E1A5FEB7}"/>
              </a:ext>
            </a:extLst>
          </p:cNvPr>
          <p:cNvSpPr txBox="1">
            <a:spLocks/>
          </p:cNvSpPr>
          <p:nvPr/>
        </p:nvSpPr>
        <p:spPr>
          <a:xfrm>
            <a:off x="6450496" y="2373464"/>
            <a:ext cx="5334000" cy="402412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endParaRPr lang="es-MX" dirty="0"/>
          </a:p>
          <a:p>
            <a:endParaRPr lang="es-PE" dirty="0"/>
          </a:p>
        </p:txBody>
      </p:sp>
      <p:sp>
        <p:nvSpPr>
          <p:cNvPr id="6" name="Marcador de contenido 1">
            <a:extLst>
              <a:ext uri="{FF2B5EF4-FFF2-40B4-BE49-F238E27FC236}">
                <a16:creationId xmlns:a16="http://schemas.microsoft.com/office/drawing/2014/main" id="{03B4950E-6504-4C54-8E4E-0C17F8E983FC}"/>
              </a:ext>
            </a:extLst>
          </p:cNvPr>
          <p:cNvSpPr txBox="1">
            <a:spLocks/>
          </p:cNvSpPr>
          <p:nvPr/>
        </p:nvSpPr>
        <p:spPr>
          <a:xfrm>
            <a:off x="5741505" y="1432559"/>
            <a:ext cx="6331225" cy="521332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es-MX" sz="3600" b="1" dirty="0"/>
              <a:t>Examinaremos nuestras alternativas.</a:t>
            </a:r>
          </a:p>
          <a:p>
            <a:pPr algn="just"/>
            <a:r>
              <a:rPr lang="es-MX" sz="3600" b="1" dirty="0"/>
              <a:t>Puedo optar por un enfoque distinto</a:t>
            </a:r>
          </a:p>
          <a:p>
            <a:pPr algn="just"/>
            <a:r>
              <a:rPr lang="es-MX" sz="3600" b="1" dirty="0"/>
              <a:t>Controlo mis sentimientos</a:t>
            </a:r>
          </a:p>
          <a:p>
            <a:pPr algn="just"/>
            <a:r>
              <a:rPr lang="es-MX" sz="3600" b="1" dirty="0"/>
              <a:t>Elegiré una respuesta adecuada</a:t>
            </a:r>
          </a:p>
          <a:p>
            <a:pPr algn="just"/>
            <a:r>
              <a:rPr lang="es-MX" sz="3600" b="1" dirty="0"/>
              <a:t>Elijo</a:t>
            </a:r>
          </a:p>
          <a:p>
            <a:pPr algn="just"/>
            <a:r>
              <a:rPr lang="es-MX" sz="3600" b="1" dirty="0"/>
              <a:t>Prefiero</a:t>
            </a:r>
          </a:p>
          <a:p>
            <a:pPr algn="just"/>
            <a:r>
              <a:rPr lang="es-MX" sz="3600" b="1" dirty="0"/>
              <a:t>Pase lo que pase</a:t>
            </a:r>
          </a:p>
          <a:p>
            <a:endParaRPr lang="es-PE" dirty="0"/>
          </a:p>
        </p:txBody>
      </p:sp>
      <p:sp>
        <p:nvSpPr>
          <p:cNvPr id="7" name="Marcador de fecha 6">
            <a:extLst>
              <a:ext uri="{FF2B5EF4-FFF2-40B4-BE49-F238E27FC236}">
                <a16:creationId xmlns:a16="http://schemas.microsoft.com/office/drawing/2014/main" id="{C7A6AABC-DE99-4AAB-8918-2A8C8F0F54D7}"/>
              </a:ext>
            </a:extLst>
          </p:cNvPr>
          <p:cNvSpPr>
            <a:spLocks noGrp="1"/>
          </p:cNvSpPr>
          <p:nvPr>
            <p:ph type="dt" sz="half" idx="10"/>
          </p:nvPr>
        </p:nvSpPr>
        <p:spPr/>
        <p:txBody>
          <a:bodyPr/>
          <a:lstStyle/>
          <a:p>
            <a:fld id="{B66AF624-AE79-4E16-9D3C-8442EE2ADA4A}" type="datetime1">
              <a:rPr lang="es-PE" sz="2400" b="1" smtClean="0">
                <a:solidFill>
                  <a:srgbClr val="FF0000"/>
                </a:solidFill>
              </a:rPr>
              <a:t>29/08/2024</a:t>
            </a:fld>
            <a:endParaRPr lang="en-US" sz="2400" b="1" dirty="0">
              <a:solidFill>
                <a:srgbClr val="FF0000"/>
              </a:solidFill>
            </a:endParaRPr>
          </a:p>
        </p:txBody>
      </p:sp>
      <p:sp>
        <p:nvSpPr>
          <p:cNvPr id="8" name="Marcador de número de diapositiva 7">
            <a:extLst>
              <a:ext uri="{FF2B5EF4-FFF2-40B4-BE49-F238E27FC236}">
                <a16:creationId xmlns:a16="http://schemas.microsoft.com/office/drawing/2014/main" id="{010EF364-9624-46D9-B4D2-8658022DC100}"/>
              </a:ext>
            </a:extLst>
          </p:cNvPr>
          <p:cNvSpPr>
            <a:spLocks noGrp="1"/>
          </p:cNvSpPr>
          <p:nvPr>
            <p:ph type="sldNum" sz="quarter" idx="12"/>
          </p:nvPr>
        </p:nvSpPr>
        <p:spPr/>
        <p:txBody>
          <a:bodyPr/>
          <a:lstStyle/>
          <a:p>
            <a:fld id="{6D22F896-40B5-4ADD-8801-0D06FADFA095}" type="slidenum">
              <a:rPr lang="en-US" sz="2400" b="1" smtClean="0">
                <a:solidFill>
                  <a:srgbClr val="FFFF00"/>
                </a:solidFill>
              </a:rPr>
              <a:t>128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6914"/>
                                        </p:tgtEl>
                                        <p:attrNameLst>
                                          <p:attrName>style.visibility</p:attrName>
                                        </p:attrNameLst>
                                      </p:cBhvr>
                                      <p:to>
                                        <p:strVal val="visible"/>
                                      </p:to>
                                    </p:set>
                                    <p:anim calcmode="lin" valueType="num">
                                      <p:cBhvr additive="base">
                                        <p:cTn id="7" dur="500" fill="hold"/>
                                        <p:tgtEl>
                                          <p:spTgt spid="166914"/>
                                        </p:tgtEl>
                                        <p:attrNameLst>
                                          <p:attrName>ppt_x</p:attrName>
                                        </p:attrNameLst>
                                      </p:cBhvr>
                                      <p:tavLst>
                                        <p:tav tm="0">
                                          <p:val>
                                            <p:strVal val="#ppt_x"/>
                                          </p:val>
                                        </p:tav>
                                        <p:tav tm="100000">
                                          <p:val>
                                            <p:strVal val="#ppt_x"/>
                                          </p:val>
                                        </p:tav>
                                      </p:tavLst>
                                    </p:anim>
                                    <p:anim calcmode="lin" valueType="num">
                                      <p:cBhvr additive="base">
                                        <p:cTn id="8" dur="500" fill="hold"/>
                                        <p:tgtEl>
                                          <p:spTgt spid="1669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6914" grpId="0"/>
    </p:bld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95" name="Rectangle 15"/>
          <p:cNvSpPr>
            <a:spLocks noGrp="1" noChangeArrowheads="1"/>
          </p:cNvSpPr>
          <p:nvPr>
            <p:ph type="title"/>
          </p:nvPr>
        </p:nvSpPr>
        <p:spPr>
          <a:xfrm>
            <a:off x="397566" y="214299"/>
            <a:ext cx="11582400" cy="1139825"/>
          </a:xfrm>
        </p:spPr>
        <p:txBody>
          <a:bodyPr>
            <a:normAutofit/>
          </a:bodyPr>
          <a:lstStyle/>
          <a:p>
            <a:pPr algn="ctr" eaLnBrk="1" hangingPunct="1">
              <a:defRPr/>
            </a:pPr>
            <a:r>
              <a:rPr lang="es-MX" sz="3800" b="1" dirty="0">
                <a:solidFill>
                  <a:srgbClr val="FFFF00"/>
                </a:solidFill>
                <a:latin typeface="Franklin Gothic Heavy" panose="020B0903020102020204" pitchFamily="34" charset="0"/>
              </a:rPr>
              <a:t>PRIMER HÁBITO, SER PROACTIVO</a:t>
            </a:r>
            <a:br>
              <a:rPr lang="es-MX" sz="3800" b="1" dirty="0">
                <a:solidFill>
                  <a:srgbClr val="FFFF00"/>
                </a:solidFill>
                <a:latin typeface="Franklin Gothic Heavy" panose="020B0903020102020204" pitchFamily="34" charset="0"/>
              </a:rPr>
            </a:br>
            <a:r>
              <a:rPr lang="es-MX" sz="3800" b="1" dirty="0">
                <a:solidFill>
                  <a:srgbClr val="FFFF00"/>
                </a:solidFill>
                <a:latin typeface="Franklin Gothic Heavy" panose="020B0903020102020204" pitchFamily="34" charset="0"/>
              </a:rPr>
              <a:t>Principio de la visión personal</a:t>
            </a:r>
            <a:endParaRPr lang="es-ES" sz="3800" b="1" dirty="0">
              <a:solidFill>
                <a:srgbClr val="FFFF00"/>
              </a:solidFill>
              <a:latin typeface="Franklin Gothic Heavy" panose="020B0903020102020204" pitchFamily="34" charset="0"/>
            </a:endParaRPr>
          </a:p>
        </p:txBody>
      </p:sp>
      <p:sp>
        <p:nvSpPr>
          <p:cNvPr id="35844" name="Oval 18"/>
          <p:cNvSpPr>
            <a:spLocks noChangeArrowheads="1"/>
          </p:cNvSpPr>
          <p:nvPr/>
        </p:nvSpPr>
        <p:spPr bwMode="auto">
          <a:xfrm>
            <a:off x="317910" y="3019160"/>
            <a:ext cx="2875864" cy="2225399"/>
          </a:xfrm>
          <a:prstGeom prst="ellipse">
            <a:avLst/>
          </a:prstGeom>
          <a:solidFill>
            <a:schemeClr val="accent1">
              <a:lumMod val="75000"/>
            </a:schemeClr>
          </a:solidFill>
          <a:ln w="9525">
            <a:solidFill>
              <a:schemeClr val="tx1"/>
            </a:solidFill>
            <a:round/>
            <a:headEnd/>
            <a:tailEnd/>
          </a:ln>
        </p:spPr>
        <p:txBody>
          <a:bodyPr wrap="none" anchor="ctr"/>
          <a:lstStyle/>
          <a:p>
            <a:pPr algn="ctr"/>
            <a:r>
              <a:rPr lang="es-MX" sz="2800" b="1" dirty="0">
                <a:solidFill>
                  <a:schemeClr val="bg1"/>
                </a:solidFill>
              </a:rPr>
              <a:t>CIRCULO DE LA</a:t>
            </a:r>
          </a:p>
          <a:p>
            <a:pPr algn="ctr"/>
            <a:r>
              <a:rPr lang="es-MX" sz="2800" b="1" dirty="0">
                <a:solidFill>
                  <a:schemeClr val="bg1"/>
                </a:solidFill>
              </a:rPr>
              <a:t>INFLUENCIA</a:t>
            </a:r>
            <a:endParaRPr lang="es-ES" sz="2800" b="1" dirty="0">
              <a:solidFill>
                <a:schemeClr val="bg1"/>
              </a:solidFill>
            </a:endParaRPr>
          </a:p>
        </p:txBody>
      </p:sp>
      <p:sp>
        <p:nvSpPr>
          <p:cNvPr id="35845" name="Oval 29"/>
          <p:cNvSpPr>
            <a:spLocks noChangeArrowheads="1"/>
          </p:cNvSpPr>
          <p:nvPr/>
        </p:nvSpPr>
        <p:spPr bwMode="auto">
          <a:xfrm>
            <a:off x="8634003" y="2377178"/>
            <a:ext cx="3240087" cy="3311525"/>
          </a:xfrm>
          <a:prstGeom prst="ellipse">
            <a:avLst/>
          </a:prstGeom>
          <a:solidFill>
            <a:srgbClr val="00B0F0"/>
          </a:solidFill>
          <a:ln w="9525">
            <a:solidFill>
              <a:schemeClr val="tx1"/>
            </a:solidFill>
            <a:round/>
            <a:headEnd/>
            <a:tailEnd/>
          </a:ln>
        </p:spPr>
        <p:txBody>
          <a:bodyPr wrap="none" anchor="ctr"/>
          <a:lstStyle/>
          <a:p>
            <a:pPr algn="ctr"/>
            <a:r>
              <a:rPr lang="es-MX" sz="2400" b="1" dirty="0"/>
              <a:t>CIRCULO DE LA</a:t>
            </a:r>
          </a:p>
          <a:p>
            <a:pPr algn="ctr"/>
            <a:r>
              <a:rPr lang="es-MX" sz="2400" b="1" dirty="0"/>
              <a:t>PREOCUPACIÓN</a:t>
            </a:r>
            <a:endParaRPr lang="es-ES" sz="2400" b="1" dirty="0"/>
          </a:p>
        </p:txBody>
      </p:sp>
      <p:sp>
        <p:nvSpPr>
          <p:cNvPr id="35846" name="Text Box 30"/>
          <p:cNvSpPr txBox="1">
            <a:spLocks noChangeArrowheads="1"/>
          </p:cNvSpPr>
          <p:nvPr/>
        </p:nvSpPr>
        <p:spPr bwMode="auto">
          <a:xfrm>
            <a:off x="3505423" y="1643050"/>
            <a:ext cx="4046301" cy="646331"/>
          </a:xfrm>
          <a:prstGeom prst="rect">
            <a:avLst/>
          </a:prstGeom>
          <a:noFill/>
          <a:ln w="9525">
            <a:noFill/>
            <a:miter lim="800000"/>
            <a:headEnd/>
            <a:tailEnd/>
          </a:ln>
        </p:spPr>
        <p:txBody>
          <a:bodyPr wrap="square">
            <a:spAutoFit/>
          </a:bodyPr>
          <a:lstStyle/>
          <a:p>
            <a:pPr>
              <a:spcBef>
                <a:spcPct val="50000"/>
              </a:spcBef>
            </a:pPr>
            <a:r>
              <a:rPr lang="es-MX" sz="3600" b="1" dirty="0">
                <a:solidFill>
                  <a:srgbClr val="FF0000"/>
                </a:solidFill>
              </a:rPr>
              <a:t>SEA PROACTIVO</a:t>
            </a:r>
          </a:p>
        </p:txBody>
      </p:sp>
      <p:sp>
        <p:nvSpPr>
          <p:cNvPr id="35847" name="Rectangle 31"/>
          <p:cNvSpPr>
            <a:spLocks noChangeArrowheads="1"/>
          </p:cNvSpPr>
          <p:nvPr/>
        </p:nvSpPr>
        <p:spPr bwMode="auto">
          <a:xfrm>
            <a:off x="3193774" y="2557495"/>
            <a:ext cx="5331909" cy="461665"/>
          </a:xfrm>
          <a:prstGeom prst="rect">
            <a:avLst/>
          </a:prstGeom>
          <a:noFill/>
          <a:ln w="9525">
            <a:noFill/>
            <a:miter lim="800000"/>
            <a:headEnd/>
            <a:tailEnd/>
          </a:ln>
        </p:spPr>
        <p:txBody>
          <a:bodyPr wrap="none">
            <a:spAutoFit/>
          </a:bodyPr>
          <a:lstStyle/>
          <a:p>
            <a:pPr>
              <a:spcBef>
                <a:spcPct val="50000"/>
              </a:spcBef>
            </a:pPr>
            <a:r>
              <a:rPr lang="es-MX" sz="2400" b="1" dirty="0"/>
              <a:t>PRINCIPIO DE LA VISIÓN PERSONAL</a:t>
            </a:r>
            <a:endParaRPr lang="es-ES" sz="2400" b="1" dirty="0"/>
          </a:p>
        </p:txBody>
      </p:sp>
      <p:sp>
        <p:nvSpPr>
          <p:cNvPr id="35848" name="Text Box 32"/>
          <p:cNvSpPr txBox="1">
            <a:spLocks noChangeArrowheads="1"/>
          </p:cNvSpPr>
          <p:nvPr/>
        </p:nvSpPr>
        <p:spPr bwMode="auto">
          <a:xfrm>
            <a:off x="3302095" y="4032940"/>
            <a:ext cx="5223588" cy="2031325"/>
          </a:xfrm>
          <a:prstGeom prst="rect">
            <a:avLst/>
          </a:prstGeom>
          <a:noFill/>
          <a:ln w="9525">
            <a:noFill/>
            <a:miter lim="800000"/>
            <a:headEnd/>
            <a:tailEnd/>
          </a:ln>
        </p:spPr>
        <p:txBody>
          <a:bodyPr wrap="square">
            <a:spAutoFit/>
          </a:bodyPr>
          <a:lstStyle/>
          <a:p>
            <a:pPr algn="ctr">
              <a:spcBef>
                <a:spcPct val="50000"/>
              </a:spcBef>
            </a:pPr>
            <a:r>
              <a:rPr lang="es-MX" sz="2800" b="1" dirty="0"/>
              <a:t>FOCO REACTIVO </a:t>
            </a:r>
          </a:p>
          <a:p>
            <a:pPr algn="ctr">
              <a:spcBef>
                <a:spcPct val="50000"/>
              </a:spcBef>
            </a:pPr>
            <a:r>
              <a:rPr lang="es-MX" sz="2800" b="1" dirty="0"/>
              <a:t>LA ENERGIA NEGATIVA REDUCE EL CIRCULO DE INFLUENCIA</a:t>
            </a:r>
            <a:endParaRPr lang="es-ES" sz="2800" b="1" dirty="0"/>
          </a:p>
        </p:txBody>
      </p:sp>
      <p:sp>
        <p:nvSpPr>
          <p:cNvPr id="2" name="Marcador de fecha 1">
            <a:extLst>
              <a:ext uri="{FF2B5EF4-FFF2-40B4-BE49-F238E27FC236}">
                <a16:creationId xmlns:a16="http://schemas.microsoft.com/office/drawing/2014/main" id="{C87BFABE-4AE6-4E10-9AF3-BAB65FEC2B79}"/>
              </a:ext>
            </a:extLst>
          </p:cNvPr>
          <p:cNvSpPr>
            <a:spLocks noGrp="1"/>
          </p:cNvSpPr>
          <p:nvPr>
            <p:ph type="dt" sz="half" idx="12"/>
          </p:nvPr>
        </p:nvSpPr>
        <p:spPr/>
        <p:txBody>
          <a:bodyPr/>
          <a:lstStyle/>
          <a:p>
            <a:pPr>
              <a:defRPr/>
            </a:pPr>
            <a:fld id="{8E2B0383-08A5-42B8-80E8-1B6E17438A53}" type="datetime1">
              <a:rPr lang="es-PE" sz="2400" b="1" smtClean="0">
                <a:solidFill>
                  <a:srgbClr val="FF0000"/>
                </a:solidFill>
              </a:rPr>
              <a:t>29/08/2024</a:t>
            </a:fld>
            <a:endParaRPr lang="es-ES" sz="2400" b="1" dirty="0">
              <a:solidFill>
                <a:srgbClr val="FF0000"/>
              </a:solidFill>
            </a:endParaRPr>
          </a:p>
        </p:txBody>
      </p:sp>
      <p:sp>
        <p:nvSpPr>
          <p:cNvPr id="3" name="Marcador de número de diapositiva 2">
            <a:extLst>
              <a:ext uri="{FF2B5EF4-FFF2-40B4-BE49-F238E27FC236}">
                <a16:creationId xmlns:a16="http://schemas.microsoft.com/office/drawing/2014/main" id="{CFEEDE3A-5848-483A-A376-CE7F5E0BA6AD}"/>
              </a:ext>
            </a:extLst>
          </p:cNvPr>
          <p:cNvSpPr>
            <a:spLocks noGrp="1"/>
          </p:cNvSpPr>
          <p:nvPr>
            <p:ph type="sldNum" sz="quarter" idx="11"/>
          </p:nvPr>
        </p:nvSpPr>
        <p:spPr/>
        <p:txBody>
          <a:bodyPr/>
          <a:lstStyle/>
          <a:p>
            <a:pPr>
              <a:defRPr/>
            </a:pPr>
            <a:fld id="{8EBEA347-EC35-44F5-BA7D-5848ECB32E77}" type="slidenum">
              <a:rPr lang="es-ES" sz="2400" b="1" smtClean="0">
                <a:solidFill>
                  <a:srgbClr val="FFFF00"/>
                </a:solidFill>
              </a:rPr>
              <a:pPr>
                <a:defRPr/>
              </a:pPr>
              <a:t>129</a:t>
            </a:fld>
            <a:endParaRPr lang="es-ES"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095"/>
                                        </p:tgtEl>
                                        <p:attrNameLst>
                                          <p:attrName>style.visibility</p:attrName>
                                        </p:attrNameLst>
                                      </p:cBhvr>
                                      <p:to>
                                        <p:strVal val="visible"/>
                                      </p:to>
                                    </p:set>
                                    <p:anim calcmode="lin" valueType="num">
                                      <p:cBhvr additive="base">
                                        <p:cTn id="7" dur="500" fill="hold"/>
                                        <p:tgtEl>
                                          <p:spTgt spid="46095"/>
                                        </p:tgtEl>
                                        <p:attrNameLst>
                                          <p:attrName>ppt_x</p:attrName>
                                        </p:attrNameLst>
                                      </p:cBhvr>
                                      <p:tavLst>
                                        <p:tav tm="0">
                                          <p:val>
                                            <p:strVal val="#ppt_x"/>
                                          </p:val>
                                        </p:tav>
                                        <p:tav tm="100000">
                                          <p:val>
                                            <p:strVal val="#ppt_x"/>
                                          </p:val>
                                        </p:tav>
                                      </p:tavLst>
                                    </p:anim>
                                    <p:anim calcmode="lin" valueType="num">
                                      <p:cBhvr additive="base">
                                        <p:cTn id="8" dur="500" fill="hold"/>
                                        <p:tgtEl>
                                          <p:spTgt spid="4609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5846">
                                            <p:txEl>
                                              <p:pRg st="0" end="0"/>
                                            </p:txEl>
                                          </p:spTgt>
                                        </p:tgtEl>
                                        <p:attrNameLst>
                                          <p:attrName>style.visibility</p:attrName>
                                        </p:attrNameLst>
                                      </p:cBhvr>
                                      <p:to>
                                        <p:strVal val="visible"/>
                                      </p:to>
                                    </p:set>
                                    <p:anim calcmode="lin" valueType="num">
                                      <p:cBhvr additive="base">
                                        <p:cTn id="13" dur="500" fill="hold"/>
                                        <p:tgtEl>
                                          <p:spTgt spid="3584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584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5847">
                                            <p:txEl>
                                              <p:pRg st="0" end="0"/>
                                            </p:txEl>
                                          </p:spTgt>
                                        </p:tgtEl>
                                        <p:attrNameLst>
                                          <p:attrName>style.visibility</p:attrName>
                                        </p:attrNameLst>
                                      </p:cBhvr>
                                      <p:to>
                                        <p:strVal val="visible"/>
                                      </p:to>
                                    </p:set>
                                    <p:anim calcmode="lin" valueType="num">
                                      <p:cBhvr additive="base">
                                        <p:cTn id="19" dur="500" fill="hold"/>
                                        <p:tgtEl>
                                          <p:spTgt spid="3584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584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5844">
                                            <p:bg/>
                                          </p:spTgt>
                                        </p:tgtEl>
                                        <p:attrNameLst>
                                          <p:attrName>style.visibility</p:attrName>
                                        </p:attrNameLst>
                                      </p:cBhvr>
                                      <p:to>
                                        <p:strVal val="visible"/>
                                      </p:to>
                                    </p:set>
                                    <p:anim calcmode="lin" valueType="num">
                                      <p:cBhvr additive="base">
                                        <p:cTn id="25" dur="500" fill="hold"/>
                                        <p:tgtEl>
                                          <p:spTgt spid="35844">
                                            <p:bg/>
                                          </p:spTgt>
                                        </p:tgtEl>
                                        <p:attrNameLst>
                                          <p:attrName>ppt_x</p:attrName>
                                        </p:attrNameLst>
                                      </p:cBhvr>
                                      <p:tavLst>
                                        <p:tav tm="0">
                                          <p:val>
                                            <p:strVal val="#ppt_x"/>
                                          </p:val>
                                        </p:tav>
                                        <p:tav tm="100000">
                                          <p:val>
                                            <p:strVal val="#ppt_x"/>
                                          </p:val>
                                        </p:tav>
                                      </p:tavLst>
                                    </p:anim>
                                    <p:anim calcmode="lin" valueType="num">
                                      <p:cBhvr additive="base">
                                        <p:cTn id="26" dur="500" fill="hold"/>
                                        <p:tgtEl>
                                          <p:spTgt spid="35844">
                                            <p:bg/>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5844">
                                            <p:txEl>
                                              <p:pRg st="0" end="0"/>
                                            </p:txEl>
                                          </p:spTgt>
                                        </p:tgtEl>
                                        <p:attrNameLst>
                                          <p:attrName>style.visibility</p:attrName>
                                        </p:attrNameLst>
                                      </p:cBhvr>
                                      <p:to>
                                        <p:strVal val="visible"/>
                                      </p:to>
                                    </p:set>
                                    <p:anim calcmode="lin" valueType="num">
                                      <p:cBhvr additive="base">
                                        <p:cTn id="31" dur="500" fill="hold"/>
                                        <p:tgtEl>
                                          <p:spTgt spid="35844">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58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5844">
                                            <p:txEl>
                                              <p:pRg st="1" end="1"/>
                                            </p:txEl>
                                          </p:spTgt>
                                        </p:tgtEl>
                                        <p:attrNameLst>
                                          <p:attrName>style.visibility</p:attrName>
                                        </p:attrNameLst>
                                      </p:cBhvr>
                                      <p:to>
                                        <p:strVal val="visible"/>
                                      </p:to>
                                    </p:set>
                                    <p:anim calcmode="lin" valueType="num">
                                      <p:cBhvr additive="base">
                                        <p:cTn id="37" dur="500" fill="hold"/>
                                        <p:tgtEl>
                                          <p:spTgt spid="35844">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584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5845">
                                            <p:bg/>
                                          </p:spTgt>
                                        </p:tgtEl>
                                        <p:attrNameLst>
                                          <p:attrName>style.visibility</p:attrName>
                                        </p:attrNameLst>
                                      </p:cBhvr>
                                      <p:to>
                                        <p:strVal val="visible"/>
                                      </p:to>
                                    </p:set>
                                    <p:anim calcmode="lin" valueType="num">
                                      <p:cBhvr additive="base">
                                        <p:cTn id="43" dur="500" fill="hold"/>
                                        <p:tgtEl>
                                          <p:spTgt spid="35845">
                                            <p:bg/>
                                          </p:spTgt>
                                        </p:tgtEl>
                                        <p:attrNameLst>
                                          <p:attrName>ppt_x</p:attrName>
                                        </p:attrNameLst>
                                      </p:cBhvr>
                                      <p:tavLst>
                                        <p:tav tm="0">
                                          <p:val>
                                            <p:strVal val="#ppt_x"/>
                                          </p:val>
                                        </p:tav>
                                        <p:tav tm="100000">
                                          <p:val>
                                            <p:strVal val="#ppt_x"/>
                                          </p:val>
                                        </p:tav>
                                      </p:tavLst>
                                    </p:anim>
                                    <p:anim calcmode="lin" valueType="num">
                                      <p:cBhvr additive="base">
                                        <p:cTn id="44" dur="500" fill="hold"/>
                                        <p:tgtEl>
                                          <p:spTgt spid="35845">
                                            <p:bg/>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5845">
                                            <p:txEl>
                                              <p:pRg st="0" end="0"/>
                                            </p:txEl>
                                          </p:spTgt>
                                        </p:tgtEl>
                                        <p:attrNameLst>
                                          <p:attrName>style.visibility</p:attrName>
                                        </p:attrNameLst>
                                      </p:cBhvr>
                                      <p:to>
                                        <p:strVal val="visible"/>
                                      </p:to>
                                    </p:set>
                                    <p:anim calcmode="lin" valueType="num">
                                      <p:cBhvr additive="base">
                                        <p:cTn id="49" dur="500" fill="hold"/>
                                        <p:tgtEl>
                                          <p:spTgt spid="35845">
                                            <p:txEl>
                                              <p:pRg st="0" end="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58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5845">
                                            <p:txEl>
                                              <p:pRg st="1" end="1"/>
                                            </p:txEl>
                                          </p:spTgt>
                                        </p:tgtEl>
                                        <p:attrNameLst>
                                          <p:attrName>style.visibility</p:attrName>
                                        </p:attrNameLst>
                                      </p:cBhvr>
                                      <p:to>
                                        <p:strVal val="visible"/>
                                      </p:to>
                                    </p:set>
                                    <p:anim calcmode="lin" valueType="num">
                                      <p:cBhvr additive="base">
                                        <p:cTn id="55" dur="500" fill="hold"/>
                                        <p:tgtEl>
                                          <p:spTgt spid="35845">
                                            <p:txEl>
                                              <p:pRg st="1" end="1"/>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584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5848">
                                            <p:txEl>
                                              <p:pRg st="0" end="0"/>
                                            </p:txEl>
                                          </p:spTgt>
                                        </p:tgtEl>
                                        <p:attrNameLst>
                                          <p:attrName>style.visibility</p:attrName>
                                        </p:attrNameLst>
                                      </p:cBhvr>
                                      <p:to>
                                        <p:strVal val="visible"/>
                                      </p:to>
                                    </p:set>
                                    <p:anim calcmode="lin" valueType="num">
                                      <p:cBhvr additive="base">
                                        <p:cTn id="61" dur="500" fill="hold"/>
                                        <p:tgtEl>
                                          <p:spTgt spid="35848">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584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5848">
                                            <p:txEl>
                                              <p:pRg st="1" end="1"/>
                                            </p:txEl>
                                          </p:spTgt>
                                        </p:tgtEl>
                                        <p:attrNameLst>
                                          <p:attrName>style.visibility</p:attrName>
                                        </p:attrNameLst>
                                      </p:cBhvr>
                                      <p:to>
                                        <p:strVal val="visible"/>
                                      </p:to>
                                    </p:set>
                                    <p:anim calcmode="lin" valueType="num">
                                      <p:cBhvr additive="base">
                                        <p:cTn id="67" dur="500" fill="hold"/>
                                        <p:tgtEl>
                                          <p:spTgt spid="35848">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5848">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95" grpId="0"/>
      <p:bldP spid="35844" grpId="0" build="p" animBg="1"/>
      <p:bldP spid="35845" grpId="0" build="p" animBg="1"/>
      <p:bldP spid="35846" grpId="0" build="p"/>
      <p:bldP spid="35847" grpId="0" build="p"/>
      <p:bldP spid="35848"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B7CA7D3-07AC-C970-3988-64C4FA72FC6F}"/>
              </a:ext>
            </a:extLst>
          </p:cNvPr>
          <p:cNvSpPr txBox="1"/>
          <p:nvPr/>
        </p:nvSpPr>
        <p:spPr>
          <a:xfrm>
            <a:off x="225283" y="539608"/>
            <a:ext cx="3220272" cy="2585323"/>
          </a:xfrm>
          <a:prstGeom prst="rect">
            <a:avLst/>
          </a:prstGeom>
          <a:solidFill>
            <a:schemeClr val="accent3">
              <a:lumMod val="75000"/>
            </a:schemeClr>
          </a:solidFill>
        </p:spPr>
        <p:txBody>
          <a:bodyPr wrap="square">
            <a:spAutoFit/>
          </a:bodyPr>
          <a:lstStyle/>
          <a:p>
            <a:pPr algn="ctr"/>
            <a:r>
              <a:rPr lang="es-MX" b="1" dirty="0">
                <a:solidFill>
                  <a:schemeClr val="bg1"/>
                </a:solidFill>
              </a:rPr>
              <a:t>CÓMO LOGRAR QUE CON LA CONSECUCIÓN DE METAS EN SST, SE APOYE LA BASE DE LAS CREENCIAS CULTURALES DE CADA UNA DE LAS REGIONES, IDENTIFICANDO LOS PERFILES MOTIVACIONALES DEL EQUIPO</a:t>
            </a:r>
            <a:endParaRPr lang="es-PE" b="1" dirty="0">
              <a:solidFill>
                <a:schemeClr val="bg1"/>
              </a:solidFill>
            </a:endParaRPr>
          </a:p>
        </p:txBody>
      </p:sp>
      <p:sp>
        <p:nvSpPr>
          <p:cNvPr id="5" name="Elipse 4">
            <a:extLst>
              <a:ext uri="{FF2B5EF4-FFF2-40B4-BE49-F238E27FC236}">
                <a16:creationId xmlns:a16="http://schemas.microsoft.com/office/drawing/2014/main" id="{235473FF-BACB-13EC-3BE9-1A494BB64299}"/>
              </a:ext>
            </a:extLst>
          </p:cNvPr>
          <p:cNvSpPr/>
          <p:nvPr/>
        </p:nvSpPr>
        <p:spPr>
          <a:xfrm>
            <a:off x="3326287" y="295810"/>
            <a:ext cx="1152947"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9</a:t>
            </a:r>
            <a:endParaRPr lang="es-PE" sz="4400" b="1" dirty="0">
              <a:solidFill>
                <a:schemeClr val="bg1"/>
              </a:solidFill>
            </a:endParaRPr>
          </a:p>
        </p:txBody>
      </p:sp>
      <p:sp>
        <p:nvSpPr>
          <p:cNvPr id="7" name="CuadroTexto 6">
            <a:extLst>
              <a:ext uri="{FF2B5EF4-FFF2-40B4-BE49-F238E27FC236}">
                <a16:creationId xmlns:a16="http://schemas.microsoft.com/office/drawing/2014/main" id="{A58F5512-FFEF-7274-0698-3C3BF5AE1907}"/>
              </a:ext>
            </a:extLst>
          </p:cNvPr>
          <p:cNvSpPr txBox="1"/>
          <p:nvPr/>
        </p:nvSpPr>
        <p:spPr>
          <a:xfrm>
            <a:off x="4936423" y="666871"/>
            <a:ext cx="3220272" cy="923330"/>
          </a:xfrm>
          <a:prstGeom prst="rect">
            <a:avLst/>
          </a:prstGeom>
          <a:solidFill>
            <a:schemeClr val="accent1">
              <a:lumMod val="40000"/>
              <a:lumOff val="60000"/>
            </a:schemeClr>
          </a:solidFill>
        </p:spPr>
        <p:txBody>
          <a:bodyPr wrap="square">
            <a:spAutoFit/>
          </a:bodyPr>
          <a:lstStyle/>
          <a:p>
            <a:pPr algn="ctr"/>
            <a:r>
              <a:rPr lang="es-MX" b="1" dirty="0">
                <a:solidFill>
                  <a:schemeClr val="bg1"/>
                </a:solidFill>
              </a:rPr>
              <a:t>LA NEUROSEGURIDA D COMO UN AVANCE HACIA LA SEGURIDAD TIPO 4</a:t>
            </a:r>
            <a:endParaRPr lang="es-PE" b="1" dirty="0">
              <a:solidFill>
                <a:schemeClr val="bg1"/>
              </a:solidFill>
            </a:endParaRPr>
          </a:p>
        </p:txBody>
      </p:sp>
      <p:sp>
        <p:nvSpPr>
          <p:cNvPr id="8" name="Elipse 7">
            <a:extLst>
              <a:ext uri="{FF2B5EF4-FFF2-40B4-BE49-F238E27FC236}">
                <a16:creationId xmlns:a16="http://schemas.microsoft.com/office/drawing/2014/main" id="{D172D763-8645-97D7-6999-00F4BD3F34CE}"/>
              </a:ext>
            </a:extLst>
          </p:cNvPr>
          <p:cNvSpPr/>
          <p:nvPr/>
        </p:nvSpPr>
        <p:spPr>
          <a:xfrm>
            <a:off x="8037410" y="362011"/>
            <a:ext cx="1152947"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10</a:t>
            </a:r>
            <a:endParaRPr lang="es-PE" sz="4400" b="1" dirty="0">
              <a:solidFill>
                <a:schemeClr val="bg1"/>
              </a:solidFill>
            </a:endParaRPr>
          </a:p>
        </p:txBody>
      </p:sp>
      <p:sp>
        <p:nvSpPr>
          <p:cNvPr id="10" name="CuadroTexto 9">
            <a:extLst>
              <a:ext uri="{FF2B5EF4-FFF2-40B4-BE49-F238E27FC236}">
                <a16:creationId xmlns:a16="http://schemas.microsoft.com/office/drawing/2014/main" id="{9A5B1926-A9B8-73AC-BF24-2DAA26066247}"/>
              </a:ext>
            </a:extLst>
          </p:cNvPr>
          <p:cNvSpPr txBox="1"/>
          <p:nvPr/>
        </p:nvSpPr>
        <p:spPr>
          <a:xfrm>
            <a:off x="225283" y="4023548"/>
            <a:ext cx="3352800" cy="923330"/>
          </a:xfrm>
          <a:prstGeom prst="rect">
            <a:avLst/>
          </a:prstGeom>
          <a:solidFill>
            <a:schemeClr val="accent4">
              <a:lumMod val="40000"/>
              <a:lumOff val="60000"/>
            </a:schemeClr>
          </a:solidFill>
        </p:spPr>
        <p:txBody>
          <a:bodyPr wrap="square">
            <a:spAutoFit/>
          </a:bodyPr>
          <a:lstStyle/>
          <a:p>
            <a:pPr algn="ctr"/>
            <a:r>
              <a:rPr lang="es-MX" b="1" dirty="0">
                <a:solidFill>
                  <a:schemeClr val="bg1"/>
                </a:solidFill>
              </a:rPr>
              <a:t>EL NEUROLIDERAZGO COMO HERRAMIENTA PARA POTENCIAR LÍDERES</a:t>
            </a:r>
            <a:endParaRPr lang="es-PE" b="1" dirty="0">
              <a:solidFill>
                <a:schemeClr val="bg1"/>
              </a:solidFill>
            </a:endParaRPr>
          </a:p>
        </p:txBody>
      </p:sp>
      <p:sp>
        <p:nvSpPr>
          <p:cNvPr id="11" name="Elipse 10">
            <a:extLst>
              <a:ext uri="{FF2B5EF4-FFF2-40B4-BE49-F238E27FC236}">
                <a16:creationId xmlns:a16="http://schemas.microsoft.com/office/drawing/2014/main" id="{6C1D2C83-6599-D86C-D6D3-6E3D44A4736A}"/>
              </a:ext>
            </a:extLst>
          </p:cNvPr>
          <p:cNvSpPr/>
          <p:nvPr/>
        </p:nvSpPr>
        <p:spPr>
          <a:xfrm>
            <a:off x="3445555" y="3743091"/>
            <a:ext cx="1152947"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11</a:t>
            </a:r>
            <a:endParaRPr lang="es-PE" sz="4400" b="1" dirty="0">
              <a:solidFill>
                <a:schemeClr val="bg1"/>
              </a:solidFill>
            </a:endParaRPr>
          </a:p>
        </p:txBody>
      </p:sp>
      <p:sp>
        <p:nvSpPr>
          <p:cNvPr id="13" name="CuadroTexto 12">
            <a:extLst>
              <a:ext uri="{FF2B5EF4-FFF2-40B4-BE49-F238E27FC236}">
                <a16:creationId xmlns:a16="http://schemas.microsoft.com/office/drawing/2014/main" id="{164754AA-2ED9-F23A-B3A7-FE3320FFFC19}"/>
              </a:ext>
            </a:extLst>
          </p:cNvPr>
          <p:cNvSpPr txBox="1"/>
          <p:nvPr/>
        </p:nvSpPr>
        <p:spPr>
          <a:xfrm>
            <a:off x="5108695" y="3124931"/>
            <a:ext cx="6096000" cy="1938992"/>
          </a:xfrm>
          <a:prstGeom prst="rect">
            <a:avLst/>
          </a:prstGeom>
          <a:solidFill>
            <a:srgbClr val="0070C0"/>
          </a:solidFill>
        </p:spPr>
        <p:txBody>
          <a:bodyPr wrap="square">
            <a:spAutoFit/>
          </a:bodyPr>
          <a:lstStyle/>
          <a:p>
            <a:pPr algn="ctr"/>
            <a:r>
              <a:rPr lang="es-MX" sz="2400" b="1" dirty="0">
                <a:solidFill>
                  <a:schemeClr val="bg1"/>
                </a:solidFill>
              </a:rPr>
              <a:t>LA IMPORTANCIA DE LA NEURO TECNOLOGÍA PARA LA COMPETITIVIDAD Y LA SEGURIDAD Y SALUD EN EL TRABAJO EN LAS ORGANIZACIONES DEL SIGLO XXI </a:t>
            </a:r>
            <a:endParaRPr lang="es-PE" sz="2400" b="1" dirty="0">
              <a:solidFill>
                <a:schemeClr val="bg1"/>
              </a:solidFill>
            </a:endParaRPr>
          </a:p>
        </p:txBody>
      </p:sp>
      <p:sp>
        <p:nvSpPr>
          <p:cNvPr id="14" name="Elipse 13">
            <a:extLst>
              <a:ext uri="{FF2B5EF4-FFF2-40B4-BE49-F238E27FC236}">
                <a16:creationId xmlns:a16="http://schemas.microsoft.com/office/drawing/2014/main" id="{70262122-7340-C0D8-4CDE-FAAB617A0EDD}"/>
              </a:ext>
            </a:extLst>
          </p:cNvPr>
          <p:cNvSpPr/>
          <p:nvPr/>
        </p:nvSpPr>
        <p:spPr>
          <a:xfrm>
            <a:off x="10628221" y="2685557"/>
            <a:ext cx="1152947" cy="742122"/>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12</a:t>
            </a:r>
            <a:endParaRPr lang="es-PE" sz="4400" b="1" dirty="0">
              <a:solidFill>
                <a:schemeClr val="bg1"/>
              </a:solidFill>
            </a:endParaRPr>
          </a:p>
        </p:txBody>
      </p:sp>
      <p:sp>
        <p:nvSpPr>
          <p:cNvPr id="2" name="Marcador de fecha 1">
            <a:extLst>
              <a:ext uri="{FF2B5EF4-FFF2-40B4-BE49-F238E27FC236}">
                <a16:creationId xmlns:a16="http://schemas.microsoft.com/office/drawing/2014/main" id="{67CA2BFB-830D-4A65-AC1A-47608E56B448}"/>
              </a:ext>
            </a:extLst>
          </p:cNvPr>
          <p:cNvSpPr>
            <a:spLocks noGrp="1"/>
          </p:cNvSpPr>
          <p:nvPr>
            <p:ph type="dt" sz="half" idx="10"/>
          </p:nvPr>
        </p:nvSpPr>
        <p:spPr/>
        <p:txBody>
          <a:bodyPr/>
          <a:lstStyle/>
          <a:p>
            <a:fld id="{4E27D46D-8225-4202-A63D-8059BA7CEB31}"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359E3A5-F1F9-4A17-92BF-FE38208961D9}"/>
              </a:ext>
            </a:extLst>
          </p:cNvPr>
          <p:cNvSpPr>
            <a:spLocks noGrp="1"/>
          </p:cNvSpPr>
          <p:nvPr>
            <p:ph type="sldNum" sz="quarter" idx="12"/>
          </p:nvPr>
        </p:nvSpPr>
        <p:spPr/>
        <p:txBody>
          <a:bodyPr/>
          <a:lstStyle/>
          <a:p>
            <a:fld id="{6D22F896-40B5-4ADD-8801-0D06FADFA095}" type="slidenum">
              <a:rPr lang="en-US" sz="2400" b="1" smtClean="0">
                <a:solidFill>
                  <a:srgbClr val="FFFF00"/>
                </a:solidFill>
              </a:rPr>
              <a:t>13</a:t>
            </a:fld>
            <a:endParaRPr lang="en-US" sz="2400" b="1" dirty="0">
              <a:solidFill>
                <a:srgbClr val="FFFF00"/>
              </a:solidFill>
            </a:endParaRPr>
          </a:p>
        </p:txBody>
      </p:sp>
    </p:spTree>
    <p:extLst>
      <p:ext uri="{BB962C8B-B14F-4D97-AF65-F5344CB8AC3E}">
        <p14:creationId xmlns:p14="http://schemas.microsoft.com/office/powerpoint/2010/main" val="3900272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ircle(in)">
                                      <p:cBhvr>
                                        <p:cTn id="22" dur="20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circle(in)">
                                      <p:cBhvr>
                                        <p:cTn id="32" dur="20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ircle(in)">
                                      <p:cBhvr>
                                        <p:cTn id="4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P spid="8" grpId="0" animBg="1"/>
      <p:bldP spid="10" grpId="0" animBg="1"/>
      <p:bldP spid="11" grpId="0" animBg="1"/>
      <p:bldP spid="13" grpId="0" animBg="1"/>
      <p:bldP spid="14" grpId="0" animBg="1"/>
    </p:bld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80" name="Rectangle 4"/>
          <p:cNvSpPr>
            <a:spLocks noGrp="1" noChangeArrowheads="1"/>
          </p:cNvSpPr>
          <p:nvPr>
            <p:ph type="title"/>
          </p:nvPr>
        </p:nvSpPr>
        <p:spPr>
          <a:xfrm>
            <a:off x="2193415" y="263514"/>
            <a:ext cx="8229600" cy="650872"/>
          </a:xfrm>
        </p:spPr>
        <p:txBody>
          <a:bodyPr/>
          <a:lstStyle/>
          <a:p>
            <a:pPr algn="ctr" eaLnBrk="1" hangingPunct="1">
              <a:defRPr/>
            </a:pPr>
            <a:r>
              <a:rPr lang="es-MX" b="1" dirty="0">
                <a:solidFill>
                  <a:srgbClr val="FFC000"/>
                </a:solidFill>
                <a:latin typeface="Franklin Gothic Heavy" panose="020B0903020102020204" pitchFamily="34" charset="0"/>
              </a:rPr>
              <a:t>CIRCULO DE LA INFLUENCIA</a:t>
            </a:r>
            <a:endParaRPr lang="es-ES" b="1" dirty="0">
              <a:solidFill>
                <a:srgbClr val="FFC000"/>
              </a:solidFill>
              <a:latin typeface="Franklin Gothic Heavy" panose="020B0903020102020204" pitchFamily="34" charset="0"/>
            </a:endParaRPr>
          </a:p>
        </p:txBody>
      </p:sp>
      <p:sp>
        <p:nvSpPr>
          <p:cNvPr id="36867" name="Oval 5"/>
          <p:cNvSpPr>
            <a:spLocks noChangeArrowheads="1"/>
          </p:cNvSpPr>
          <p:nvPr/>
        </p:nvSpPr>
        <p:spPr bwMode="auto">
          <a:xfrm>
            <a:off x="330654" y="1520825"/>
            <a:ext cx="3311525" cy="3816350"/>
          </a:xfrm>
          <a:prstGeom prst="ellipse">
            <a:avLst/>
          </a:prstGeom>
          <a:solidFill>
            <a:srgbClr val="FFFF00"/>
          </a:solidFill>
          <a:ln w="9525">
            <a:solidFill>
              <a:schemeClr val="tx1"/>
            </a:solidFill>
            <a:round/>
            <a:headEnd/>
            <a:tailEnd/>
          </a:ln>
        </p:spPr>
        <p:txBody>
          <a:bodyPr wrap="none" anchor="ctr"/>
          <a:lstStyle/>
          <a:p>
            <a:pPr algn="ctr"/>
            <a:r>
              <a:rPr lang="es-MX" sz="2400" b="1" dirty="0">
                <a:solidFill>
                  <a:schemeClr val="bg2"/>
                </a:solidFill>
                <a:latin typeface="Gill Sans Ultra Bold" panose="020B0A02020104020203" pitchFamily="34" charset="0"/>
              </a:rPr>
              <a:t>CIRCULO</a:t>
            </a:r>
          </a:p>
          <a:p>
            <a:pPr algn="ctr"/>
            <a:r>
              <a:rPr lang="es-MX" sz="2400" b="1" dirty="0">
                <a:solidFill>
                  <a:schemeClr val="bg2"/>
                </a:solidFill>
                <a:latin typeface="Gill Sans Ultra Bold" panose="020B0A02020104020203" pitchFamily="34" charset="0"/>
              </a:rPr>
              <a:t> DE LA </a:t>
            </a:r>
          </a:p>
          <a:p>
            <a:pPr algn="ctr"/>
            <a:r>
              <a:rPr lang="es-MX" sz="2400" b="1" dirty="0">
                <a:solidFill>
                  <a:schemeClr val="bg2"/>
                </a:solidFill>
                <a:latin typeface="Gill Sans Ultra Bold" panose="020B0A02020104020203" pitchFamily="34" charset="0"/>
              </a:rPr>
              <a:t>INFLUENCIA</a:t>
            </a:r>
            <a:endParaRPr lang="es-ES" sz="2400" b="1" dirty="0">
              <a:solidFill>
                <a:schemeClr val="bg2"/>
              </a:solidFill>
              <a:latin typeface="Gill Sans Ultra Bold" panose="020B0A02020104020203" pitchFamily="34" charset="0"/>
            </a:endParaRPr>
          </a:p>
        </p:txBody>
      </p:sp>
      <p:sp>
        <p:nvSpPr>
          <p:cNvPr id="36868" name="Oval 6"/>
          <p:cNvSpPr>
            <a:spLocks noChangeArrowheads="1"/>
          </p:cNvSpPr>
          <p:nvPr/>
        </p:nvSpPr>
        <p:spPr bwMode="auto">
          <a:xfrm>
            <a:off x="6892473" y="2282894"/>
            <a:ext cx="1657350" cy="1655762"/>
          </a:xfrm>
          <a:prstGeom prst="ellipse">
            <a:avLst/>
          </a:prstGeom>
          <a:solidFill>
            <a:srgbClr val="FF0000"/>
          </a:solidFill>
          <a:ln w="9525">
            <a:solidFill>
              <a:schemeClr val="tx1"/>
            </a:solidFill>
            <a:round/>
            <a:headEnd/>
            <a:tailEnd/>
          </a:ln>
        </p:spPr>
        <p:txBody>
          <a:bodyPr wrap="none" anchor="ctr"/>
          <a:lstStyle/>
          <a:p>
            <a:pPr algn="ctr"/>
            <a:r>
              <a:rPr lang="es-MX" sz="1400" b="1" dirty="0">
                <a:solidFill>
                  <a:schemeClr val="bg1"/>
                </a:solidFill>
              </a:rPr>
              <a:t>CIRCULO </a:t>
            </a:r>
          </a:p>
          <a:p>
            <a:pPr algn="ctr"/>
            <a:r>
              <a:rPr lang="es-MX" sz="1400" b="1" dirty="0">
                <a:solidFill>
                  <a:schemeClr val="bg1"/>
                </a:solidFill>
              </a:rPr>
              <a:t>DE LA</a:t>
            </a:r>
          </a:p>
          <a:p>
            <a:pPr algn="ctr"/>
            <a:r>
              <a:rPr lang="es-MX" sz="1400" b="1" dirty="0">
                <a:solidFill>
                  <a:schemeClr val="bg1"/>
                </a:solidFill>
              </a:rPr>
              <a:t>PREOCUPACIÓN</a:t>
            </a:r>
            <a:endParaRPr lang="es-ES" sz="1400" b="1" dirty="0">
              <a:solidFill>
                <a:schemeClr val="bg1"/>
              </a:solidFill>
            </a:endParaRPr>
          </a:p>
        </p:txBody>
      </p:sp>
      <p:sp>
        <p:nvSpPr>
          <p:cNvPr id="36869" name="Text Box 7"/>
          <p:cNvSpPr txBox="1">
            <a:spLocks noChangeArrowheads="1"/>
          </p:cNvSpPr>
          <p:nvPr/>
        </p:nvSpPr>
        <p:spPr bwMode="auto">
          <a:xfrm>
            <a:off x="5195887" y="4446323"/>
            <a:ext cx="4752975" cy="1384995"/>
          </a:xfrm>
          <a:prstGeom prst="rect">
            <a:avLst/>
          </a:prstGeom>
          <a:noFill/>
          <a:ln w="9525">
            <a:noFill/>
            <a:miter lim="800000"/>
            <a:headEnd/>
            <a:tailEnd/>
          </a:ln>
        </p:spPr>
        <p:txBody>
          <a:bodyPr>
            <a:spAutoFit/>
          </a:bodyPr>
          <a:lstStyle/>
          <a:p>
            <a:pPr algn="ctr">
              <a:spcBef>
                <a:spcPct val="50000"/>
              </a:spcBef>
            </a:pPr>
            <a:r>
              <a:rPr lang="es-MX" sz="2400" b="1" dirty="0"/>
              <a:t>FOCO PROACTIVO</a:t>
            </a:r>
          </a:p>
          <a:p>
            <a:pPr algn="ctr">
              <a:spcBef>
                <a:spcPct val="50000"/>
              </a:spcBef>
            </a:pPr>
            <a:r>
              <a:rPr lang="es-MX" sz="2400" b="1" dirty="0"/>
              <a:t>La energía positiva amplia el circulo de influencia</a:t>
            </a:r>
            <a:endParaRPr lang="es-ES" sz="2400" b="1" dirty="0"/>
          </a:p>
        </p:txBody>
      </p:sp>
      <p:sp>
        <p:nvSpPr>
          <p:cNvPr id="2" name="Marcador de fecha 1">
            <a:extLst>
              <a:ext uri="{FF2B5EF4-FFF2-40B4-BE49-F238E27FC236}">
                <a16:creationId xmlns:a16="http://schemas.microsoft.com/office/drawing/2014/main" id="{DDF7A916-CE8B-45E2-82E3-B9D32EA87F45}"/>
              </a:ext>
            </a:extLst>
          </p:cNvPr>
          <p:cNvSpPr>
            <a:spLocks noGrp="1"/>
          </p:cNvSpPr>
          <p:nvPr>
            <p:ph type="dt" sz="half" idx="10"/>
          </p:nvPr>
        </p:nvSpPr>
        <p:spPr/>
        <p:txBody>
          <a:bodyPr/>
          <a:lstStyle/>
          <a:p>
            <a:fld id="{10464252-9AFA-4DC1-A5DB-8195BF6B429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311F71F-5DCA-43A3-B45D-ADCBCAEE0AA1}"/>
              </a:ext>
            </a:extLst>
          </p:cNvPr>
          <p:cNvSpPr>
            <a:spLocks noGrp="1"/>
          </p:cNvSpPr>
          <p:nvPr>
            <p:ph type="sldNum" sz="quarter" idx="12"/>
          </p:nvPr>
        </p:nvSpPr>
        <p:spPr/>
        <p:txBody>
          <a:bodyPr/>
          <a:lstStyle/>
          <a:p>
            <a:fld id="{6D22F896-40B5-4ADD-8801-0D06FADFA095}" type="slidenum">
              <a:rPr lang="en-US" sz="2400" b="1" smtClean="0">
                <a:solidFill>
                  <a:srgbClr val="FFFF00"/>
                </a:solidFill>
              </a:rPr>
              <a:t>130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0180"/>
                                        </p:tgtEl>
                                        <p:attrNameLst>
                                          <p:attrName>style.visibility</p:attrName>
                                        </p:attrNameLst>
                                      </p:cBhvr>
                                      <p:to>
                                        <p:strVal val="visible"/>
                                      </p:to>
                                    </p:set>
                                    <p:anim calcmode="lin" valueType="num">
                                      <p:cBhvr additive="base">
                                        <p:cTn id="7" dur="500" fill="hold"/>
                                        <p:tgtEl>
                                          <p:spTgt spid="50180"/>
                                        </p:tgtEl>
                                        <p:attrNameLst>
                                          <p:attrName>ppt_x</p:attrName>
                                        </p:attrNameLst>
                                      </p:cBhvr>
                                      <p:tavLst>
                                        <p:tav tm="0">
                                          <p:val>
                                            <p:strVal val="#ppt_x"/>
                                          </p:val>
                                        </p:tav>
                                        <p:tav tm="100000">
                                          <p:val>
                                            <p:strVal val="#ppt_x"/>
                                          </p:val>
                                        </p:tav>
                                      </p:tavLst>
                                    </p:anim>
                                    <p:anim calcmode="lin" valueType="num">
                                      <p:cBhvr additive="base">
                                        <p:cTn id="8" dur="500" fill="hold"/>
                                        <p:tgtEl>
                                          <p:spTgt spid="5018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6867">
                                            <p:bg/>
                                          </p:spTgt>
                                        </p:tgtEl>
                                        <p:attrNameLst>
                                          <p:attrName>style.visibility</p:attrName>
                                        </p:attrNameLst>
                                      </p:cBhvr>
                                      <p:to>
                                        <p:strVal val="visible"/>
                                      </p:to>
                                    </p:set>
                                    <p:anim calcmode="lin" valueType="num">
                                      <p:cBhvr additive="base">
                                        <p:cTn id="13" dur="500" fill="hold"/>
                                        <p:tgtEl>
                                          <p:spTgt spid="36867">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36867">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867">
                                            <p:txEl>
                                              <p:pRg st="0" end="0"/>
                                            </p:txEl>
                                          </p:spTgt>
                                        </p:tgtEl>
                                        <p:attrNameLst>
                                          <p:attrName>style.visibility</p:attrName>
                                        </p:attrNameLst>
                                      </p:cBhvr>
                                      <p:to>
                                        <p:strVal val="visible"/>
                                      </p:to>
                                    </p:set>
                                    <p:anim calcmode="lin" valueType="num">
                                      <p:cBhvr additive="base">
                                        <p:cTn id="19"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686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6867">
                                            <p:txEl>
                                              <p:pRg st="1" end="1"/>
                                            </p:txEl>
                                          </p:spTgt>
                                        </p:tgtEl>
                                        <p:attrNameLst>
                                          <p:attrName>style.visibility</p:attrName>
                                        </p:attrNameLst>
                                      </p:cBhvr>
                                      <p:to>
                                        <p:strVal val="visible"/>
                                      </p:to>
                                    </p:set>
                                    <p:anim calcmode="lin" valueType="num">
                                      <p:cBhvr additive="base">
                                        <p:cTn id="25"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686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6867">
                                            <p:txEl>
                                              <p:pRg st="2" end="2"/>
                                            </p:txEl>
                                          </p:spTgt>
                                        </p:tgtEl>
                                        <p:attrNameLst>
                                          <p:attrName>style.visibility</p:attrName>
                                        </p:attrNameLst>
                                      </p:cBhvr>
                                      <p:to>
                                        <p:strVal val="visible"/>
                                      </p:to>
                                    </p:set>
                                    <p:anim calcmode="lin" valueType="num">
                                      <p:cBhvr additive="base">
                                        <p:cTn id="31" dur="500" fill="hold"/>
                                        <p:tgtEl>
                                          <p:spTgt spid="36867">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686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6868">
                                            <p:bg/>
                                          </p:spTgt>
                                        </p:tgtEl>
                                        <p:attrNameLst>
                                          <p:attrName>style.visibility</p:attrName>
                                        </p:attrNameLst>
                                      </p:cBhvr>
                                      <p:to>
                                        <p:strVal val="visible"/>
                                      </p:to>
                                    </p:set>
                                    <p:anim calcmode="lin" valueType="num">
                                      <p:cBhvr additive="base">
                                        <p:cTn id="37" dur="500" fill="hold"/>
                                        <p:tgtEl>
                                          <p:spTgt spid="36868">
                                            <p:bg/>
                                          </p:spTgt>
                                        </p:tgtEl>
                                        <p:attrNameLst>
                                          <p:attrName>ppt_x</p:attrName>
                                        </p:attrNameLst>
                                      </p:cBhvr>
                                      <p:tavLst>
                                        <p:tav tm="0">
                                          <p:val>
                                            <p:strVal val="#ppt_x"/>
                                          </p:val>
                                        </p:tav>
                                        <p:tav tm="100000">
                                          <p:val>
                                            <p:strVal val="#ppt_x"/>
                                          </p:val>
                                        </p:tav>
                                      </p:tavLst>
                                    </p:anim>
                                    <p:anim calcmode="lin" valueType="num">
                                      <p:cBhvr additive="base">
                                        <p:cTn id="38" dur="500" fill="hold"/>
                                        <p:tgtEl>
                                          <p:spTgt spid="36868">
                                            <p:bg/>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6868">
                                            <p:txEl>
                                              <p:pRg st="0" end="0"/>
                                            </p:txEl>
                                          </p:spTgt>
                                        </p:tgtEl>
                                        <p:attrNameLst>
                                          <p:attrName>style.visibility</p:attrName>
                                        </p:attrNameLst>
                                      </p:cBhvr>
                                      <p:to>
                                        <p:strVal val="visible"/>
                                      </p:to>
                                    </p:set>
                                    <p:anim calcmode="lin" valueType="num">
                                      <p:cBhvr additive="base">
                                        <p:cTn id="43" dur="500" fill="hold"/>
                                        <p:tgtEl>
                                          <p:spTgt spid="36868">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6868">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6868">
                                            <p:txEl>
                                              <p:pRg st="1" end="1"/>
                                            </p:txEl>
                                          </p:spTgt>
                                        </p:tgtEl>
                                        <p:attrNameLst>
                                          <p:attrName>style.visibility</p:attrName>
                                        </p:attrNameLst>
                                      </p:cBhvr>
                                      <p:to>
                                        <p:strVal val="visible"/>
                                      </p:to>
                                    </p:set>
                                    <p:anim calcmode="lin" valueType="num">
                                      <p:cBhvr additive="base">
                                        <p:cTn id="49" dur="500" fill="hold"/>
                                        <p:tgtEl>
                                          <p:spTgt spid="36868">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686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6868">
                                            <p:txEl>
                                              <p:pRg st="2" end="2"/>
                                            </p:txEl>
                                          </p:spTgt>
                                        </p:tgtEl>
                                        <p:attrNameLst>
                                          <p:attrName>style.visibility</p:attrName>
                                        </p:attrNameLst>
                                      </p:cBhvr>
                                      <p:to>
                                        <p:strVal val="visible"/>
                                      </p:to>
                                    </p:set>
                                    <p:anim calcmode="lin" valueType="num">
                                      <p:cBhvr additive="base">
                                        <p:cTn id="55" dur="500" fill="hold"/>
                                        <p:tgtEl>
                                          <p:spTgt spid="36868">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6868">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6869">
                                            <p:txEl>
                                              <p:pRg st="0" end="0"/>
                                            </p:txEl>
                                          </p:spTgt>
                                        </p:tgtEl>
                                        <p:attrNameLst>
                                          <p:attrName>style.visibility</p:attrName>
                                        </p:attrNameLst>
                                      </p:cBhvr>
                                      <p:to>
                                        <p:strVal val="visible"/>
                                      </p:to>
                                    </p:set>
                                    <p:anim calcmode="lin" valueType="num">
                                      <p:cBhvr additive="base">
                                        <p:cTn id="61" dur="500" fill="hold"/>
                                        <p:tgtEl>
                                          <p:spTgt spid="36869">
                                            <p:txEl>
                                              <p:pRg st="0" end="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686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6869">
                                            <p:txEl>
                                              <p:pRg st="1" end="1"/>
                                            </p:txEl>
                                          </p:spTgt>
                                        </p:tgtEl>
                                        <p:attrNameLst>
                                          <p:attrName>style.visibility</p:attrName>
                                        </p:attrNameLst>
                                      </p:cBhvr>
                                      <p:to>
                                        <p:strVal val="visible"/>
                                      </p:to>
                                    </p:set>
                                    <p:anim calcmode="lin" valueType="num">
                                      <p:cBhvr additive="base">
                                        <p:cTn id="67" dur="500" fill="hold"/>
                                        <p:tgtEl>
                                          <p:spTgt spid="36869">
                                            <p:txEl>
                                              <p:pRg st="1" end="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686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80" grpId="0"/>
      <p:bldP spid="36867" grpId="0" build="p" animBg="1"/>
      <p:bldP spid="36868" grpId="0" build="p" animBg="1"/>
      <p:bldP spid="36869" grpId="0" build="p"/>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noChangeArrowheads="1"/>
          </p:cNvSpPr>
          <p:nvPr>
            <p:ph type="title"/>
          </p:nvPr>
        </p:nvSpPr>
        <p:spPr>
          <a:xfrm>
            <a:off x="304800" y="245974"/>
            <a:ext cx="11595652" cy="1200329"/>
          </a:xfrm>
        </p:spPr>
        <p:txBody>
          <a:bodyPr wrap="square">
            <a:spAutoFit/>
          </a:bodyPr>
          <a:lstStyle/>
          <a:p>
            <a:pPr algn="ctr" eaLnBrk="1" hangingPunct="1">
              <a:defRPr/>
            </a:pPr>
            <a:r>
              <a:rPr lang="es-ES" dirty="0">
                <a:solidFill>
                  <a:srgbClr val="FFFF00"/>
                </a:solidFill>
                <a:effectLst>
                  <a:outerShdw blurRad="38100" dist="38100" dir="2700000" algn="tl">
                    <a:srgbClr val="C0C0C0"/>
                  </a:outerShdw>
                </a:effectLst>
                <a:latin typeface="Franklin Gothic Heavy" panose="020B0903020102020204" pitchFamily="34" charset="0"/>
              </a:rPr>
              <a:t>CÍRCULO DE PREOCUPACIÓN/ CÍRCULO DE INFLUENCIA</a:t>
            </a:r>
          </a:p>
        </p:txBody>
      </p:sp>
      <p:sp>
        <p:nvSpPr>
          <p:cNvPr id="46083" name="Rectangle 3"/>
          <p:cNvSpPr>
            <a:spLocks noGrp="1" noChangeArrowheads="1"/>
          </p:cNvSpPr>
          <p:nvPr>
            <p:ph type="body" sz="half" idx="2"/>
          </p:nvPr>
        </p:nvSpPr>
        <p:spPr>
          <a:xfrm>
            <a:off x="7033592" y="1581703"/>
            <a:ext cx="5025886" cy="5030323"/>
          </a:xfrm>
        </p:spPr>
        <p:txBody>
          <a:bodyPr>
            <a:normAutofit/>
          </a:bodyPr>
          <a:lstStyle/>
          <a:p>
            <a:pPr eaLnBrk="1" hangingPunct="1">
              <a:buFontTx/>
              <a:buNone/>
            </a:pPr>
            <a:endParaRPr lang="es-ES" sz="1700" dirty="0">
              <a:latin typeface="Microsoft Sans Serif" pitchFamily="34" charset="0"/>
            </a:endParaRPr>
          </a:p>
          <a:p>
            <a:pPr algn="just"/>
            <a:r>
              <a:rPr lang="es-ES" sz="2800" b="1" dirty="0">
                <a:latin typeface="Microsoft Sans Serif" pitchFamily="34" charset="0"/>
              </a:rPr>
              <a:t>Círculo de preocupación No tienen  Compromiso mental o emocional</a:t>
            </a:r>
          </a:p>
          <a:p>
            <a:pPr lvl="1" algn="just" eaLnBrk="1" hangingPunct="1"/>
            <a:r>
              <a:rPr lang="es-ES" sz="2800" b="1" dirty="0">
                <a:latin typeface="Microsoft Sans Serif" pitchFamily="34" charset="0"/>
              </a:rPr>
              <a:t>Defectos de otras personas</a:t>
            </a:r>
          </a:p>
          <a:p>
            <a:pPr lvl="1" algn="just" eaLnBrk="1" hangingPunct="1"/>
            <a:r>
              <a:rPr lang="es-ES" sz="2800" b="1" dirty="0">
                <a:latin typeface="Microsoft Sans Serif" pitchFamily="34" charset="0"/>
              </a:rPr>
              <a:t>Problemas del medio</a:t>
            </a:r>
          </a:p>
          <a:p>
            <a:pPr lvl="1" algn="just" eaLnBrk="1" hangingPunct="1"/>
            <a:r>
              <a:rPr lang="es-MX" sz="2800" b="1" dirty="0">
                <a:latin typeface="Microsoft Sans Serif" pitchFamily="34" charset="0"/>
              </a:rPr>
              <a:t>Sentimientos de culpa y acusaciones</a:t>
            </a:r>
          </a:p>
          <a:p>
            <a:pPr lvl="1" algn="just" eaLnBrk="1" hangingPunct="1"/>
            <a:r>
              <a:rPr lang="es-ES" sz="2800" b="1" dirty="0">
                <a:latin typeface="Microsoft Sans Serif" pitchFamily="34" charset="0"/>
              </a:rPr>
              <a:t>Aguda impotencia</a:t>
            </a:r>
          </a:p>
          <a:p>
            <a:pPr lvl="1" algn="just" eaLnBrk="1" hangingPunct="1"/>
            <a:r>
              <a:rPr lang="es-ES" sz="2800" b="1" dirty="0">
                <a:latin typeface="Microsoft Sans Serif" pitchFamily="34" charset="0"/>
              </a:rPr>
              <a:t>Energía negativa</a:t>
            </a:r>
          </a:p>
          <a:p>
            <a:pPr eaLnBrk="1" hangingPunct="1"/>
            <a:endParaRPr lang="es-ES" sz="1700" dirty="0">
              <a:latin typeface="Microsoft Sans Serif" pitchFamily="34" charset="0"/>
            </a:endParaRPr>
          </a:p>
        </p:txBody>
      </p:sp>
      <p:pic>
        <p:nvPicPr>
          <p:cNvPr id="46084" name="Picture 4" descr="BW-Business12"/>
          <p:cNvPicPr>
            <a:picLocks noChangeAspect="1" noChangeArrowheads="1"/>
          </p:cNvPicPr>
          <p:nvPr/>
        </p:nvPicPr>
        <p:blipFill>
          <a:blip r:embed="rId3"/>
          <a:srcRect/>
          <a:stretch>
            <a:fillRect/>
          </a:stretch>
        </p:blipFill>
        <p:spPr bwMode="auto">
          <a:xfrm>
            <a:off x="2703443" y="4567946"/>
            <a:ext cx="2667899" cy="2044080"/>
          </a:xfrm>
          <a:prstGeom prst="rect">
            <a:avLst/>
          </a:prstGeom>
          <a:noFill/>
          <a:ln w="9525">
            <a:noFill/>
            <a:miter lim="800000"/>
            <a:headEnd/>
            <a:tailEnd/>
          </a:ln>
        </p:spPr>
      </p:pic>
      <p:pic>
        <p:nvPicPr>
          <p:cNvPr id="46085" name="Picture 5" descr="BW-Business3"/>
          <p:cNvPicPr>
            <a:picLocks noChangeAspect="1" noChangeArrowheads="1"/>
          </p:cNvPicPr>
          <p:nvPr/>
        </p:nvPicPr>
        <p:blipFill>
          <a:blip r:embed="rId4"/>
          <a:srcRect/>
          <a:stretch>
            <a:fillRect/>
          </a:stretch>
        </p:blipFill>
        <p:spPr bwMode="auto">
          <a:xfrm>
            <a:off x="516424" y="3162148"/>
            <a:ext cx="2385802" cy="1701400"/>
          </a:xfrm>
          <a:prstGeom prst="rect">
            <a:avLst/>
          </a:prstGeom>
          <a:noFill/>
          <a:ln w="9525">
            <a:noFill/>
            <a:miter lim="800000"/>
            <a:headEnd/>
            <a:tailEnd/>
          </a:ln>
        </p:spPr>
      </p:pic>
      <p:pic>
        <p:nvPicPr>
          <p:cNvPr id="46086" name="Picture 6" descr="Clr-Business1"/>
          <p:cNvPicPr>
            <a:picLocks noChangeAspect="1" noChangeArrowheads="1"/>
          </p:cNvPicPr>
          <p:nvPr/>
        </p:nvPicPr>
        <p:blipFill>
          <a:blip r:embed="rId5"/>
          <a:srcRect/>
          <a:stretch>
            <a:fillRect/>
          </a:stretch>
        </p:blipFill>
        <p:spPr bwMode="auto">
          <a:xfrm>
            <a:off x="516424" y="1232452"/>
            <a:ext cx="1895472" cy="1555199"/>
          </a:xfrm>
          <a:prstGeom prst="rect">
            <a:avLst/>
          </a:prstGeom>
          <a:noFill/>
          <a:ln w="9525">
            <a:noFill/>
            <a:miter lim="800000"/>
            <a:headEnd/>
            <a:tailEnd/>
          </a:ln>
        </p:spPr>
      </p:pic>
      <p:pic>
        <p:nvPicPr>
          <p:cNvPr id="46087" name="Picture 7" descr="Frm-People42"/>
          <p:cNvPicPr>
            <a:picLocks noChangeAspect="1" noChangeArrowheads="1"/>
          </p:cNvPicPr>
          <p:nvPr/>
        </p:nvPicPr>
        <p:blipFill>
          <a:blip r:embed="rId6"/>
          <a:srcRect/>
          <a:stretch>
            <a:fillRect/>
          </a:stretch>
        </p:blipFill>
        <p:spPr bwMode="auto">
          <a:xfrm>
            <a:off x="3022256" y="1412239"/>
            <a:ext cx="3887787" cy="1439862"/>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47B1BC12-96DF-4282-A348-3BBC679837E6}"/>
              </a:ext>
            </a:extLst>
          </p:cNvPr>
          <p:cNvSpPr>
            <a:spLocks noGrp="1"/>
          </p:cNvSpPr>
          <p:nvPr>
            <p:ph type="dt" sz="half" idx="10"/>
          </p:nvPr>
        </p:nvSpPr>
        <p:spPr/>
        <p:txBody>
          <a:bodyPr/>
          <a:lstStyle/>
          <a:p>
            <a:fld id="{B9F74841-8010-45E8-A8A3-2AEE0D63ED7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E9F62A00-FFB5-4722-BEF6-D6883894793C}"/>
              </a:ext>
            </a:extLst>
          </p:cNvPr>
          <p:cNvSpPr>
            <a:spLocks noGrp="1"/>
          </p:cNvSpPr>
          <p:nvPr>
            <p:ph type="sldNum" sz="quarter" idx="12"/>
          </p:nvPr>
        </p:nvSpPr>
        <p:spPr>
          <a:xfrm>
            <a:off x="11234530" y="846138"/>
            <a:ext cx="824948" cy="365125"/>
          </a:xfrm>
        </p:spPr>
        <p:txBody>
          <a:bodyPr/>
          <a:lstStyle/>
          <a:p>
            <a:fld id="{6D22F896-40B5-4ADD-8801-0D06FADFA095}" type="slidenum">
              <a:rPr lang="en-US" sz="2400" b="1" smtClean="0">
                <a:solidFill>
                  <a:srgbClr val="FFFF00"/>
                </a:solidFill>
              </a:rPr>
              <a:t>131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71010"/>
                                        </p:tgtEl>
                                        <p:attrNameLst>
                                          <p:attrName>style.visibility</p:attrName>
                                        </p:attrNameLst>
                                      </p:cBhvr>
                                      <p:to>
                                        <p:strVal val="visible"/>
                                      </p:to>
                                    </p:set>
                                    <p:anim calcmode="lin" valueType="num">
                                      <p:cBhvr additive="base">
                                        <p:cTn id="7" dur="500" fill="hold"/>
                                        <p:tgtEl>
                                          <p:spTgt spid="171010"/>
                                        </p:tgtEl>
                                        <p:attrNameLst>
                                          <p:attrName>ppt_x</p:attrName>
                                        </p:attrNameLst>
                                      </p:cBhvr>
                                      <p:tavLst>
                                        <p:tav tm="0">
                                          <p:val>
                                            <p:strVal val="#ppt_x"/>
                                          </p:val>
                                        </p:tav>
                                        <p:tav tm="100000">
                                          <p:val>
                                            <p:strVal val="#ppt_x"/>
                                          </p:val>
                                        </p:tav>
                                      </p:tavLst>
                                    </p:anim>
                                    <p:anim calcmode="lin" valueType="num">
                                      <p:cBhvr additive="base">
                                        <p:cTn id="8" dur="500" fill="hold"/>
                                        <p:tgtEl>
                                          <p:spTgt spid="1710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6087"/>
                                        </p:tgtEl>
                                        <p:attrNameLst>
                                          <p:attrName>style.visibility</p:attrName>
                                        </p:attrNameLst>
                                      </p:cBhvr>
                                      <p:to>
                                        <p:strVal val="visible"/>
                                      </p:to>
                                    </p:set>
                                    <p:anim calcmode="lin" valueType="num">
                                      <p:cBhvr additive="base">
                                        <p:cTn id="13" dur="500" fill="hold"/>
                                        <p:tgtEl>
                                          <p:spTgt spid="46087"/>
                                        </p:tgtEl>
                                        <p:attrNameLst>
                                          <p:attrName>ppt_x</p:attrName>
                                        </p:attrNameLst>
                                      </p:cBhvr>
                                      <p:tavLst>
                                        <p:tav tm="0">
                                          <p:val>
                                            <p:strVal val="#ppt_x"/>
                                          </p:val>
                                        </p:tav>
                                        <p:tav tm="100000">
                                          <p:val>
                                            <p:strVal val="#ppt_x"/>
                                          </p:val>
                                        </p:tav>
                                      </p:tavLst>
                                    </p:anim>
                                    <p:anim calcmode="lin" valueType="num">
                                      <p:cBhvr additive="base">
                                        <p:cTn id="14" dur="500" fill="hold"/>
                                        <p:tgtEl>
                                          <p:spTgt spid="4608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6086"/>
                                        </p:tgtEl>
                                        <p:attrNameLst>
                                          <p:attrName>style.visibility</p:attrName>
                                        </p:attrNameLst>
                                      </p:cBhvr>
                                      <p:to>
                                        <p:strVal val="visible"/>
                                      </p:to>
                                    </p:set>
                                    <p:anim calcmode="lin" valueType="num">
                                      <p:cBhvr additive="base">
                                        <p:cTn id="19" dur="500" fill="hold"/>
                                        <p:tgtEl>
                                          <p:spTgt spid="46086"/>
                                        </p:tgtEl>
                                        <p:attrNameLst>
                                          <p:attrName>ppt_x</p:attrName>
                                        </p:attrNameLst>
                                      </p:cBhvr>
                                      <p:tavLst>
                                        <p:tav tm="0">
                                          <p:val>
                                            <p:strVal val="#ppt_x"/>
                                          </p:val>
                                        </p:tav>
                                        <p:tav tm="100000">
                                          <p:val>
                                            <p:strVal val="#ppt_x"/>
                                          </p:val>
                                        </p:tav>
                                      </p:tavLst>
                                    </p:anim>
                                    <p:anim calcmode="lin" valueType="num">
                                      <p:cBhvr additive="base">
                                        <p:cTn id="20" dur="500" fill="hold"/>
                                        <p:tgtEl>
                                          <p:spTgt spid="4608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6085"/>
                                        </p:tgtEl>
                                        <p:attrNameLst>
                                          <p:attrName>style.visibility</p:attrName>
                                        </p:attrNameLst>
                                      </p:cBhvr>
                                      <p:to>
                                        <p:strVal val="visible"/>
                                      </p:to>
                                    </p:set>
                                    <p:anim calcmode="lin" valueType="num">
                                      <p:cBhvr additive="base">
                                        <p:cTn id="25" dur="500" fill="hold"/>
                                        <p:tgtEl>
                                          <p:spTgt spid="46085"/>
                                        </p:tgtEl>
                                        <p:attrNameLst>
                                          <p:attrName>ppt_x</p:attrName>
                                        </p:attrNameLst>
                                      </p:cBhvr>
                                      <p:tavLst>
                                        <p:tav tm="0">
                                          <p:val>
                                            <p:strVal val="#ppt_x"/>
                                          </p:val>
                                        </p:tav>
                                        <p:tav tm="100000">
                                          <p:val>
                                            <p:strVal val="#ppt_x"/>
                                          </p:val>
                                        </p:tav>
                                      </p:tavLst>
                                    </p:anim>
                                    <p:anim calcmode="lin" valueType="num">
                                      <p:cBhvr additive="base">
                                        <p:cTn id="26" dur="500" fill="hold"/>
                                        <p:tgtEl>
                                          <p:spTgt spid="4608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6084"/>
                                        </p:tgtEl>
                                        <p:attrNameLst>
                                          <p:attrName>style.visibility</p:attrName>
                                        </p:attrNameLst>
                                      </p:cBhvr>
                                      <p:to>
                                        <p:strVal val="visible"/>
                                      </p:to>
                                    </p:set>
                                    <p:anim calcmode="lin" valueType="num">
                                      <p:cBhvr additive="base">
                                        <p:cTn id="31" dur="500" fill="hold"/>
                                        <p:tgtEl>
                                          <p:spTgt spid="46084"/>
                                        </p:tgtEl>
                                        <p:attrNameLst>
                                          <p:attrName>ppt_x</p:attrName>
                                        </p:attrNameLst>
                                      </p:cBhvr>
                                      <p:tavLst>
                                        <p:tav tm="0">
                                          <p:val>
                                            <p:strVal val="#ppt_x"/>
                                          </p:val>
                                        </p:tav>
                                        <p:tav tm="100000">
                                          <p:val>
                                            <p:strVal val="#ppt_x"/>
                                          </p:val>
                                        </p:tav>
                                      </p:tavLst>
                                    </p:anim>
                                    <p:anim calcmode="lin" valueType="num">
                                      <p:cBhvr additive="base">
                                        <p:cTn id="32" dur="500" fill="hold"/>
                                        <p:tgtEl>
                                          <p:spTgt spid="4608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6083">
                                            <p:txEl>
                                              <p:pRg st="1" end="1"/>
                                            </p:txEl>
                                          </p:spTgt>
                                        </p:tgtEl>
                                        <p:attrNameLst>
                                          <p:attrName>style.visibility</p:attrName>
                                        </p:attrNameLst>
                                      </p:cBhvr>
                                      <p:to>
                                        <p:strVal val="visible"/>
                                      </p:to>
                                    </p:set>
                                    <p:anim calcmode="lin" valueType="num">
                                      <p:cBhvr additive="base">
                                        <p:cTn id="37"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6083">
                                            <p:txEl>
                                              <p:pRg st="1" end="1"/>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6083">
                                            <p:txEl>
                                              <p:pRg st="2" end="2"/>
                                            </p:txEl>
                                          </p:spTgt>
                                        </p:tgtEl>
                                        <p:attrNameLst>
                                          <p:attrName>style.visibility</p:attrName>
                                        </p:attrNameLst>
                                      </p:cBhvr>
                                      <p:to>
                                        <p:strVal val="visible"/>
                                      </p:to>
                                    </p:set>
                                    <p:anim calcmode="lin" valueType="num">
                                      <p:cBhvr additive="base">
                                        <p:cTn id="41"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6083">
                                            <p:txEl>
                                              <p:pRg st="2" end="2"/>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6083">
                                            <p:txEl>
                                              <p:pRg st="3" end="3"/>
                                            </p:txEl>
                                          </p:spTgt>
                                        </p:tgtEl>
                                        <p:attrNameLst>
                                          <p:attrName>style.visibility</p:attrName>
                                        </p:attrNameLst>
                                      </p:cBhvr>
                                      <p:to>
                                        <p:strVal val="visible"/>
                                      </p:to>
                                    </p:set>
                                    <p:anim calcmode="lin" valueType="num">
                                      <p:cBhvr additive="base">
                                        <p:cTn id="45" dur="500" fill="hold"/>
                                        <p:tgtEl>
                                          <p:spTgt spid="46083">
                                            <p:txEl>
                                              <p:pRg st="3" end="3"/>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6083">
                                            <p:txEl>
                                              <p:pRg st="3" end="3"/>
                                            </p:txEl>
                                          </p:spTgt>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46083">
                                            <p:txEl>
                                              <p:pRg st="4" end="4"/>
                                            </p:txEl>
                                          </p:spTgt>
                                        </p:tgtEl>
                                        <p:attrNameLst>
                                          <p:attrName>style.visibility</p:attrName>
                                        </p:attrNameLst>
                                      </p:cBhvr>
                                      <p:to>
                                        <p:strVal val="visible"/>
                                      </p:to>
                                    </p:set>
                                    <p:anim calcmode="lin" valueType="num">
                                      <p:cBhvr additive="base">
                                        <p:cTn id="49" dur="500" fill="hold"/>
                                        <p:tgtEl>
                                          <p:spTgt spid="46083">
                                            <p:txEl>
                                              <p:pRg st="4" end="4"/>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6083">
                                            <p:txEl>
                                              <p:pRg st="4" end="4"/>
                                            </p:txEl>
                                          </p:spTgt>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46083">
                                            <p:txEl>
                                              <p:pRg st="5" end="5"/>
                                            </p:txEl>
                                          </p:spTgt>
                                        </p:tgtEl>
                                        <p:attrNameLst>
                                          <p:attrName>style.visibility</p:attrName>
                                        </p:attrNameLst>
                                      </p:cBhvr>
                                      <p:to>
                                        <p:strVal val="visible"/>
                                      </p:to>
                                    </p:set>
                                    <p:anim calcmode="lin" valueType="num">
                                      <p:cBhvr additive="base">
                                        <p:cTn id="53" dur="500" fill="hold"/>
                                        <p:tgtEl>
                                          <p:spTgt spid="46083">
                                            <p:txEl>
                                              <p:pRg st="5" end="5"/>
                                            </p:txEl>
                                          </p:spTgt>
                                        </p:tgtEl>
                                        <p:attrNameLst>
                                          <p:attrName>ppt_x</p:attrName>
                                        </p:attrNameLst>
                                      </p:cBhvr>
                                      <p:tavLst>
                                        <p:tav tm="0">
                                          <p:val>
                                            <p:strVal val="#ppt_x"/>
                                          </p:val>
                                        </p:tav>
                                        <p:tav tm="100000">
                                          <p:val>
                                            <p:strVal val="#ppt_x"/>
                                          </p:val>
                                        </p:tav>
                                      </p:tavLst>
                                    </p:anim>
                                    <p:anim calcmode="lin" valueType="num">
                                      <p:cBhvr additive="base">
                                        <p:cTn id="54" dur="500" fill="hold"/>
                                        <p:tgtEl>
                                          <p:spTgt spid="46083">
                                            <p:txEl>
                                              <p:pRg st="5" end="5"/>
                                            </p:txEl>
                                          </p:spTgt>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46083">
                                            <p:txEl>
                                              <p:pRg st="6" end="6"/>
                                            </p:txEl>
                                          </p:spTgt>
                                        </p:tgtEl>
                                        <p:attrNameLst>
                                          <p:attrName>style.visibility</p:attrName>
                                        </p:attrNameLst>
                                      </p:cBhvr>
                                      <p:to>
                                        <p:strVal val="visible"/>
                                      </p:to>
                                    </p:set>
                                    <p:anim calcmode="lin" valueType="num">
                                      <p:cBhvr additive="base">
                                        <p:cTn id="57" dur="500" fill="hold"/>
                                        <p:tgtEl>
                                          <p:spTgt spid="46083">
                                            <p:txEl>
                                              <p:pRg st="6" end="6"/>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4608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1010" grpId="0"/>
      <p:bldP spid="46083" grpId="0" build="p"/>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body" sz="half" idx="2"/>
          </p:nvPr>
        </p:nvSpPr>
        <p:spPr>
          <a:xfrm>
            <a:off x="6476999" y="887896"/>
            <a:ext cx="5516217" cy="5685960"/>
          </a:xfrm>
        </p:spPr>
        <p:txBody>
          <a:bodyPr>
            <a:normAutofit/>
          </a:bodyPr>
          <a:lstStyle/>
          <a:p>
            <a:pPr algn="just" eaLnBrk="1" hangingPunct="1"/>
            <a:r>
              <a:rPr lang="es-MX" sz="3200" b="1" dirty="0">
                <a:latin typeface="Microsoft Sans Serif" pitchFamily="34" charset="0"/>
              </a:rPr>
              <a:t> </a:t>
            </a:r>
            <a:r>
              <a:rPr lang="es-MX" sz="4400" b="1" dirty="0">
                <a:latin typeface="Microsoft Sans Serif" pitchFamily="34" charset="0"/>
              </a:rPr>
              <a:t>Círculo de influencia algunas cosas por las cuales se puede hacer algo.</a:t>
            </a:r>
          </a:p>
          <a:p>
            <a:pPr lvl="1" algn="just" eaLnBrk="1" hangingPunct="1"/>
            <a:r>
              <a:rPr lang="es-ES" sz="4400" b="1" dirty="0">
                <a:latin typeface="Microsoft Sans Serif" pitchFamily="34" charset="0"/>
              </a:rPr>
              <a:t>Dedicación</a:t>
            </a:r>
          </a:p>
          <a:p>
            <a:pPr lvl="1" algn="just" eaLnBrk="1" hangingPunct="1"/>
            <a:r>
              <a:rPr lang="es-ES" sz="4400" b="1" dirty="0">
                <a:latin typeface="Microsoft Sans Serif" pitchFamily="34" charset="0"/>
              </a:rPr>
              <a:t>Se amplía y aumenta</a:t>
            </a:r>
          </a:p>
        </p:txBody>
      </p:sp>
      <p:pic>
        <p:nvPicPr>
          <p:cNvPr id="48131" name="Picture 3" descr="tempFile (2)"/>
          <p:cNvPicPr>
            <a:picLocks noChangeAspect="1" noChangeArrowheads="1"/>
          </p:cNvPicPr>
          <p:nvPr/>
        </p:nvPicPr>
        <p:blipFill>
          <a:blip r:embed="rId3">
            <a:clrChange>
              <a:clrFrom>
                <a:srgbClr val="FFFFFF"/>
              </a:clrFrom>
              <a:clrTo>
                <a:srgbClr val="FFFFFF">
                  <a:alpha val="0"/>
                </a:srgbClr>
              </a:clrTo>
            </a:clrChange>
          </a:blip>
          <a:srcRect/>
          <a:stretch>
            <a:fillRect/>
          </a:stretch>
        </p:blipFill>
        <p:spPr bwMode="auto">
          <a:xfrm>
            <a:off x="479426" y="284144"/>
            <a:ext cx="2520950" cy="2087562"/>
          </a:xfrm>
          <a:prstGeom prst="rect">
            <a:avLst/>
          </a:prstGeom>
          <a:noFill/>
          <a:ln w="12700">
            <a:solidFill>
              <a:srgbClr val="000000"/>
            </a:solidFill>
            <a:miter lim="800000"/>
            <a:headEnd/>
            <a:tailEnd/>
          </a:ln>
        </p:spPr>
      </p:pic>
      <p:pic>
        <p:nvPicPr>
          <p:cNvPr id="48132" name="Picture 4" descr="Blue-People13"/>
          <p:cNvPicPr>
            <a:picLocks noChangeAspect="1" noChangeArrowheads="1"/>
          </p:cNvPicPr>
          <p:nvPr/>
        </p:nvPicPr>
        <p:blipFill>
          <a:blip r:embed="rId4"/>
          <a:srcRect/>
          <a:stretch>
            <a:fillRect/>
          </a:stretch>
        </p:blipFill>
        <p:spPr bwMode="auto">
          <a:xfrm>
            <a:off x="3694112" y="1122191"/>
            <a:ext cx="2401888" cy="2087562"/>
          </a:xfrm>
          <a:prstGeom prst="rect">
            <a:avLst/>
          </a:prstGeom>
          <a:noFill/>
          <a:ln w="9525">
            <a:noFill/>
            <a:miter lim="800000"/>
            <a:headEnd/>
            <a:tailEnd/>
          </a:ln>
        </p:spPr>
      </p:pic>
      <p:pic>
        <p:nvPicPr>
          <p:cNvPr id="48133" name="Picture 5" descr="Clr-People5"/>
          <p:cNvPicPr>
            <a:picLocks noChangeAspect="1" noChangeArrowheads="1"/>
          </p:cNvPicPr>
          <p:nvPr/>
        </p:nvPicPr>
        <p:blipFill>
          <a:blip r:embed="rId5"/>
          <a:srcRect/>
          <a:stretch>
            <a:fillRect/>
          </a:stretch>
        </p:blipFill>
        <p:spPr bwMode="auto">
          <a:xfrm>
            <a:off x="4301779" y="3872031"/>
            <a:ext cx="1794221" cy="1691483"/>
          </a:xfrm>
          <a:prstGeom prst="rect">
            <a:avLst/>
          </a:prstGeom>
          <a:noFill/>
          <a:ln w="9525">
            <a:noFill/>
            <a:miter lim="800000"/>
            <a:headEnd/>
            <a:tailEnd/>
          </a:ln>
        </p:spPr>
      </p:pic>
      <p:pic>
        <p:nvPicPr>
          <p:cNvPr id="48134" name="Picture 6" descr="Clr-People8"/>
          <p:cNvPicPr>
            <a:picLocks noChangeAspect="1" noChangeArrowheads="1"/>
          </p:cNvPicPr>
          <p:nvPr/>
        </p:nvPicPr>
        <p:blipFill>
          <a:blip r:embed="rId6"/>
          <a:srcRect/>
          <a:stretch>
            <a:fillRect/>
          </a:stretch>
        </p:blipFill>
        <p:spPr bwMode="auto">
          <a:xfrm>
            <a:off x="431802" y="2817018"/>
            <a:ext cx="3053520" cy="1900755"/>
          </a:xfrm>
          <a:prstGeom prst="rect">
            <a:avLst/>
          </a:prstGeom>
          <a:noFill/>
          <a:ln w="9525">
            <a:noFill/>
            <a:miter lim="800000"/>
            <a:headEnd/>
            <a:tailEnd/>
          </a:ln>
        </p:spPr>
      </p:pic>
      <p:pic>
        <p:nvPicPr>
          <p:cNvPr id="48135" name="Picture 7" descr="Frm-People11"/>
          <p:cNvPicPr>
            <a:picLocks noChangeAspect="1" noChangeArrowheads="1"/>
          </p:cNvPicPr>
          <p:nvPr/>
        </p:nvPicPr>
        <p:blipFill>
          <a:blip r:embed="rId7"/>
          <a:srcRect/>
          <a:stretch>
            <a:fillRect/>
          </a:stretch>
        </p:blipFill>
        <p:spPr bwMode="auto">
          <a:xfrm>
            <a:off x="796994" y="4982817"/>
            <a:ext cx="2436536" cy="1591039"/>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10042E99-C54D-4CBE-B958-A61EBAA35728}"/>
              </a:ext>
            </a:extLst>
          </p:cNvPr>
          <p:cNvSpPr>
            <a:spLocks noGrp="1"/>
          </p:cNvSpPr>
          <p:nvPr>
            <p:ph type="dt" sz="half" idx="10"/>
          </p:nvPr>
        </p:nvSpPr>
        <p:spPr/>
        <p:txBody>
          <a:bodyPr/>
          <a:lstStyle/>
          <a:p>
            <a:fld id="{93B8F91A-EB8C-45BD-93AB-C63BAF2A4E1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E45AD052-AD21-4CB1-A91C-FFD71C2C8971}"/>
              </a:ext>
            </a:extLst>
          </p:cNvPr>
          <p:cNvSpPr>
            <a:spLocks noGrp="1"/>
          </p:cNvSpPr>
          <p:nvPr>
            <p:ph type="sldNum" sz="quarter" idx="12"/>
          </p:nvPr>
        </p:nvSpPr>
        <p:spPr/>
        <p:txBody>
          <a:bodyPr/>
          <a:lstStyle/>
          <a:p>
            <a:fld id="{6D22F896-40B5-4ADD-8801-0D06FADFA095}" type="slidenum">
              <a:rPr lang="en-US" sz="2400" b="1" smtClean="0">
                <a:solidFill>
                  <a:srgbClr val="FFFF00"/>
                </a:solidFill>
              </a:rPr>
              <a:t>132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8131"/>
                                        </p:tgtEl>
                                        <p:attrNameLst>
                                          <p:attrName>style.visibility</p:attrName>
                                        </p:attrNameLst>
                                      </p:cBhvr>
                                      <p:to>
                                        <p:strVal val="visible"/>
                                      </p:to>
                                    </p:set>
                                    <p:anim calcmode="lin" valueType="num">
                                      <p:cBhvr additive="base">
                                        <p:cTn id="7" dur="500" fill="hold"/>
                                        <p:tgtEl>
                                          <p:spTgt spid="48131"/>
                                        </p:tgtEl>
                                        <p:attrNameLst>
                                          <p:attrName>ppt_x</p:attrName>
                                        </p:attrNameLst>
                                      </p:cBhvr>
                                      <p:tavLst>
                                        <p:tav tm="0">
                                          <p:val>
                                            <p:strVal val="#ppt_x"/>
                                          </p:val>
                                        </p:tav>
                                        <p:tav tm="100000">
                                          <p:val>
                                            <p:strVal val="#ppt_x"/>
                                          </p:val>
                                        </p:tav>
                                      </p:tavLst>
                                    </p:anim>
                                    <p:anim calcmode="lin" valueType="num">
                                      <p:cBhvr additive="base">
                                        <p:cTn id="8" dur="500" fill="hold"/>
                                        <p:tgtEl>
                                          <p:spTgt spid="4813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8132"/>
                                        </p:tgtEl>
                                        <p:attrNameLst>
                                          <p:attrName>style.visibility</p:attrName>
                                        </p:attrNameLst>
                                      </p:cBhvr>
                                      <p:to>
                                        <p:strVal val="visible"/>
                                      </p:to>
                                    </p:set>
                                    <p:anim calcmode="lin" valueType="num">
                                      <p:cBhvr additive="base">
                                        <p:cTn id="13" dur="500" fill="hold"/>
                                        <p:tgtEl>
                                          <p:spTgt spid="48132"/>
                                        </p:tgtEl>
                                        <p:attrNameLst>
                                          <p:attrName>ppt_x</p:attrName>
                                        </p:attrNameLst>
                                      </p:cBhvr>
                                      <p:tavLst>
                                        <p:tav tm="0">
                                          <p:val>
                                            <p:strVal val="#ppt_x"/>
                                          </p:val>
                                        </p:tav>
                                        <p:tav tm="100000">
                                          <p:val>
                                            <p:strVal val="#ppt_x"/>
                                          </p:val>
                                        </p:tav>
                                      </p:tavLst>
                                    </p:anim>
                                    <p:anim calcmode="lin" valueType="num">
                                      <p:cBhvr additive="base">
                                        <p:cTn id="14" dur="500" fill="hold"/>
                                        <p:tgtEl>
                                          <p:spTgt spid="4813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8134"/>
                                        </p:tgtEl>
                                        <p:attrNameLst>
                                          <p:attrName>style.visibility</p:attrName>
                                        </p:attrNameLst>
                                      </p:cBhvr>
                                      <p:to>
                                        <p:strVal val="visible"/>
                                      </p:to>
                                    </p:set>
                                    <p:anim calcmode="lin" valueType="num">
                                      <p:cBhvr additive="base">
                                        <p:cTn id="19" dur="500" fill="hold"/>
                                        <p:tgtEl>
                                          <p:spTgt spid="48134"/>
                                        </p:tgtEl>
                                        <p:attrNameLst>
                                          <p:attrName>ppt_x</p:attrName>
                                        </p:attrNameLst>
                                      </p:cBhvr>
                                      <p:tavLst>
                                        <p:tav tm="0">
                                          <p:val>
                                            <p:strVal val="#ppt_x"/>
                                          </p:val>
                                        </p:tav>
                                        <p:tav tm="100000">
                                          <p:val>
                                            <p:strVal val="#ppt_x"/>
                                          </p:val>
                                        </p:tav>
                                      </p:tavLst>
                                    </p:anim>
                                    <p:anim calcmode="lin" valueType="num">
                                      <p:cBhvr additive="base">
                                        <p:cTn id="20" dur="500" fill="hold"/>
                                        <p:tgtEl>
                                          <p:spTgt spid="4813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8133"/>
                                        </p:tgtEl>
                                        <p:attrNameLst>
                                          <p:attrName>style.visibility</p:attrName>
                                        </p:attrNameLst>
                                      </p:cBhvr>
                                      <p:to>
                                        <p:strVal val="visible"/>
                                      </p:to>
                                    </p:set>
                                    <p:anim calcmode="lin" valueType="num">
                                      <p:cBhvr additive="base">
                                        <p:cTn id="25" dur="500" fill="hold"/>
                                        <p:tgtEl>
                                          <p:spTgt spid="48133"/>
                                        </p:tgtEl>
                                        <p:attrNameLst>
                                          <p:attrName>ppt_x</p:attrName>
                                        </p:attrNameLst>
                                      </p:cBhvr>
                                      <p:tavLst>
                                        <p:tav tm="0">
                                          <p:val>
                                            <p:strVal val="#ppt_x"/>
                                          </p:val>
                                        </p:tav>
                                        <p:tav tm="100000">
                                          <p:val>
                                            <p:strVal val="#ppt_x"/>
                                          </p:val>
                                        </p:tav>
                                      </p:tavLst>
                                    </p:anim>
                                    <p:anim calcmode="lin" valueType="num">
                                      <p:cBhvr additive="base">
                                        <p:cTn id="26" dur="500" fill="hold"/>
                                        <p:tgtEl>
                                          <p:spTgt spid="48133"/>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8135"/>
                                        </p:tgtEl>
                                        <p:attrNameLst>
                                          <p:attrName>style.visibility</p:attrName>
                                        </p:attrNameLst>
                                      </p:cBhvr>
                                      <p:to>
                                        <p:strVal val="visible"/>
                                      </p:to>
                                    </p:set>
                                    <p:anim calcmode="lin" valueType="num">
                                      <p:cBhvr additive="base">
                                        <p:cTn id="31" dur="500" fill="hold"/>
                                        <p:tgtEl>
                                          <p:spTgt spid="48135"/>
                                        </p:tgtEl>
                                        <p:attrNameLst>
                                          <p:attrName>ppt_x</p:attrName>
                                        </p:attrNameLst>
                                      </p:cBhvr>
                                      <p:tavLst>
                                        <p:tav tm="0">
                                          <p:val>
                                            <p:strVal val="#ppt_x"/>
                                          </p:val>
                                        </p:tav>
                                        <p:tav tm="100000">
                                          <p:val>
                                            <p:strVal val="#ppt_x"/>
                                          </p:val>
                                        </p:tav>
                                      </p:tavLst>
                                    </p:anim>
                                    <p:anim calcmode="lin" valueType="num">
                                      <p:cBhvr additive="base">
                                        <p:cTn id="32" dur="500" fill="hold"/>
                                        <p:tgtEl>
                                          <p:spTgt spid="48135"/>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8130">
                                            <p:txEl>
                                              <p:pRg st="0" end="0"/>
                                            </p:txEl>
                                          </p:spTgt>
                                        </p:tgtEl>
                                        <p:attrNameLst>
                                          <p:attrName>style.visibility</p:attrName>
                                        </p:attrNameLst>
                                      </p:cBhvr>
                                      <p:to>
                                        <p:strVal val="visible"/>
                                      </p:to>
                                    </p:set>
                                    <p:anim calcmode="lin" valueType="num">
                                      <p:cBhvr additive="base">
                                        <p:cTn id="37" dur="500" fill="hold"/>
                                        <p:tgtEl>
                                          <p:spTgt spid="48130">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8130">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48130">
                                            <p:txEl>
                                              <p:pRg st="1" end="1"/>
                                            </p:txEl>
                                          </p:spTgt>
                                        </p:tgtEl>
                                        <p:attrNameLst>
                                          <p:attrName>style.visibility</p:attrName>
                                        </p:attrNameLst>
                                      </p:cBhvr>
                                      <p:to>
                                        <p:strVal val="visible"/>
                                      </p:to>
                                    </p:set>
                                    <p:anim calcmode="lin" valueType="num">
                                      <p:cBhvr additive="base">
                                        <p:cTn id="41" dur="500" fill="hold"/>
                                        <p:tgtEl>
                                          <p:spTgt spid="48130">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8130">
                                            <p:txEl>
                                              <p:pRg st="1" end="1"/>
                                            </p:txEl>
                                          </p:spTgt>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48130">
                                            <p:txEl>
                                              <p:pRg st="2" end="2"/>
                                            </p:txEl>
                                          </p:spTgt>
                                        </p:tgtEl>
                                        <p:attrNameLst>
                                          <p:attrName>style.visibility</p:attrName>
                                        </p:attrNameLst>
                                      </p:cBhvr>
                                      <p:to>
                                        <p:strVal val="visible"/>
                                      </p:to>
                                    </p:set>
                                    <p:anim calcmode="lin" valueType="num">
                                      <p:cBhvr additive="base">
                                        <p:cTn id="45" dur="500" fill="hold"/>
                                        <p:tgtEl>
                                          <p:spTgt spid="48130">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813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73844" y="237278"/>
            <a:ext cx="5244312" cy="730131"/>
          </a:xfrm>
        </p:spPr>
        <p:txBody>
          <a:bodyPr>
            <a:normAutofit fontScale="90000"/>
          </a:bodyPr>
          <a:lstStyle/>
          <a:p>
            <a:pPr algn="ctr"/>
            <a:r>
              <a:rPr lang="es-ES_tradnl" sz="5400" b="1" dirty="0">
                <a:solidFill>
                  <a:srgbClr val="FFFF00"/>
                </a:solidFill>
                <a:latin typeface="Franklin Gothic Heavy" panose="020B0903020102020204" pitchFamily="34" charset="0"/>
              </a:rPr>
              <a:t>PROACTIVIDAD</a:t>
            </a:r>
            <a:endParaRPr lang="es-ES" sz="5400" dirty="0">
              <a:solidFill>
                <a:srgbClr val="FFFF00"/>
              </a:solidFill>
              <a:latin typeface="Franklin Gothic Heavy" panose="020B0903020102020204" pitchFamily="34" charset="0"/>
            </a:endParaRPr>
          </a:p>
        </p:txBody>
      </p:sp>
      <p:sp>
        <p:nvSpPr>
          <p:cNvPr id="3" name="2 Marcador de contenido"/>
          <p:cNvSpPr>
            <a:spLocks noGrp="1"/>
          </p:cNvSpPr>
          <p:nvPr>
            <p:ph sz="half" idx="1"/>
          </p:nvPr>
        </p:nvSpPr>
        <p:spPr>
          <a:xfrm>
            <a:off x="311425" y="1005707"/>
            <a:ext cx="6023113" cy="5615015"/>
          </a:xfrm>
        </p:spPr>
        <p:txBody>
          <a:bodyPr>
            <a:normAutofit/>
          </a:bodyPr>
          <a:lstStyle/>
          <a:p>
            <a:pPr algn="just"/>
            <a:r>
              <a:rPr lang="es-ES_tradnl" sz="4000" b="1" dirty="0">
                <a:latin typeface="Tahoma" pitchFamily="34" charset="0"/>
              </a:rPr>
              <a:t>Establezca condiciones, no sea Reactivo.</a:t>
            </a:r>
          </a:p>
          <a:p>
            <a:pPr algn="just"/>
            <a:r>
              <a:rPr lang="es-ES_tradnl" sz="4000" b="1" dirty="0">
                <a:latin typeface="Tahoma" pitchFamily="34" charset="0"/>
              </a:rPr>
              <a:t>Su círculo de influencia más grande que su círculo de preocupación.</a:t>
            </a:r>
          </a:p>
          <a:p>
            <a:pPr algn="just"/>
            <a:r>
              <a:rPr lang="es-ES_tradnl" sz="4000" b="1" dirty="0">
                <a:latin typeface="Tahoma" pitchFamily="34" charset="0"/>
              </a:rPr>
              <a:t>Usted tiene la Iniciativa.</a:t>
            </a:r>
          </a:p>
          <a:p>
            <a:pPr algn="just"/>
            <a:endParaRPr lang="es-ES" sz="2800" b="1" dirty="0"/>
          </a:p>
        </p:txBody>
      </p:sp>
      <p:graphicFrame>
        <p:nvGraphicFramePr>
          <p:cNvPr id="77826" name="Object 4"/>
          <p:cNvGraphicFramePr>
            <a:graphicFrameLocks noChangeAspect="1"/>
          </p:cNvGraphicFramePr>
          <p:nvPr>
            <p:extLst>
              <p:ext uri="{D42A27DB-BD31-4B8C-83A1-F6EECF244321}">
                <p14:modId xmlns:p14="http://schemas.microsoft.com/office/powerpoint/2010/main" val="948549472"/>
              </p:ext>
            </p:extLst>
          </p:nvPr>
        </p:nvGraphicFramePr>
        <p:xfrm>
          <a:off x="7110801" y="1214422"/>
          <a:ext cx="4769774" cy="5406300"/>
        </p:xfrm>
        <a:graphic>
          <a:graphicData uri="http://schemas.openxmlformats.org/presentationml/2006/ole">
            <mc:AlternateContent xmlns:mc="http://schemas.openxmlformats.org/markup-compatibility/2006">
              <mc:Choice xmlns:v="urn:schemas-microsoft-com:vml" Requires="v">
                <p:oleObj name="Imagen" r:id="rId2" imgW="1117800" imgH="1944360" progId="MS_ClipArt_Gallery.2">
                  <p:embed/>
                </p:oleObj>
              </mc:Choice>
              <mc:Fallback>
                <p:oleObj name="Imagen" r:id="rId2" imgW="1117800" imgH="1944360" progId="MS_ClipArt_Gallery.2">
                  <p:embed/>
                  <p:pic>
                    <p:nvPicPr>
                      <p:cNvPr id="77826"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10801" y="1214422"/>
                        <a:ext cx="4769774" cy="5406300"/>
                      </a:xfrm>
                      <a:prstGeom prst="rect">
                        <a:avLst/>
                      </a:prstGeom>
                      <a:noFill/>
                    </p:spPr>
                  </p:pic>
                </p:oleObj>
              </mc:Fallback>
            </mc:AlternateContent>
          </a:graphicData>
        </a:graphic>
      </p:graphicFrame>
      <p:sp>
        <p:nvSpPr>
          <p:cNvPr id="4" name="Marcador de fecha 3">
            <a:extLst>
              <a:ext uri="{FF2B5EF4-FFF2-40B4-BE49-F238E27FC236}">
                <a16:creationId xmlns:a16="http://schemas.microsoft.com/office/drawing/2014/main" id="{92CFD710-58E6-4F98-9A7D-BA1E3B245574}"/>
              </a:ext>
            </a:extLst>
          </p:cNvPr>
          <p:cNvSpPr>
            <a:spLocks noGrp="1"/>
          </p:cNvSpPr>
          <p:nvPr>
            <p:ph type="dt" sz="half" idx="10"/>
          </p:nvPr>
        </p:nvSpPr>
        <p:spPr/>
        <p:txBody>
          <a:bodyPr/>
          <a:lstStyle/>
          <a:p>
            <a:fld id="{6B093F21-24C1-4381-BF19-69F5CFDC801B}"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90A0A99A-2154-4440-977A-6C7BDA3B5C82}"/>
              </a:ext>
            </a:extLst>
          </p:cNvPr>
          <p:cNvSpPr>
            <a:spLocks noGrp="1"/>
          </p:cNvSpPr>
          <p:nvPr>
            <p:ph type="sldNum" sz="quarter" idx="12"/>
          </p:nvPr>
        </p:nvSpPr>
        <p:spPr/>
        <p:txBody>
          <a:bodyPr/>
          <a:lstStyle/>
          <a:p>
            <a:fld id="{6D22F896-40B5-4ADD-8801-0D06FADFA095}" type="slidenum">
              <a:rPr lang="en-US" sz="2400" b="1" smtClean="0">
                <a:solidFill>
                  <a:srgbClr val="FFFF00"/>
                </a:solidFill>
              </a:rPr>
              <a:t>133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7826"/>
                                        </p:tgtEl>
                                        <p:attrNameLst>
                                          <p:attrName>style.visibility</p:attrName>
                                        </p:attrNameLst>
                                      </p:cBhvr>
                                      <p:to>
                                        <p:strVal val="visible"/>
                                      </p:to>
                                    </p:set>
                                    <p:anim calcmode="lin" valueType="num">
                                      <p:cBhvr additive="base">
                                        <p:cTn id="13" dur="500" fill="hold"/>
                                        <p:tgtEl>
                                          <p:spTgt spid="77826"/>
                                        </p:tgtEl>
                                        <p:attrNameLst>
                                          <p:attrName>ppt_x</p:attrName>
                                        </p:attrNameLst>
                                      </p:cBhvr>
                                      <p:tavLst>
                                        <p:tav tm="0">
                                          <p:val>
                                            <p:strVal val="#ppt_x"/>
                                          </p:val>
                                        </p:tav>
                                        <p:tav tm="100000">
                                          <p:val>
                                            <p:strVal val="#ppt_x"/>
                                          </p:val>
                                        </p:tav>
                                      </p:tavLst>
                                    </p:anim>
                                    <p:anim calcmode="lin" valueType="num">
                                      <p:cBhvr additive="base">
                                        <p:cTn id="14" dur="500" fill="hold"/>
                                        <p:tgtEl>
                                          <p:spTgt spid="7782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 calcmode="lin" valueType="num">
                                      <p:cBhvr additive="base">
                                        <p:cTn id="2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additive="base">
                                        <p:cTn id="3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Oval 4"/>
          <p:cNvSpPr>
            <a:spLocks noChangeArrowheads="1"/>
          </p:cNvSpPr>
          <p:nvPr/>
        </p:nvSpPr>
        <p:spPr bwMode="auto">
          <a:xfrm>
            <a:off x="4809068" y="2818323"/>
            <a:ext cx="2573867" cy="1766929"/>
          </a:xfrm>
          <a:prstGeom prst="ellipse">
            <a:avLst/>
          </a:prstGeom>
          <a:noFill/>
          <a:ln w="28575">
            <a:solidFill>
              <a:schemeClr val="tx1"/>
            </a:solidFill>
            <a:round/>
            <a:headEnd/>
            <a:tailEnd/>
          </a:ln>
        </p:spPr>
        <p:txBody>
          <a:bodyPr wrap="none" anchor="ctr"/>
          <a:lstStyle/>
          <a:p>
            <a:endParaRPr lang="es-ES"/>
          </a:p>
        </p:txBody>
      </p:sp>
      <p:sp>
        <p:nvSpPr>
          <p:cNvPr id="13315" name="Oval 5"/>
          <p:cNvSpPr>
            <a:spLocks noChangeArrowheads="1"/>
          </p:cNvSpPr>
          <p:nvPr/>
        </p:nvSpPr>
        <p:spPr bwMode="auto">
          <a:xfrm>
            <a:off x="2186614" y="2368959"/>
            <a:ext cx="8335609" cy="3137319"/>
          </a:xfrm>
          <a:prstGeom prst="ellipse">
            <a:avLst/>
          </a:prstGeom>
          <a:noFill/>
          <a:ln w="28575">
            <a:solidFill>
              <a:schemeClr val="tx1"/>
            </a:solidFill>
            <a:round/>
            <a:headEnd/>
            <a:tailEnd/>
          </a:ln>
        </p:spPr>
        <p:txBody>
          <a:bodyPr wrap="none" anchor="ctr"/>
          <a:lstStyle/>
          <a:p>
            <a:endParaRPr lang="es-ES"/>
          </a:p>
        </p:txBody>
      </p:sp>
      <p:sp>
        <p:nvSpPr>
          <p:cNvPr id="13316" name="Line 6"/>
          <p:cNvSpPr>
            <a:spLocks noChangeShapeType="1"/>
          </p:cNvSpPr>
          <p:nvPr/>
        </p:nvSpPr>
        <p:spPr bwMode="auto">
          <a:xfrm>
            <a:off x="6129867" y="1426386"/>
            <a:ext cx="16933" cy="1981815"/>
          </a:xfrm>
          <a:prstGeom prst="line">
            <a:avLst/>
          </a:prstGeom>
          <a:noFill/>
          <a:ln w="57150">
            <a:solidFill>
              <a:srgbClr val="FFFF00"/>
            </a:solidFill>
            <a:round/>
            <a:headEnd/>
            <a:tailEnd type="triangle" w="med" len="med"/>
          </a:ln>
        </p:spPr>
        <p:txBody>
          <a:bodyPr/>
          <a:lstStyle/>
          <a:p>
            <a:endParaRPr lang="es-ES" dirty="0"/>
          </a:p>
        </p:txBody>
      </p:sp>
      <p:sp>
        <p:nvSpPr>
          <p:cNvPr id="13317" name="Text Box 7"/>
          <p:cNvSpPr txBox="1">
            <a:spLocks noChangeArrowheads="1"/>
          </p:cNvSpPr>
          <p:nvPr/>
        </p:nvSpPr>
        <p:spPr bwMode="auto">
          <a:xfrm>
            <a:off x="4152901" y="1077324"/>
            <a:ext cx="4411785" cy="523220"/>
          </a:xfrm>
          <a:prstGeom prst="rect">
            <a:avLst/>
          </a:prstGeom>
          <a:noFill/>
          <a:ln w="9525">
            <a:noFill/>
            <a:miter lim="800000"/>
            <a:headEnd/>
            <a:tailEnd/>
          </a:ln>
        </p:spPr>
        <p:txBody>
          <a:bodyPr wrap="none">
            <a:spAutoFit/>
          </a:bodyPr>
          <a:lstStyle/>
          <a:p>
            <a:r>
              <a:rPr lang="es-MX" sz="2800" b="1" dirty="0">
                <a:solidFill>
                  <a:srgbClr val="FF0000"/>
                </a:solidFill>
                <a:latin typeface="Franklin Gothic Heavy" panose="020B0903020102020204" pitchFamily="34" charset="0"/>
              </a:rPr>
              <a:t>CÍRCULO DE INFLUENCIA</a:t>
            </a:r>
            <a:endParaRPr lang="es-ES" sz="2800" b="1" dirty="0">
              <a:solidFill>
                <a:srgbClr val="FF0000"/>
              </a:solidFill>
              <a:latin typeface="Franklin Gothic Heavy" panose="020B0903020102020204" pitchFamily="34" charset="0"/>
            </a:endParaRPr>
          </a:p>
        </p:txBody>
      </p:sp>
      <p:sp>
        <p:nvSpPr>
          <p:cNvPr id="13318" name="Text Box 8"/>
          <p:cNvSpPr txBox="1">
            <a:spLocks noChangeArrowheads="1"/>
          </p:cNvSpPr>
          <p:nvPr/>
        </p:nvSpPr>
        <p:spPr bwMode="auto">
          <a:xfrm>
            <a:off x="3728105" y="6197610"/>
            <a:ext cx="5489644" cy="523220"/>
          </a:xfrm>
          <a:prstGeom prst="rect">
            <a:avLst/>
          </a:prstGeom>
          <a:noFill/>
          <a:ln w="9525">
            <a:noFill/>
            <a:miter lim="800000"/>
            <a:headEnd/>
            <a:tailEnd/>
          </a:ln>
        </p:spPr>
        <p:txBody>
          <a:bodyPr wrap="none">
            <a:spAutoFit/>
          </a:bodyPr>
          <a:lstStyle/>
          <a:p>
            <a:r>
              <a:rPr lang="es-MX" sz="2800" b="1" dirty="0">
                <a:solidFill>
                  <a:srgbClr val="FF0000"/>
                </a:solidFill>
                <a:latin typeface="Franklin Gothic Heavy" panose="020B0903020102020204" pitchFamily="34" charset="0"/>
              </a:rPr>
              <a:t>CÍRCULO DE LA PREOCUPACIÓN</a:t>
            </a:r>
            <a:endParaRPr lang="es-ES" sz="2800" b="1" dirty="0">
              <a:solidFill>
                <a:srgbClr val="FF0000"/>
              </a:solidFill>
              <a:latin typeface="Franklin Gothic Heavy" panose="020B0903020102020204" pitchFamily="34" charset="0"/>
            </a:endParaRPr>
          </a:p>
        </p:txBody>
      </p:sp>
      <p:sp>
        <p:nvSpPr>
          <p:cNvPr id="13319" name="Line 9"/>
          <p:cNvSpPr>
            <a:spLocks noChangeShapeType="1"/>
          </p:cNvSpPr>
          <p:nvPr/>
        </p:nvSpPr>
        <p:spPr bwMode="auto">
          <a:xfrm flipV="1">
            <a:off x="6198526" y="5506278"/>
            <a:ext cx="0" cy="691331"/>
          </a:xfrm>
          <a:prstGeom prst="line">
            <a:avLst/>
          </a:prstGeom>
          <a:noFill/>
          <a:ln w="57150">
            <a:solidFill>
              <a:srgbClr val="FFFF00"/>
            </a:solidFill>
            <a:round/>
            <a:headEnd/>
            <a:tailEnd type="triangle" w="med" len="med"/>
          </a:ln>
        </p:spPr>
        <p:txBody>
          <a:bodyPr/>
          <a:lstStyle/>
          <a:p>
            <a:endParaRPr lang="es-ES"/>
          </a:p>
        </p:txBody>
      </p:sp>
      <p:sp>
        <p:nvSpPr>
          <p:cNvPr id="13320" name="Text Box 10"/>
          <p:cNvSpPr txBox="1">
            <a:spLocks noChangeArrowheads="1"/>
          </p:cNvSpPr>
          <p:nvPr/>
        </p:nvSpPr>
        <p:spPr bwMode="auto">
          <a:xfrm>
            <a:off x="3462520" y="2814579"/>
            <a:ext cx="1640193" cy="400110"/>
          </a:xfrm>
          <a:prstGeom prst="rect">
            <a:avLst/>
          </a:prstGeom>
          <a:noFill/>
          <a:ln w="9525">
            <a:noFill/>
            <a:miter lim="800000"/>
            <a:headEnd/>
            <a:tailEnd/>
          </a:ln>
        </p:spPr>
        <p:txBody>
          <a:bodyPr wrap="none">
            <a:spAutoFit/>
          </a:bodyPr>
          <a:lstStyle/>
          <a:p>
            <a:r>
              <a:rPr lang="es-MX" sz="2000" b="1" dirty="0">
                <a:solidFill>
                  <a:schemeClr val="accent1">
                    <a:lumMod val="40000"/>
                    <a:lumOff val="60000"/>
                  </a:schemeClr>
                </a:solidFill>
              </a:rPr>
              <a:t>PROYECTOS</a:t>
            </a:r>
            <a:endParaRPr lang="es-ES" sz="2000" b="1" dirty="0">
              <a:solidFill>
                <a:schemeClr val="accent1">
                  <a:lumMod val="40000"/>
                  <a:lumOff val="60000"/>
                </a:schemeClr>
              </a:solidFill>
            </a:endParaRPr>
          </a:p>
        </p:txBody>
      </p:sp>
      <p:sp>
        <p:nvSpPr>
          <p:cNvPr id="13321" name="Text Box 11"/>
          <p:cNvSpPr txBox="1">
            <a:spLocks noChangeArrowheads="1"/>
          </p:cNvSpPr>
          <p:nvPr/>
        </p:nvSpPr>
        <p:spPr bwMode="auto">
          <a:xfrm>
            <a:off x="7242495" y="2684502"/>
            <a:ext cx="1140056" cy="461665"/>
          </a:xfrm>
          <a:prstGeom prst="rect">
            <a:avLst/>
          </a:prstGeom>
          <a:noFill/>
          <a:ln w="9525">
            <a:noFill/>
            <a:miter lim="800000"/>
            <a:headEnd/>
            <a:tailEnd/>
          </a:ln>
        </p:spPr>
        <p:txBody>
          <a:bodyPr wrap="none">
            <a:spAutoFit/>
          </a:bodyPr>
          <a:lstStyle/>
          <a:p>
            <a:r>
              <a:rPr lang="es-MX" sz="2400" b="1" dirty="0">
                <a:solidFill>
                  <a:schemeClr val="accent1">
                    <a:lumMod val="60000"/>
                    <a:lumOff val="40000"/>
                  </a:schemeClr>
                </a:solidFill>
              </a:rPr>
              <a:t>METAS</a:t>
            </a:r>
            <a:endParaRPr lang="es-ES" sz="2400" b="1" dirty="0">
              <a:solidFill>
                <a:schemeClr val="accent1">
                  <a:lumMod val="60000"/>
                  <a:lumOff val="40000"/>
                </a:schemeClr>
              </a:solidFill>
            </a:endParaRPr>
          </a:p>
        </p:txBody>
      </p:sp>
      <p:sp>
        <p:nvSpPr>
          <p:cNvPr id="13322" name="Text Box 12"/>
          <p:cNvSpPr txBox="1">
            <a:spLocks noChangeArrowheads="1"/>
          </p:cNvSpPr>
          <p:nvPr/>
        </p:nvSpPr>
        <p:spPr bwMode="auto">
          <a:xfrm>
            <a:off x="2816087" y="3501201"/>
            <a:ext cx="1431802" cy="461665"/>
          </a:xfrm>
          <a:prstGeom prst="rect">
            <a:avLst/>
          </a:prstGeom>
          <a:noFill/>
          <a:ln w="9525">
            <a:noFill/>
            <a:miter lim="800000"/>
            <a:headEnd/>
            <a:tailEnd/>
          </a:ln>
        </p:spPr>
        <p:txBody>
          <a:bodyPr wrap="none">
            <a:spAutoFit/>
          </a:bodyPr>
          <a:lstStyle/>
          <a:p>
            <a:r>
              <a:rPr lang="es-MX" sz="2400" b="1" dirty="0">
                <a:solidFill>
                  <a:schemeClr val="accent2">
                    <a:lumMod val="75000"/>
                  </a:schemeClr>
                </a:solidFill>
              </a:rPr>
              <a:t>LOGROS</a:t>
            </a:r>
            <a:endParaRPr lang="es-ES" sz="2400" b="1" dirty="0">
              <a:solidFill>
                <a:schemeClr val="accent2">
                  <a:lumMod val="75000"/>
                </a:schemeClr>
              </a:solidFill>
            </a:endParaRPr>
          </a:p>
        </p:txBody>
      </p:sp>
      <p:sp>
        <p:nvSpPr>
          <p:cNvPr id="13323" name="Text Box 13"/>
          <p:cNvSpPr txBox="1">
            <a:spLocks noChangeArrowheads="1"/>
          </p:cNvSpPr>
          <p:nvPr/>
        </p:nvSpPr>
        <p:spPr bwMode="auto">
          <a:xfrm>
            <a:off x="8548182" y="3470953"/>
            <a:ext cx="1119217" cy="461665"/>
          </a:xfrm>
          <a:prstGeom prst="rect">
            <a:avLst/>
          </a:prstGeom>
          <a:noFill/>
          <a:ln w="9525">
            <a:noFill/>
            <a:miter lim="800000"/>
            <a:headEnd/>
            <a:tailEnd/>
          </a:ln>
        </p:spPr>
        <p:txBody>
          <a:bodyPr wrap="none">
            <a:spAutoFit/>
          </a:bodyPr>
          <a:lstStyle/>
          <a:p>
            <a:r>
              <a:rPr lang="es-MX" sz="2400" b="1" dirty="0">
                <a:solidFill>
                  <a:schemeClr val="accent5">
                    <a:lumMod val="60000"/>
                    <a:lumOff val="40000"/>
                  </a:schemeClr>
                </a:solidFill>
              </a:rPr>
              <a:t>SALUD</a:t>
            </a:r>
            <a:endParaRPr lang="es-ES" sz="2400" b="1" dirty="0">
              <a:solidFill>
                <a:schemeClr val="accent5">
                  <a:lumMod val="60000"/>
                  <a:lumOff val="40000"/>
                </a:schemeClr>
              </a:solidFill>
            </a:endParaRPr>
          </a:p>
        </p:txBody>
      </p:sp>
      <p:sp>
        <p:nvSpPr>
          <p:cNvPr id="13324" name="Text Box 14"/>
          <p:cNvSpPr txBox="1">
            <a:spLocks noChangeArrowheads="1"/>
          </p:cNvSpPr>
          <p:nvPr/>
        </p:nvSpPr>
        <p:spPr bwMode="auto">
          <a:xfrm>
            <a:off x="7354715" y="4384030"/>
            <a:ext cx="1920719" cy="461665"/>
          </a:xfrm>
          <a:prstGeom prst="rect">
            <a:avLst/>
          </a:prstGeom>
          <a:noFill/>
          <a:ln w="9525">
            <a:noFill/>
            <a:miter lim="800000"/>
            <a:headEnd/>
            <a:tailEnd/>
          </a:ln>
        </p:spPr>
        <p:txBody>
          <a:bodyPr wrap="none">
            <a:spAutoFit/>
          </a:bodyPr>
          <a:lstStyle/>
          <a:p>
            <a:r>
              <a:rPr lang="es-MX" sz="2400" b="1" dirty="0">
                <a:solidFill>
                  <a:schemeClr val="accent4">
                    <a:lumMod val="75000"/>
                  </a:schemeClr>
                </a:solidFill>
              </a:rPr>
              <a:t>ECONOMÍA</a:t>
            </a:r>
            <a:endParaRPr lang="es-ES" sz="2400" b="1" dirty="0">
              <a:solidFill>
                <a:schemeClr val="accent4">
                  <a:lumMod val="75000"/>
                </a:schemeClr>
              </a:solidFill>
            </a:endParaRPr>
          </a:p>
        </p:txBody>
      </p:sp>
      <p:sp>
        <p:nvSpPr>
          <p:cNvPr id="13325" name="Text Box 15"/>
          <p:cNvSpPr txBox="1">
            <a:spLocks noChangeArrowheads="1"/>
          </p:cNvSpPr>
          <p:nvPr/>
        </p:nvSpPr>
        <p:spPr bwMode="auto">
          <a:xfrm>
            <a:off x="3084212" y="4214609"/>
            <a:ext cx="2018501" cy="461665"/>
          </a:xfrm>
          <a:prstGeom prst="rect">
            <a:avLst/>
          </a:prstGeom>
          <a:noFill/>
          <a:ln w="9525">
            <a:noFill/>
            <a:miter lim="800000"/>
            <a:headEnd/>
            <a:tailEnd/>
          </a:ln>
        </p:spPr>
        <p:txBody>
          <a:bodyPr wrap="none">
            <a:spAutoFit/>
          </a:bodyPr>
          <a:lstStyle/>
          <a:p>
            <a:r>
              <a:rPr lang="es-MX" sz="2400" b="1" dirty="0">
                <a:solidFill>
                  <a:srgbClr val="00B0F0"/>
                </a:solidFill>
              </a:rPr>
              <a:t>RELACIONES</a:t>
            </a:r>
            <a:endParaRPr lang="es-ES" sz="2400" b="1" dirty="0">
              <a:solidFill>
                <a:srgbClr val="00B0F0"/>
              </a:solidFill>
            </a:endParaRPr>
          </a:p>
        </p:txBody>
      </p:sp>
      <p:sp>
        <p:nvSpPr>
          <p:cNvPr id="13326" name="Text Box 16"/>
          <p:cNvSpPr txBox="1">
            <a:spLocks noChangeArrowheads="1"/>
          </p:cNvSpPr>
          <p:nvPr/>
        </p:nvSpPr>
        <p:spPr bwMode="auto">
          <a:xfrm>
            <a:off x="5102713" y="3384782"/>
            <a:ext cx="2191626" cy="461665"/>
          </a:xfrm>
          <a:prstGeom prst="rect">
            <a:avLst/>
          </a:prstGeom>
          <a:noFill/>
          <a:ln w="9525">
            <a:noFill/>
            <a:miter lim="800000"/>
            <a:headEnd/>
            <a:tailEnd/>
          </a:ln>
        </p:spPr>
        <p:txBody>
          <a:bodyPr wrap="none">
            <a:spAutoFit/>
          </a:bodyPr>
          <a:lstStyle/>
          <a:p>
            <a:r>
              <a:rPr lang="es-MX" sz="2400" b="1" dirty="0">
                <a:solidFill>
                  <a:srgbClr val="FFC000"/>
                </a:solidFill>
              </a:rPr>
              <a:t>MOTIVACIÓN</a:t>
            </a:r>
            <a:endParaRPr lang="es-ES" sz="2400" b="1" dirty="0">
              <a:solidFill>
                <a:srgbClr val="FFC000"/>
              </a:solidFill>
            </a:endParaRPr>
          </a:p>
        </p:txBody>
      </p:sp>
      <p:sp>
        <p:nvSpPr>
          <p:cNvPr id="13327" name="Text Box 17"/>
          <p:cNvSpPr txBox="1">
            <a:spLocks noChangeArrowheads="1"/>
          </p:cNvSpPr>
          <p:nvPr/>
        </p:nvSpPr>
        <p:spPr bwMode="auto">
          <a:xfrm>
            <a:off x="5127130" y="3753362"/>
            <a:ext cx="2039341" cy="461665"/>
          </a:xfrm>
          <a:prstGeom prst="rect">
            <a:avLst/>
          </a:prstGeom>
          <a:noFill/>
          <a:ln w="9525">
            <a:noFill/>
            <a:miter lim="800000"/>
            <a:headEnd/>
            <a:tailEnd/>
          </a:ln>
        </p:spPr>
        <p:txBody>
          <a:bodyPr wrap="none">
            <a:spAutoFit/>
          </a:bodyPr>
          <a:lstStyle/>
          <a:p>
            <a:r>
              <a:rPr lang="es-MX" sz="2400" b="1" dirty="0">
                <a:solidFill>
                  <a:srgbClr val="00B0F0"/>
                </a:solidFill>
              </a:rPr>
              <a:t>AUTOESTIMA</a:t>
            </a:r>
            <a:endParaRPr lang="es-ES" sz="2400" b="1" dirty="0">
              <a:solidFill>
                <a:srgbClr val="00B0F0"/>
              </a:solidFill>
            </a:endParaRPr>
          </a:p>
        </p:txBody>
      </p:sp>
      <p:sp>
        <p:nvSpPr>
          <p:cNvPr id="23570" name="Rectangle 18"/>
          <p:cNvSpPr>
            <a:spLocks noChangeArrowheads="1"/>
          </p:cNvSpPr>
          <p:nvPr/>
        </p:nvSpPr>
        <p:spPr bwMode="auto">
          <a:xfrm>
            <a:off x="1981200" y="228139"/>
            <a:ext cx="8229600" cy="1143000"/>
          </a:xfrm>
          <a:prstGeom prst="rect">
            <a:avLst/>
          </a:prstGeom>
          <a:noFill/>
          <a:ln w="9525">
            <a:noFill/>
            <a:miter lim="800000"/>
            <a:headEnd/>
            <a:tailEnd/>
          </a:ln>
          <a:effectLst/>
        </p:spPr>
        <p:txBody>
          <a:bodyPr anchor="ctr"/>
          <a:lstStyle/>
          <a:p>
            <a:pPr algn="ctr">
              <a:defRPr/>
            </a:pPr>
            <a:r>
              <a:rPr lang="es-ES_tradnl" sz="4800" b="1" i="1" dirty="0">
                <a:solidFill>
                  <a:srgbClr val="FFFF00"/>
                </a:solidFill>
                <a:effectLst>
                  <a:outerShdw blurRad="38100" dist="38100" dir="2700000" algn="tl">
                    <a:srgbClr val="C0C0C0"/>
                  </a:outerShdw>
                </a:effectLst>
                <a:latin typeface="Franklin Gothic Heavy" panose="020B0903020102020204" pitchFamily="34" charset="0"/>
              </a:rPr>
              <a:t>PROACTIVIDAD</a:t>
            </a:r>
            <a:endParaRPr lang="es-ES_tradnl" sz="4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2" name="Marcador de fecha 1">
            <a:extLst>
              <a:ext uri="{FF2B5EF4-FFF2-40B4-BE49-F238E27FC236}">
                <a16:creationId xmlns:a16="http://schemas.microsoft.com/office/drawing/2014/main" id="{3672BA7A-4F05-447D-A158-ADA12FC9B94A}"/>
              </a:ext>
            </a:extLst>
          </p:cNvPr>
          <p:cNvSpPr>
            <a:spLocks noGrp="1"/>
          </p:cNvSpPr>
          <p:nvPr>
            <p:ph type="dt" sz="half" idx="10"/>
          </p:nvPr>
        </p:nvSpPr>
        <p:spPr/>
        <p:txBody>
          <a:bodyPr/>
          <a:lstStyle/>
          <a:p>
            <a:fld id="{0255E35A-EA18-4866-BF0E-B75BC72881E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3344048-2600-498C-81B3-6EC8964C300D}"/>
              </a:ext>
            </a:extLst>
          </p:cNvPr>
          <p:cNvSpPr>
            <a:spLocks noGrp="1"/>
          </p:cNvSpPr>
          <p:nvPr>
            <p:ph type="sldNum" sz="quarter" idx="12"/>
          </p:nvPr>
        </p:nvSpPr>
        <p:spPr/>
        <p:txBody>
          <a:bodyPr/>
          <a:lstStyle/>
          <a:p>
            <a:fld id="{6D22F896-40B5-4ADD-8801-0D06FADFA095}" type="slidenum">
              <a:rPr lang="en-US" sz="2400" b="1" smtClean="0">
                <a:solidFill>
                  <a:srgbClr val="FFFF00"/>
                </a:solidFill>
              </a:rPr>
              <a:t>134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70">
                                            <p:txEl>
                                              <p:pRg st="0" end="0"/>
                                            </p:txEl>
                                          </p:spTgt>
                                        </p:tgtEl>
                                        <p:attrNameLst>
                                          <p:attrName>style.visibility</p:attrName>
                                        </p:attrNameLst>
                                      </p:cBhvr>
                                      <p:to>
                                        <p:strVal val="visible"/>
                                      </p:to>
                                    </p:set>
                                    <p:anim calcmode="lin" valueType="num">
                                      <p:cBhvr additive="base">
                                        <p:cTn id="7" dur="500" fill="hold"/>
                                        <p:tgtEl>
                                          <p:spTgt spid="2357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57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5"/>
                                        </p:tgtEl>
                                        <p:attrNameLst>
                                          <p:attrName>style.visibility</p:attrName>
                                        </p:attrNameLst>
                                      </p:cBhvr>
                                      <p:to>
                                        <p:strVal val="visible"/>
                                      </p:to>
                                    </p:set>
                                    <p:anim calcmode="lin" valueType="num">
                                      <p:cBhvr additive="base">
                                        <p:cTn id="13" dur="500" fill="hold"/>
                                        <p:tgtEl>
                                          <p:spTgt spid="13315"/>
                                        </p:tgtEl>
                                        <p:attrNameLst>
                                          <p:attrName>ppt_x</p:attrName>
                                        </p:attrNameLst>
                                      </p:cBhvr>
                                      <p:tavLst>
                                        <p:tav tm="0">
                                          <p:val>
                                            <p:strVal val="#ppt_x"/>
                                          </p:val>
                                        </p:tav>
                                        <p:tav tm="100000">
                                          <p:val>
                                            <p:strVal val="#ppt_x"/>
                                          </p:val>
                                        </p:tav>
                                      </p:tavLst>
                                    </p:anim>
                                    <p:anim calcmode="lin" valueType="num">
                                      <p:cBhvr additive="base">
                                        <p:cTn id="14" dur="500" fill="hold"/>
                                        <p:tgtEl>
                                          <p:spTgt spid="133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5" grpId="0" animBg="1"/>
      <p:bldP spid="23570" grpId="0" build="p"/>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Oval 2"/>
          <p:cNvSpPr>
            <a:spLocks noChangeArrowheads="1"/>
          </p:cNvSpPr>
          <p:nvPr/>
        </p:nvSpPr>
        <p:spPr bwMode="auto">
          <a:xfrm>
            <a:off x="4809068" y="3028029"/>
            <a:ext cx="2573867" cy="1686854"/>
          </a:xfrm>
          <a:prstGeom prst="ellipse">
            <a:avLst/>
          </a:prstGeom>
          <a:noFill/>
          <a:ln w="28575">
            <a:solidFill>
              <a:schemeClr val="tx1"/>
            </a:solidFill>
            <a:round/>
            <a:headEnd/>
            <a:tailEnd/>
          </a:ln>
        </p:spPr>
        <p:txBody>
          <a:bodyPr wrap="none" anchor="ctr"/>
          <a:lstStyle/>
          <a:p>
            <a:endParaRPr lang="es-ES"/>
          </a:p>
        </p:txBody>
      </p:sp>
      <p:sp>
        <p:nvSpPr>
          <p:cNvPr id="14339" name="Oval 3"/>
          <p:cNvSpPr>
            <a:spLocks noChangeArrowheads="1"/>
          </p:cNvSpPr>
          <p:nvPr/>
        </p:nvSpPr>
        <p:spPr bwMode="auto">
          <a:xfrm>
            <a:off x="2438400" y="2214554"/>
            <a:ext cx="7428507" cy="3566122"/>
          </a:xfrm>
          <a:prstGeom prst="ellipse">
            <a:avLst/>
          </a:prstGeom>
          <a:noFill/>
          <a:ln w="28575">
            <a:solidFill>
              <a:schemeClr val="tx1"/>
            </a:solidFill>
            <a:round/>
            <a:headEnd/>
            <a:tailEnd/>
          </a:ln>
        </p:spPr>
        <p:txBody>
          <a:bodyPr wrap="none" anchor="ctr"/>
          <a:lstStyle/>
          <a:p>
            <a:endParaRPr lang="es-ES"/>
          </a:p>
        </p:txBody>
      </p:sp>
      <p:sp>
        <p:nvSpPr>
          <p:cNvPr id="14340" name="Line 4"/>
          <p:cNvSpPr>
            <a:spLocks noChangeShapeType="1"/>
          </p:cNvSpPr>
          <p:nvPr/>
        </p:nvSpPr>
        <p:spPr bwMode="auto">
          <a:xfrm>
            <a:off x="6146801" y="1410315"/>
            <a:ext cx="16933" cy="1981815"/>
          </a:xfrm>
          <a:prstGeom prst="line">
            <a:avLst/>
          </a:prstGeom>
          <a:noFill/>
          <a:ln w="57150">
            <a:solidFill>
              <a:schemeClr val="tx1"/>
            </a:solidFill>
            <a:round/>
            <a:headEnd/>
            <a:tailEnd type="triangle" w="med" len="med"/>
          </a:ln>
        </p:spPr>
        <p:txBody>
          <a:bodyPr/>
          <a:lstStyle/>
          <a:p>
            <a:endParaRPr lang="es-ES"/>
          </a:p>
        </p:txBody>
      </p:sp>
      <p:sp>
        <p:nvSpPr>
          <p:cNvPr id="14341" name="Text Box 5"/>
          <p:cNvSpPr txBox="1">
            <a:spLocks noChangeArrowheads="1"/>
          </p:cNvSpPr>
          <p:nvPr/>
        </p:nvSpPr>
        <p:spPr bwMode="auto">
          <a:xfrm>
            <a:off x="4152901" y="1077324"/>
            <a:ext cx="3804247" cy="461665"/>
          </a:xfrm>
          <a:prstGeom prst="rect">
            <a:avLst/>
          </a:prstGeom>
          <a:noFill/>
          <a:ln w="9525">
            <a:noFill/>
            <a:miter lim="800000"/>
            <a:headEnd/>
            <a:tailEnd/>
          </a:ln>
        </p:spPr>
        <p:txBody>
          <a:bodyPr wrap="none">
            <a:spAutoFit/>
          </a:bodyPr>
          <a:lstStyle/>
          <a:p>
            <a:r>
              <a:rPr lang="es-MX" sz="2400" b="1" dirty="0">
                <a:solidFill>
                  <a:srgbClr val="FF0000"/>
                </a:solidFill>
                <a:latin typeface="Franklin Gothic Heavy" panose="020B0903020102020204" pitchFamily="34" charset="0"/>
              </a:rPr>
              <a:t>CÍRCULO DE INFLUENCIA</a:t>
            </a:r>
            <a:endParaRPr lang="es-ES" sz="2400" b="1" dirty="0">
              <a:solidFill>
                <a:srgbClr val="FF0000"/>
              </a:solidFill>
              <a:latin typeface="Franklin Gothic Heavy" panose="020B0903020102020204" pitchFamily="34" charset="0"/>
            </a:endParaRPr>
          </a:p>
        </p:txBody>
      </p:sp>
      <p:sp>
        <p:nvSpPr>
          <p:cNvPr id="14342" name="Text Box 6"/>
          <p:cNvSpPr txBox="1">
            <a:spLocks noChangeArrowheads="1"/>
          </p:cNvSpPr>
          <p:nvPr/>
        </p:nvSpPr>
        <p:spPr bwMode="auto">
          <a:xfrm>
            <a:off x="3881422" y="6143644"/>
            <a:ext cx="4738670" cy="461665"/>
          </a:xfrm>
          <a:prstGeom prst="rect">
            <a:avLst/>
          </a:prstGeom>
          <a:noFill/>
          <a:ln w="9525">
            <a:noFill/>
            <a:miter lim="800000"/>
            <a:headEnd/>
            <a:tailEnd/>
          </a:ln>
        </p:spPr>
        <p:txBody>
          <a:bodyPr wrap="none">
            <a:spAutoFit/>
          </a:bodyPr>
          <a:lstStyle/>
          <a:p>
            <a:r>
              <a:rPr lang="es-MX" sz="2400" b="1" dirty="0">
                <a:solidFill>
                  <a:srgbClr val="FF0000"/>
                </a:solidFill>
                <a:latin typeface="Franklin Gothic Heavy" panose="020B0903020102020204" pitchFamily="34" charset="0"/>
              </a:rPr>
              <a:t>CÍRCULO DE LA PREOCUPACIÓN</a:t>
            </a:r>
            <a:endParaRPr lang="es-ES" sz="2400" b="1" dirty="0">
              <a:solidFill>
                <a:srgbClr val="FF0000"/>
              </a:solidFill>
              <a:latin typeface="Franklin Gothic Heavy" panose="020B0903020102020204" pitchFamily="34" charset="0"/>
            </a:endParaRPr>
          </a:p>
        </p:txBody>
      </p:sp>
      <p:sp>
        <p:nvSpPr>
          <p:cNvPr id="14343" name="Line 7"/>
          <p:cNvSpPr>
            <a:spLocks noChangeShapeType="1"/>
          </p:cNvSpPr>
          <p:nvPr/>
        </p:nvSpPr>
        <p:spPr bwMode="auto">
          <a:xfrm flipH="1" flipV="1">
            <a:off x="6096000" y="4714883"/>
            <a:ext cx="45719" cy="1285884"/>
          </a:xfrm>
          <a:prstGeom prst="line">
            <a:avLst/>
          </a:prstGeom>
          <a:noFill/>
          <a:ln w="57150">
            <a:solidFill>
              <a:srgbClr val="FF0000"/>
            </a:solidFill>
            <a:round/>
            <a:headEnd/>
            <a:tailEnd type="triangle" w="med" len="med"/>
          </a:ln>
        </p:spPr>
        <p:txBody>
          <a:bodyPr/>
          <a:lstStyle/>
          <a:p>
            <a:endParaRPr lang="es-ES" dirty="0"/>
          </a:p>
        </p:txBody>
      </p:sp>
      <p:sp>
        <p:nvSpPr>
          <p:cNvPr id="14344" name="Text Box 8"/>
          <p:cNvSpPr txBox="1">
            <a:spLocks noChangeArrowheads="1"/>
          </p:cNvSpPr>
          <p:nvPr/>
        </p:nvSpPr>
        <p:spPr bwMode="auto">
          <a:xfrm>
            <a:off x="3515272" y="2756538"/>
            <a:ext cx="1933543" cy="461665"/>
          </a:xfrm>
          <a:prstGeom prst="rect">
            <a:avLst/>
          </a:prstGeom>
          <a:noFill/>
          <a:ln w="9525">
            <a:noFill/>
            <a:miter lim="800000"/>
            <a:headEnd/>
            <a:tailEnd/>
          </a:ln>
        </p:spPr>
        <p:txBody>
          <a:bodyPr wrap="none">
            <a:spAutoFit/>
          </a:bodyPr>
          <a:lstStyle/>
          <a:p>
            <a:r>
              <a:rPr lang="es-MX" sz="2400" b="1" dirty="0"/>
              <a:t>PROYECTOS</a:t>
            </a:r>
            <a:endParaRPr lang="es-ES" sz="2400" b="1" dirty="0"/>
          </a:p>
        </p:txBody>
      </p:sp>
      <p:sp>
        <p:nvSpPr>
          <p:cNvPr id="14345" name="Text Box 9"/>
          <p:cNvSpPr txBox="1">
            <a:spLocks noChangeArrowheads="1"/>
          </p:cNvSpPr>
          <p:nvPr/>
        </p:nvSpPr>
        <p:spPr bwMode="auto">
          <a:xfrm>
            <a:off x="7314889" y="2780382"/>
            <a:ext cx="1140056" cy="461665"/>
          </a:xfrm>
          <a:prstGeom prst="rect">
            <a:avLst/>
          </a:prstGeom>
          <a:noFill/>
          <a:ln w="9525">
            <a:noFill/>
            <a:miter lim="800000"/>
            <a:headEnd/>
            <a:tailEnd/>
          </a:ln>
        </p:spPr>
        <p:txBody>
          <a:bodyPr wrap="none">
            <a:spAutoFit/>
          </a:bodyPr>
          <a:lstStyle/>
          <a:p>
            <a:r>
              <a:rPr lang="es-MX" sz="2400" b="1" dirty="0"/>
              <a:t>METAS</a:t>
            </a:r>
            <a:endParaRPr lang="es-ES" sz="2400" b="1" dirty="0"/>
          </a:p>
        </p:txBody>
      </p:sp>
      <p:sp>
        <p:nvSpPr>
          <p:cNvPr id="14346" name="Text Box 10"/>
          <p:cNvSpPr txBox="1">
            <a:spLocks noChangeArrowheads="1"/>
          </p:cNvSpPr>
          <p:nvPr/>
        </p:nvSpPr>
        <p:spPr bwMode="auto">
          <a:xfrm>
            <a:off x="2872368" y="3564578"/>
            <a:ext cx="1431802" cy="461665"/>
          </a:xfrm>
          <a:prstGeom prst="rect">
            <a:avLst/>
          </a:prstGeom>
          <a:noFill/>
          <a:ln w="9525">
            <a:noFill/>
            <a:miter lim="800000"/>
            <a:headEnd/>
            <a:tailEnd/>
          </a:ln>
        </p:spPr>
        <p:txBody>
          <a:bodyPr wrap="none">
            <a:spAutoFit/>
          </a:bodyPr>
          <a:lstStyle/>
          <a:p>
            <a:r>
              <a:rPr lang="es-MX" sz="2400" b="1" dirty="0"/>
              <a:t>LOGROS</a:t>
            </a:r>
            <a:endParaRPr lang="es-ES" sz="2400" b="1" dirty="0"/>
          </a:p>
        </p:txBody>
      </p:sp>
      <p:sp>
        <p:nvSpPr>
          <p:cNvPr id="14347" name="Text Box 11"/>
          <p:cNvSpPr txBox="1">
            <a:spLocks noChangeArrowheads="1"/>
          </p:cNvSpPr>
          <p:nvPr/>
        </p:nvSpPr>
        <p:spPr bwMode="auto">
          <a:xfrm>
            <a:off x="8332416" y="3807874"/>
            <a:ext cx="1119217" cy="461665"/>
          </a:xfrm>
          <a:prstGeom prst="rect">
            <a:avLst/>
          </a:prstGeom>
          <a:noFill/>
          <a:ln w="9525">
            <a:noFill/>
            <a:miter lim="800000"/>
            <a:headEnd/>
            <a:tailEnd/>
          </a:ln>
        </p:spPr>
        <p:txBody>
          <a:bodyPr wrap="none">
            <a:spAutoFit/>
          </a:bodyPr>
          <a:lstStyle/>
          <a:p>
            <a:r>
              <a:rPr lang="es-MX" sz="2400" b="1" dirty="0"/>
              <a:t>SALUD</a:t>
            </a:r>
            <a:endParaRPr lang="es-ES" sz="2400" b="1" dirty="0"/>
          </a:p>
        </p:txBody>
      </p:sp>
      <p:sp>
        <p:nvSpPr>
          <p:cNvPr id="14348" name="Text Box 12"/>
          <p:cNvSpPr txBox="1">
            <a:spLocks noChangeArrowheads="1"/>
          </p:cNvSpPr>
          <p:nvPr/>
        </p:nvSpPr>
        <p:spPr bwMode="auto">
          <a:xfrm>
            <a:off x="6394356" y="4838154"/>
            <a:ext cx="1920719" cy="461665"/>
          </a:xfrm>
          <a:prstGeom prst="rect">
            <a:avLst/>
          </a:prstGeom>
          <a:noFill/>
          <a:ln w="9525">
            <a:noFill/>
            <a:miter lim="800000"/>
            <a:headEnd/>
            <a:tailEnd/>
          </a:ln>
        </p:spPr>
        <p:txBody>
          <a:bodyPr wrap="none">
            <a:spAutoFit/>
          </a:bodyPr>
          <a:lstStyle/>
          <a:p>
            <a:r>
              <a:rPr lang="es-MX" sz="2400" b="1" dirty="0"/>
              <a:t>ECONOMÍA</a:t>
            </a:r>
            <a:endParaRPr lang="es-ES" sz="2400" b="1" dirty="0"/>
          </a:p>
        </p:txBody>
      </p:sp>
      <p:sp>
        <p:nvSpPr>
          <p:cNvPr id="14349" name="Text Box 13"/>
          <p:cNvSpPr txBox="1">
            <a:spLocks noChangeArrowheads="1"/>
          </p:cNvSpPr>
          <p:nvPr/>
        </p:nvSpPr>
        <p:spPr bwMode="auto">
          <a:xfrm>
            <a:off x="3661437" y="4683165"/>
            <a:ext cx="2018501" cy="461665"/>
          </a:xfrm>
          <a:prstGeom prst="rect">
            <a:avLst/>
          </a:prstGeom>
          <a:noFill/>
          <a:ln w="9525">
            <a:noFill/>
            <a:miter lim="800000"/>
            <a:headEnd/>
            <a:tailEnd/>
          </a:ln>
        </p:spPr>
        <p:txBody>
          <a:bodyPr wrap="none">
            <a:spAutoFit/>
          </a:bodyPr>
          <a:lstStyle/>
          <a:p>
            <a:r>
              <a:rPr lang="es-MX" sz="2400" b="1" dirty="0"/>
              <a:t>RELACIONES</a:t>
            </a:r>
            <a:endParaRPr lang="es-ES" sz="2400" b="1" dirty="0"/>
          </a:p>
        </p:txBody>
      </p:sp>
      <p:sp>
        <p:nvSpPr>
          <p:cNvPr id="14350" name="Text Box 15"/>
          <p:cNvSpPr txBox="1">
            <a:spLocks noChangeArrowheads="1"/>
          </p:cNvSpPr>
          <p:nvPr/>
        </p:nvSpPr>
        <p:spPr bwMode="auto">
          <a:xfrm>
            <a:off x="4904946" y="3543070"/>
            <a:ext cx="2279791" cy="707886"/>
          </a:xfrm>
          <a:prstGeom prst="rect">
            <a:avLst/>
          </a:prstGeom>
          <a:noFill/>
          <a:ln w="9525">
            <a:noFill/>
            <a:miter lim="800000"/>
            <a:headEnd/>
            <a:tailEnd/>
          </a:ln>
        </p:spPr>
        <p:txBody>
          <a:bodyPr wrap="none">
            <a:spAutoFit/>
          </a:bodyPr>
          <a:lstStyle/>
          <a:p>
            <a:pPr algn="ctr"/>
            <a:r>
              <a:rPr lang="es-MX" sz="2000" b="1" dirty="0">
                <a:solidFill>
                  <a:schemeClr val="accent4">
                    <a:lumMod val="75000"/>
                  </a:schemeClr>
                </a:solidFill>
                <a:latin typeface="Franklin Gothic Heavy" panose="020B0903020102020204" pitchFamily="34" charset="0"/>
              </a:rPr>
              <a:t>TENER UN FIN EN </a:t>
            </a:r>
          </a:p>
          <a:p>
            <a:pPr algn="ctr"/>
            <a:r>
              <a:rPr lang="es-MX" sz="2000" b="1" dirty="0">
                <a:solidFill>
                  <a:schemeClr val="accent4">
                    <a:lumMod val="75000"/>
                  </a:schemeClr>
                </a:solidFill>
                <a:latin typeface="Franklin Gothic Heavy" panose="020B0903020102020204" pitchFamily="34" charset="0"/>
              </a:rPr>
              <a:t>MENTE</a:t>
            </a:r>
            <a:endParaRPr lang="es-ES" sz="2000" b="1" dirty="0">
              <a:solidFill>
                <a:schemeClr val="accent4">
                  <a:lumMod val="75000"/>
                </a:schemeClr>
              </a:solidFill>
              <a:latin typeface="Franklin Gothic Heavy" panose="020B0903020102020204" pitchFamily="34" charset="0"/>
            </a:endParaRPr>
          </a:p>
        </p:txBody>
      </p:sp>
      <p:sp>
        <p:nvSpPr>
          <p:cNvPr id="31760" name="Rectangle 16"/>
          <p:cNvSpPr>
            <a:spLocks noChangeArrowheads="1"/>
          </p:cNvSpPr>
          <p:nvPr/>
        </p:nvSpPr>
        <p:spPr bwMode="auto">
          <a:xfrm>
            <a:off x="1981200" y="228139"/>
            <a:ext cx="8229600" cy="1143000"/>
          </a:xfrm>
          <a:prstGeom prst="rect">
            <a:avLst/>
          </a:prstGeom>
          <a:noFill/>
          <a:ln w="9525">
            <a:noFill/>
            <a:miter lim="800000"/>
            <a:headEnd/>
            <a:tailEnd/>
          </a:ln>
          <a:effectLst/>
        </p:spPr>
        <p:txBody>
          <a:bodyPr anchor="ctr"/>
          <a:lstStyle/>
          <a:p>
            <a:pPr algn="ctr">
              <a:defRPr/>
            </a:pPr>
            <a:r>
              <a:rPr lang="es-ES_tradnl" sz="4800" b="1" i="1" dirty="0">
                <a:solidFill>
                  <a:srgbClr val="FFFF00"/>
                </a:solidFill>
                <a:effectLst>
                  <a:outerShdw blurRad="38100" dist="38100" dir="2700000" algn="tl">
                    <a:srgbClr val="C0C0C0"/>
                  </a:outerShdw>
                </a:effectLst>
                <a:latin typeface="Franklin Gothic Heavy" panose="020B0903020102020204" pitchFamily="34" charset="0"/>
              </a:rPr>
              <a:t>PROACTIVIDAD</a:t>
            </a:r>
            <a:endParaRPr lang="es-ES_tradnl" sz="4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14352" name="Text Box 17"/>
          <p:cNvSpPr txBox="1">
            <a:spLocks noChangeArrowheads="1"/>
          </p:cNvSpPr>
          <p:nvPr/>
        </p:nvSpPr>
        <p:spPr bwMode="auto">
          <a:xfrm>
            <a:off x="246375" y="1304052"/>
            <a:ext cx="4057795" cy="1200329"/>
          </a:xfrm>
          <a:prstGeom prst="rect">
            <a:avLst/>
          </a:prstGeom>
          <a:noFill/>
          <a:ln w="9525">
            <a:noFill/>
            <a:miter lim="800000"/>
            <a:headEnd/>
            <a:tailEnd/>
          </a:ln>
        </p:spPr>
        <p:txBody>
          <a:bodyPr wrap="square">
            <a:spAutoFit/>
          </a:bodyPr>
          <a:lstStyle/>
          <a:p>
            <a:pPr algn="ctr"/>
            <a:r>
              <a:rPr lang="es-MX" sz="2400" b="1" dirty="0"/>
              <a:t>RELACIÓN ENTRE EL HÁBITO DE PROACTIVIDAD</a:t>
            </a:r>
          </a:p>
          <a:p>
            <a:pPr algn="ctr"/>
            <a:r>
              <a:rPr lang="es-MX" sz="2400" b="1" dirty="0"/>
              <a:t>Y TENER UN FIN EN MENTE</a:t>
            </a:r>
            <a:endParaRPr lang="es-ES" sz="2400" b="1" dirty="0"/>
          </a:p>
        </p:txBody>
      </p:sp>
      <p:sp>
        <p:nvSpPr>
          <p:cNvPr id="2" name="Marcador de fecha 1">
            <a:extLst>
              <a:ext uri="{FF2B5EF4-FFF2-40B4-BE49-F238E27FC236}">
                <a16:creationId xmlns:a16="http://schemas.microsoft.com/office/drawing/2014/main" id="{F70B3D95-6AB1-4BA8-99BE-1141AD90997A}"/>
              </a:ext>
            </a:extLst>
          </p:cNvPr>
          <p:cNvSpPr>
            <a:spLocks noGrp="1"/>
          </p:cNvSpPr>
          <p:nvPr>
            <p:ph type="dt" sz="half" idx="10"/>
          </p:nvPr>
        </p:nvSpPr>
        <p:spPr/>
        <p:txBody>
          <a:bodyPr/>
          <a:lstStyle/>
          <a:p>
            <a:fld id="{542C8D2B-5109-4321-B8AB-0C500BC82ED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59A3876-75E1-45D1-9513-29CC783B262F}"/>
              </a:ext>
            </a:extLst>
          </p:cNvPr>
          <p:cNvSpPr>
            <a:spLocks noGrp="1"/>
          </p:cNvSpPr>
          <p:nvPr>
            <p:ph type="sldNum" sz="quarter" idx="12"/>
          </p:nvPr>
        </p:nvSpPr>
        <p:spPr/>
        <p:txBody>
          <a:bodyPr/>
          <a:lstStyle/>
          <a:p>
            <a:fld id="{6D22F896-40B5-4ADD-8801-0D06FADFA095}" type="slidenum">
              <a:rPr lang="en-US" sz="2400" b="1" smtClean="0">
                <a:solidFill>
                  <a:srgbClr val="FFFF00"/>
                </a:solidFill>
              </a:rPr>
              <a:t>135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1760">
                                            <p:txEl>
                                              <p:pRg st="0" end="0"/>
                                            </p:txEl>
                                          </p:spTgt>
                                        </p:tgtEl>
                                        <p:attrNameLst>
                                          <p:attrName>style.visibility</p:attrName>
                                        </p:attrNameLst>
                                      </p:cBhvr>
                                      <p:to>
                                        <p:strVal val="visible"/>
                                      </p:to>
                                    </p:set>
                                    <p:anim calcmode="lin" valueType="num">
                                      <p:cBhvr additive="base">
                                        <p:cTn id="7" dur="500" fill="hold"/>
                                        <p:tgtEl>
                                          <p:spTgt spid="31760">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176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4341">
                                            <p:txEl>
                                              <p:pRg st="0" end="0"/>
                                            </p:txEl>
                                          </p:spTgt>
                                        </p:tgtEl>
                                        <p:attrNameLst>
                                          <p:attrName>style.visibility</p:attrName>
                                        </p:attrNameLst>
                                      </p:cBhvr>
                                      <p:to>
                                        <p:strVal val="visible"/>
                                      </p:to>
                                    </p:set>
                                    <p:animEffect transition="in" filter="wipe(down)">
                                      <p:cBhvr>
                                        <p:cTn id="13" dur="500"/>
                                        <p:tgtEl>
                                          <p:spTgt spid="1434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4352">
                                            <p:txEl>
                                              <p:pRg st="0" end="0"/>
                                            </p:txEl>
                                          </p:spTgt>
                                        </p:tgtEl>
                                        <p:attrNameLst>
                                          <p:attrName>style.visibility</p:attrName>
                                        </p:attrNameLst>
                                      </p:cBhvr>
                                      <p:to>
                                        <p:strVal val="visible"/>
                                      </p:to>
                                    </p:set>
                                    <p:animEffect transition="in" filter="wipe(down)">
                                      <p:cBhvr>
                                        <p:cTn id="18" dur="500"/>
                                        <p:tgtEl>
                                          <p:spTgt spid="14352">
                                            <p:txEl>
                                              <p:pRg st="0" end="0"/>
                                            </p:txEl>
                                          </p:spTgt>
                                        </p:tgtEl>
                                      </p:cBhvr>
                                    </p:animEffect>
                                  </p:childTnLst>
                                </p:cTn>
                              </p:par>
                              <p:par>
                                <p:cTn id="19" presetID="22" presetClass="entr" presetSubtype="4" fill="hold" nodeType="withEffect">
                                  <p:stCondLst>
                                    <p:cond delay="0"/>
                                  </p:stCondLst>
                                  <p:childTnLst>
                                    <p:set>
                                      <p:cBhvr>
                                        <p:cTn id="20" dur="1" fill="hold">
                                          <p:stCondLst>
                                            <p:cond delay="0"/>
                                          </p:stCondLst>
                                        </p:cTn>
                                        <p:tgtEl>
                                          <p:spTgt spid="14352">
                                            <p:txEl>
                                              <p:pRg st="1" end="1"/>
                                            </p:txEl>
                                          </p:spTgt>
                                        </p:tgtEl>
                                        <p:attrNameLst>
                                          <p:attrName>style.visibility</p:attrName>
                                        </p:attrNameLst>
                                      </p:cBhvr>
                                      <p:to>
                                        <p:strVal val="visible"/>
                                      </p:to>
                                    </p:set>
                                    <p:animEffect transition="in" filter="wipe(down)">
                                      <p:cBhvr>
                                        <p:cTn id="21" dur="500"/>
                                        <p:tgtEl>
                                          <p:spTgt spid="14352">
                                            <p:txEl>
                                              <p:pRg st="1" end="1"/>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14350">
                                            <p:txEl>
                                              <p:pRg st="0" end="0"/>
                                            </p:txEl>
                                          </p:spTgt>
                                        </p:tgtEl>
                                        <p:attrNameLst>
                                          <p:attrName>style.visibility</p:attrName>
                                        </p:attrNameLst>
                                      </p:cBhvr>
                                      <p:to>
                                        <p:strVal val="visible"/>
                                      </p:to>
                                    </p:set>
                                    <p:animEffect transition="in" filter="wipe(down)">
                                      <p:cBhvr>
                                        <p:cTn id="26" dur="500"/>
                                        <p:tgtEl>
                                          <p:spTgt spid="14350">
                                            <p:txEl>
                                              <p:pRg st="0" end="0"/>
                                            </p:txEl>
                                          </p:spTgt>
                                        </p:tgtEl>
                                      </p:cBhvr>
                                    </p:animEffect>
                                  </p:childTnLst>
                                </p:cTn>
                              </p:par>
                              <p:par>
                                <p:cTn id="27" presetID="22" presetClass="entr" presetSubtype="4" fill="hold" nodeType="withEffect">
                                  <p:stCondLst>
                                    <p:cond delay="0"/>
                                  </p:stCondLst>
                                  <p:childTnLst>
                                    <p:set>
                                      <p:cBhvr>
                                        <p:cTn id="28" dur="1" fill="hold">
                                          <p:stCondLst>
                                            <p:cond delay="0"/>
                                          </p:stCondLst>
                                        </p:cTn>
                                        <p:tgtEl>
                                          <p:spTgt spid="14350">
                                            <p:txEl>
                                              <p:pRg st="1" end="1"/>
                                            </p:txEl>
                                          </p:spTgt>
                                        </p:tgtEl>
                                        <p:attrNameLst>
                                          <p:attrName>style.visibility</p:attrName>
                                        </p:attrNameLst>
                                      </p:cBhvr>
                                      <p:to>
                                        <p:strVal val="visible"/>
                                      </p:to>
                                    </p:set>
                                    <p:animEffect transition="in" filter="wipe(down)">
                                      <p:cBhvr>
                                        <p:cTn id="29" dur="500"/>
                                        <p:tgtEl>
                                          <p:spTgt spid="14350">
                                            <p:txEl>
                                              <p:pRg st="1" end="1"/>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14344"/>
                                        </p:tgtEl>
                                        <p:attrNameLst>
                                          <p:attrName>style.visibility</p:attrName>
                                        </p:attrNameLst>
                                      </p:cBhvr>
                                      <p:to>
                                        <p:strVal val="visible"/>
                                      </p:to>
                                    </p:set>
                                    <p:animEffect transition="in" filter="wipe(down)">
                                      <p:cBhvr>
                                        <p:cTn id="34" dur="500"/>
                                        <p:tgtEl>
                                          <p:spTgt spid="14344"/>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4346"/>
                                        </p:tgtEl>
                                        <p:attrNameLst>
                                          <p:attrName>style.visibility</p:attrName>
                                        </p:attrNameLst>
                                      </p:cBhvr>
                                      <p:to>
                                        <p:strVal val="visible"/>
                                      </p:to>
                                    </p:set>
                                    <p:animEffect transition="in" filter="wipe(down)">
                                      <p:cBhvr>
                                        <p:cTn id="39" dur="500"/>
                                        <p:tgtEl>
                                          <p:spTgt spid="14346"/>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4" fill="hold" grpId="0" nodeType="clickEffect">
                                  <p:stCondLst>
                                    <p:cond delay="0"/>
                                  </p:stCondLst>
                                  <p:childTnLst>
                                    <p:set>
                                      <p:cBhvr>
                                        <p:cTn id="43" dur="1" fill="hold">
                                          <p:stCondLst>
                                            <p:cond delay="0"/>
                                          </p:stCondLst>
                                        </p:cTn>
                                        <p:tgtEl>
                                          <p:spTgt spid="14349"/>
                                        </p:tgtEl>
                                        <p:attrNameLst>
                                          <p:attrName>style.visibility</p:attrName>
                                        </p:attrNameLst>
                                      </p:cBhvr>
                                      <p:to>
                                        <p:strVal val="visible"/>
                                      </p:to>
                                    </p:set>
                                    <p:animEffect transition="in" filter="wipe(down)">
                                      <p:cBhvr>
                                        <p:cTn id="44" dur="500"/>
                                        <p:tgtEl>
                                          <p:spTgt spid="14349"/>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14345"/>
                                        </p:tgtEl>
                                        <p:attrNameLst>
                                          <p:attrName>style.visibility</p:attrName>
                                        </p:attrNameLst>
                                      </p:cBhvr>
                                      <p:to>
                                        <p:strVal val="visible"/>
                                      </p:to>
                                    </p:set>
                                    <p:animEffect transition="in" filter="wipe(down)">
                                      <p:cBhvr>
                                        <p:cTn id="49" dur="500"/>
                                        <p:tgtEl>
                                          <p:spTgt spid="14345"/>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4" fill="hold" grpId="0" nodeType="clickEffect">
                                  <p:stCondLst>
                                    <p:cond delay="0"/>
                                  </p:stCondLst>
                                  <p:childTnLst>
                                    <p:set>
                                      <p:cBhvr>
                                        <p:cTn id="53" dur="1" fill="hold">
                                          <p:stCondLst>
                                            <p:cond delay="0"/>
                                          </p:stCondLst>
                                        </p:cTn>
                                        <p:tgtEl>
                                          <p:spTgt spid="14347"/>
                                        </p:tgtEl>
                                        <p:attrNameLst>
                                          <p:attrName>style.visibility</p:attrName>
                                        </p:attrNameLst>
                                      </p:cBhvr>
                                      <p:to>
                                        <p:strVal val="visible"/>
                                      </p:to>
                                    </p:set>
                                    <p:animEffect transition="in" filter="wipe(down)">
                                      <p:cBhvr>
                                        <p:cTn id="54" dur="500"/>
                                        <p:tgtEl>
                                          <p:spTgt spid="14347"/>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4348"/>
                                        </p:tgtEl>
                                        <p:attrNameLst>
                                          <p:attrName>style.visibility</p:attrName>
                                        </p:attrNameLst>
                                      </p:cBhvr>
                                      <p:to>
                                        <p:strVal val="visible"/>
                                      </p:to>
                                    </p:set>
                                    <p:animEffect transition="in" filter="barn(inVertical)">
                                      <p:cBhvr>
                                        <p:cTn id="59" dur="500"/>
                                        <p:tgtEl>
                                          <p:spTgt spid="14348"/>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nodeType="clickEffect">
                                  <p:stCondLst>
                                    <p:cond delay="0"/>
                                  </p:stCondLst>
                                  <p:childTnLst>
                                    <p:set>
                                      <p:cBhvr>
                                        <p:cTn id="63" dur="1" fill="hold">
                                          <p:stCondLst>
                                            <p:cond delay="0"/>
                                          </p:stCondLst>
                                        </p:cTn>
                                        <p:tgtEl>
                                          <p:spTgt spid="14342">
                                            <p:txEl>
                                              <p:pRg st="0" end="0"/>
                                            </p:txEl>
                                          </p:spTgt>
                                        </p:tgtEl>
                                        <p:attrNameLst>
                                          <p:attrName>style.visibility</p:attrName>
                                        </p:attrNameLst>
                                      </p:cBhvr>
                                      <p:to>
                                        <p:strVal val="visible"/>
                                      </p:to>
                                    </p:set>
                                    <p:animEffect transition="in" filter="wipe(down)">
                                      <p:cBhvr>
                                        <p:cTn id="64" dur="500"/>
                                        <p:tgtEl>
                                          <p:spTgt spid="14342">
                                            <p:txEl>
                                              <p:pRg st="0" end="0"/>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4" fill="hold" grpId="0" nodeType="clickEffect">
                                  <p:stCondLst>
                                    <p:cond delay="0"/>
                                  </p:stCondLst>
                                  <p:childTnLst>
                                    <p:set>
                                      <p:cBhvr>
                                        <p:cTn id="68" dur="1" fill="hold">
                                          <p:stCondLst>
                                            <p:cond delay="0"/>
                                          </p:stCondLst>
                                        </p:cTn>
                                        <p:tgtEl>
                                          <p:spTgt spid="14343"/>
                                        </p:tgtEl>
                                        <p:attrNameLst>
                                          <p:attrName>style.visibility</p:attrName>
                                        </p:attrNameLst>
                                      </p:cBhvr>
                                      <p:to>
                                        <p:strVal val="visible"/>
                                      </p:to>
                                    </p:set>
                                    <p:animEffect transition="in" filter="wipe(down)">
                                      <p:cBhvr>
                                        <p:cTn id="69" dur="500"/>
                                        <p:tgtEl>
                                          <p:spTgt spid="14343"/>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grpId="0" nodeType="clickEffect">
                                  <p:stCondLst>
                                    <p:cond delay="0"/>
                                  </p:stCondLst>
                                  <p:childTnLst>
                                    <p:set>
                                      <p:cBhvr>
                                        <p:cTn id="73" dur="1" fill="hold">
                                          <p:stCondLst>
                                            <p:cond delay="0"/>
                                          </p:stCondLst>
                                        </p:cTn>
                                        <p:tgtEl>
                                          <p:spTgt spid="14340"/>
                                        </p:tgtEl>
                                        <p:attrNameLst>
                                          <p:attrName>style.visibility</p:attrName>
                                        </p:attrNameLst>
                                      </p:cBhvr>
                                      <p:to>
                                        <p:strVal val="visible"/>
                                      </p:to>
                                    </p:set>
                                    <p:animEffect transition="in" filter="wipe(down)">
                                      <p:cBhvr>
                                        <p:cTn id="74" dur="500"/>
                                        <p:tgtEl>
                                          <p:spTgt spid="143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40" grpId="0" animBg="1"/>
      <p:bldP spid="14343" grpId="0" animBg="1"/>
      <p:bldP spid="14344" grpId="0"/>
      <p:bldP spid="14345" grpId="0"/>
      <p:bldP spid="14346" grpId="0"/>
      <p:bldP spid="14347" grpId="0"/>
      <p:bldP spid="14348" grpId="0"/>
      <p:bldP spid="14349" grpId="0"/>
      <p:bldP spid="31760" grpId="0" build="p"/>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Rectangle 2"/>
          <p:cNvSpPr>
            <a:spLocks noGrp="1" noChangeArrowheads="1"/>
          </p:cNvSpPr>
          <p:nvPr>
            <p:ph type="title"/>
          </p:nvPr>
        </p:nvSpPr>
        <p:spPr>
          <a:xfrm>
            <a:off x="4177887" y="228827"/>
            <a:ext cx="7401339" cy="840230"/>
          </a:xfrm>
        </p:spPr>
        <p:txBody>
          <a:bodyPr wrap="square">
            <a:spAutoFit/>
          </a:bodyPr>
          <a:lstStyle/>
          <a:p>
            <a:pPr eaLnBrk="1" hangingPunct="1">
              <a:defRPr/>
            </a:pPr>
            <a:r>
              <a:rPr lang="es-MX" sz="5400" dirty="0">
                <a:solidFill>
                  <a:srgbClr val="FFFF00"/>
                </a:solidFill>
                <a:effectLst>
                  <a:outerShdw blurRad="38100" dist="38100" dir="2700000" algn="tl">
                    <a:srgbClr val="C0C0C0"/>
                  </a:outerShdw>
                </a:effectLst>
                <a:latin typeface="Franklin Gothic Heavy" panose="020B0903020102020204" pitchFamily="34" charset="0"/>
              </a:rPr>
              <a:t>LOS TENER Y LOS SER</a:t>
            </a:r>
            <a:endParaRPr lang="es-ES" sz="5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52227" name="Rectangle 3"/>
          <p:cNvSpPr>
            <a:spLocks noGrp="1" noChangeArrowheads="1"/>
          </p:cNvSpPr>
          <p:nvPr>
            <p:ph type="body" sz="half" idx="2"/>
          </p:nvPr>
        </p:nvSpPr>
        <p:spPr>
          <a:xfrm>
            <a:off x="3570011" y="2237466"/>
            <a:ext cx="8211171" cy="3328447"/>
          </a:xfrm>
        </p:spPr>
        <p:txBody>
          <a:bodyPr/>
          <a:lstStyle/>
          <a:p>
            <a:pPr algn="just" eaLnBrk="1" hangingPunct="1"/>
            <a:r>
              <a:rPr lang="es-ES" sz="4800" b="1" dirty="0">
                <a:latin typeface="Microsoft Sans Serif" pitchFamily="34" charset="0"/>
              </a:rPr>
              <a:t>Circulo de preocupación</a:t>
            </a:r>
          </a:p>
          <a:p>
            <a:pPr algn="just" eaLnBrk="1" hangingPunct="1">
              <a:buFontTx/>
              <a:buNone/>
            </a:pPr>
            <a:r>
              <a:rPr lang="es-ES" sz="4800" b="1" dirty="0">
                <a:latin typeface="Microsoft Sans Serif" pitchFamily="34" charset="0"/>
              </a:rPr>
              <a:t>( TENER)</a:t>
            </a:r>
          </a:p>
          <a:p>
            <a:pPr algn="just" eaLnBrk="1" hangingPunct="1"/>
            <a:r>
              <a:rPr lang="es-ES" sz="4800" b="1" dirty="0">
                <a:latin typeface="Microsoft Sans Serif" pitchFamily="34" charset="0"/>
              </a:rPr>
              <a:t>Circulo de influencia </a:t>
            </a:r>
          </a:p>
          <a:p>
            <a:pPr algn="just" eaLnBrk="1" hangingPunct="1">
              <a:buFontTx/>
              <a:buNone/>
            </a:pPr>
            <a:r>
              <a:rPr lang="es-ES" sz="4800" b="1" dirty="0">
                <a:latin typeface="Microsoft Sans Serif" pitchFamily="34" charset="0"/>
              </a:rPr>
              <a:t>( SER)</a:t>
            </a:r>
          </a:p>
          <a:p>
            <a:pPr eaLnBrk="1" hangingPunct="1"/>
            <a:endParaRPr lang="es-ES" dirty="0">
              <a:latin typeface="Microsoft Sans Serif" pitchFamily="34" charset="0"/>
            </a:endParaRPr>
          </a:p>
        </p:txBody>
      </p:sp>
      <p:pic>
        <p:nvPicPr>
          <p:cNvPr id="52228" name="Picture 4" descr="Blue-Abstract4"/>
          <p:cNvPicPr>
            <a:picLocks noChangeAspect="1" noChangeArrowheads="1"/>
          </p:cNvPicPr>
          <p:nvPr/>
        </p:nvPicPr>
        <p:blipFill>
          <a:blip r:embed="rId3"/>
          <a:srcRect/>
          <a:stretch>
            <a:fillRect/>
          </a:stretch>
        </p:blipFill>
        <p:spPr bwMode="auto">
          <a:xfrm>
            <a:off x="612774" y="847725"/>
            <a:ext cx="3362877" cy="5582665"/>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57C253BC-BB2A-4F83-B8AF-C41D22463F83}"/>
              </a:ext>
            </a:extLst>
          </p:cNvPr>
          <p:cNvSpPr>
            <a:spLocks noGrp="1"/>
          </p:cNvSpPr>
          <p:nvPr>
            <p:ph type="dt" sz="half" idx="10"/>
          </p:nvPr>
        </p:nvSpPr>
        <p:spPr/>
        <p:txBody>
          <a:bodyPr/>
          <a:lstStyle/>
          <a:p>
            <a:fld id="{537799FE-793B-4969-BE02-260840799C1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5631360-5829-4857-AD57-E79DBB9585FB}"/>
              </a:ext>
            </a:extLst>
          </p:cNvPr>
          <p:cNvSpPr>
            <a:spLocks noGrp="1"/>
          </p:cNvSpPr>
          <p:nvPr>
            <p:ph type="sldNum" sz="quarter" idx="12"/>
          </p:nvPr>
        </p:nvSpPr>
        <p:spPr>
          <a:xfrm>
            <a:off x="9037982" y="1099150"/>
            <a:ext cx="2743200" cy="365125"/>
          </a:xfrm>
        </p:spPr>
        <p:txBody>
          <a:bodyPr/>
          <a:lstStyle/>
          <a:p>
            <a:fld id="{6D22F896-40B5-4ADD-8801-0D06FADFA095}" type="slidenum">
              <a:rPr lang="en-US" sz="2400" b="1" smtClean="0">
                <a:solidFill>
                  <a:srgbClr val="FFFF00"/>
                </a:solidFill>
              </a:rPr>
              <a:t>136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1490"/>
                                        </p:tgtEl>
                                        <p:attrNameLst>
                                          <p:attrName>style.visibility</p:attrName>
                                        </p:attrNameLst>
                                      </p:cBhvr>
                                      <p:to>
                                        <p:strVal val="visible"/>
                                      </p:to>
                                    </p:set>
                                    <p:anim calcmode="lin" valueType="num">
                                      <p:cBhvr additive="base">
                                        <p:cTn id="7" dur="500" fill="hold"/>
                                        <p:tgtEl>
                                          <p:spTgt spid="191490"/>
                                        </p:tgtEl>
                                        <p:attrNameLst>
                                          <p:attrName>ppt_x</p:attrName>
                                        </p:attrNameLst>
                                      </p:cBhvr>
                                      <p:tavLst>
                                        <p:tav tm="0">
                                          <p:val>
                                            <p:strVal val="#ppt_x"/>
                                          </p:val>
                                        </p:tav>
                                        <p:tav tm="100000">
                                          <p:val>
                                            <p:strVal val="#ppt_x"/>
                                          </p:val>
                                        </p:tav>
                                      </p:tavLst>
                                    </p:anim>
                                    <p:anim calcmode="lin" valueType="num">
                                      <p:cBhvr additive="base">
                                        <p:cTn id="8" dur="500" fill="hold"/>
                                        <p:tgtEl>
                                          <p:spTgt spid="19149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2228"/>
                                        </p:tgtEl>
                                        <p:attrNameLst>
                                          <p:attrName>style.visibility</p:attrName>
                                        </p:attrNameLst>
                                      </p:cBhvr>
                                      <p:to>
                                        <p:strVal val="visible"/>
                                      </p:to>
                                    </p:set>
                                    <p:anim calcmode="lin" valueType="num">
                                      <p:cBhvr additive="base">
                                        <p:cTn id="13" dur="500" fill="hold"/>
                                        <p:tgtEl>
                                          <p:spTgt spid="52228"/>
                                        </p:tgtEl>
                                        <p:attrNameLst>
                                          <p:attrName>ppt_x</p:attrName>
                                        </p:attrNameLst>
                                      </p:cBhvr>
                                      <p:tavLst>
                                        <p:tav tm="0">
                                          <p:val>
                                            <p:strVal val="#ppt_x"/>
                                          </p:val>
                                        </p:tav>
                                        <p:tav tm="100000">
                                          <p:val>
                                            <p:strVal val="#ppt_x"/>
                                          </p:val>
                                        </p:tav>
                                      </p:tavLst>
                                    </p:anim>
                                    <p:anim calcmode="lin" valueType="num">
                                      <p:cBhvr additive="base">
                                        <p:cTn id="14" dur="500" fill="hold"/>
                                        <p:tgtEl>
                                          <p:spTgt spid="5222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227">
                                            <p:txEl>
                                              <p:pRg st="0" end="0"/>
                                            </p:txEl>
                                          </p:spTgt>
                                        </p:tgtEl>
                                        <p:attrNameLst>
                                          <p:attrName>style.visibility</p:attrName>
                                        </p:attrNameLst>
                                      </p:cBhvr>
                                      <p:to>
                                        <p:strVal val="visible"/>
                                      </p:to>
                                    </p:set>
                                    <p:anim calcmode="lin" valueType="num">
                                      <p:cBhvr additive="base">
                                        <p:cTn id="19" dur="500" fill="hold"/>
                                        <p:tgtEl>
                                          <p:spTgt spid="52227">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222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227">
                                            <p:txEl>
                                              <p:pRg st="1" end="1"/>
                                            </p:txEl>
                                          </p:spTgt>
                                        </p:tgtEl>
                                        <p:attrNameLst>
                                          <p:attrName>style.visibility</p:attrName>
                                        </p:attrNameLst>
                                      </p:cBhvr>
                                      <p:to>
                                        <p:strVal val="visible"/>
                                      </p:to>
                                    </p:set>
                                    <p:anim calcmode="lin" valueType="num">
                                      <p:cBhvr additive="base">
                                        <p:cTn id="25" dur="500" fill="hold"/>
                                        <p:tgtEl>
                                          <p:spTgt spid="52227">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222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2227">
                                            <p:txEl>
                                              <p:pRg st="2" end="2"/>
                                            </p:txEl>
                                          </p:spTgt>
                                        </p:tgtEl>
                                        <p:attrNameLst>
                                          <p:attrName>style.visibility</p:attrName>
                                        </p:attrNameLst>
                                      </p:cBhvr>
                                      <p:to>
                                        <p:strVal val="visible"/>
                                      </p:to>
                                    </p:set>
                                    <p:anim calcmode="lin" valueType="num">
                                      <p:cBhvr additive="base">
                                        <p:cTn id="31" dur="500" fill="hold"/>
                                        <p:tgtEl>
                                          <p:spTgt spid="52227">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222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2227">
                                            <p:txEl>
                                              <p:pRg st="3" end="3"/>
                                            </p:txEl>
                                          </p:spTgt>
                                        </p:tgtEl>
                                        <p:attrNameLst>
                                          <p:attrName>style.visibility</p:attrName>
                                        </p:attrNameLst>
                                      </p:cBhvr>
                                      <p:to>
                                        <p:strVal val="visible"/>
                                      </p:to>
                                    </p:set>
                                    <p:anim calcmode="lin" valueType="num">
                                      <p:cBhvr additive="base">
                                        <p:cTn id="37" dur="500" fill="hold"/>
                                        <p:tgtEl>
                                          <p:spTgt spid="52227">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2227">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1490" grpId="0"/>
      <p:bldP spid="52227" grpId="0" build="p"/>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Oval 2"/>
          <p:cNvSpPr>
            <a:spLocks noChangeArrowheads="1"/>
          </p:cNvSpPr>
          <p:nvPr/>
        </p:nvSpPr>
        <p:spPr bwMode="auto">
          <a:xfrm>
            <a:off x="3581400" y="1219200"/>
            <a:ext cx="4876800" cy="4648200"/>
          </a:xfrm>
          <a:prstGeom prst="ellipse">
            <a:avLst/>
          </a:prstGeom>
          <a:solidFill>
            <a:srgbClr val="FF0000"/>
          </a:solidFill>
          <a:ln w="9525">
            <a:solidFill>
              <a:srgbClr val="A81708"/>
            </a:solidFill>
            <a:round/>
            <a:headEnd/>
            <a:tailEnd/>
          </a:ln>
        </p:spPr>
        <p:txBody>
          <a:bodyPr wrap="none" anchor="ctr"/>
          <a:lstStyle/>
          <a:p>
            <a:pPr algn="ctr"/>
            <a:r>
              <a:rPr lang="es-MX" sz="6600" b="1" dirty="0">
                <a:solidFill>
                  <a:schemeClr val="bg1"/>
                </a:solidFill>
                <a:latin typeface="Arial" charset="0"/>
              </a:rPr>
              <a:t>TENER</a:t>
            </a:r>
            <a:endParaRPr lang="es-ES" sz="6600" b="1" dirty="0">
              <a:solidFill>
                <a:schemeClr val="bg1"/>
              </a:solidFill>
              <a:latin typeface="Arial" charset="0"/>
            </a:endParaRPr>
          </a:p>
        </p:txBody>
      </p:sp>
      <p:sp>
        <p:nvSpPr>
          <p:cNvPr id="53251" name="Rectangle 3"/>
          <p:cNvSpPr>
            <a:spLocks noChangeArrowheads="1"/>
          </p:cNvSpPr>
          <p:nvPr/>
        </p:nvSpPr>
        <p:spPr bwMode="auto">
          <a:xfrm>
            <a:off x="3508944" y="346213"/>
            <a:ext cx="5015948" cy="457200"/>
          </a:xfrm>
          <a:prstGeom prst="rect">
            <a:avLst/>
          </a:prstGeom>
          <a:solidFill>
            <a:srgbClr val="0070C0">
              <a:alpha val="96077"/>
            </a:srgbClr>
          </a:solidFill>
          <a:ln w="9525">
            <a:solidFill>
              <a:schemeClr val="tx1"/>
            </a:solidFill>
            <a:miter lim="800000"/>
            <a:headEnd/>
            <a:tailEnd/>
          </a:ln>
        </p:spPr>
        <p:txBody>
          <a:bodyPr wrap="none" anchor="ctr"/>
          <a:lstStyle/>
          <a:p>
            <a:pPr algn="ctr"/>
            <a:r>
              <a:rPr lang="es-MX" sz="3200" b="1" dirty="0">
                <a:latin typeface="Franklin Gothic Heavy" panose="020B0903020102020204" pitchFamily="34" charset="0"/>
              </a:rPr>
              <a:t>Circulo de preocupación</a:t>
            </a:r>
            <a:endParaRPr lang="es-ES" sz="3200" b="1" dirty="0">
              <a:latin typeface="Franklin Gothic Heavy" panose="020B0903020102020204" pitchFamily="34" charset="0"/>
            </a:endParaRPr>
          </a:p>
        </p:txBody>
      </p:sp>
      <p:sp>
        <p:nvSpPr>
          <p:cNvPr id="53252" name="Rectangle 4"/>
          <p:cNvSpPr>
            <a:spLocks noChangeArrowheads="1"/>
          </p:cNvSpPr>
          <p:nvPr/>
        </p:nvSpPr>
        <p:spPr bwMode="auto">
          <a:xfrm>
            <a:off x="3528391" y="1524000"/>
            <a:ext cx="5504634" cy="304800"/>
          </a:xfrm>
          <a:prstGeom prst="rect">
            <a:avLst/>
          </a:prstGeom>
          <a:solidFill>
            <a:schemeClr val="accent3">
              <a:lumMod val="60000"/>
              <a:lumOff val="40000"/>
            </a:schemeClr>
          </a:solidFill>
          <a:ln w="9525">
            <a:solidFill>
              <a:schemeClr val="tx1"/>
            </a:solidFill>
            <a:miter lim="800000"/>
            <a:headEnd/>
            <a:tailEnd/>
          </a:ln>
        </p:spPr>
        <p:txBody>
          <a:bodyPr wrap="none" anchor="ctr"/>
          <a:lstStyle/>
          <a:p>
            <a:pPr algn="ctr"/>
            <a:r>
              <a:rPr lang="es-MX" sz="2800" b="1" dirty="0">
                <a:solidFill>
                  <a:schemeClr val="bg1"/>
                </a:solidFill>
                <a:latin typeface="Franklin Gothic Heavy" panose="020B0903020102020204" pitchFamily="34" charset="0"/>
              </a:rPr>
              <a:t>Si tuviera mas tiempo para mí</a:t>
            </a:r>
            <a:endParaRPr lang="es-ES" sz="2800" b="1" dirty="0">
              <a:solidFill>
                <a:schemeClr val="bg1"/>
              </a:solidFill>
              <a:latin typeface="Franklin Gothic Heavy" panose="020B0903020102020204" pitchFamily="34" charset="0"/>
            </a:endParaRPr>
          </a:p>
        </p:txBody>
      </p:sp>
      <p:sp>
        <p:nvSpPr>
          <p:cNvPr id="53253" name="Rectangle 5"/>
          <p:cNvSpPr>
            <a:spLocks noChangeArrowheads="1"/>
          </p:cNvSpPr>
          <p:nvPr/>
        </p:nvSpPr>
        <p:spPr bwMode="auto">
          <a:xfrm>
            <a:off x="4020577" y="3988600"/>
            <a:ext cx="4725035" cy="495299"/>
          </a:xfrm>
          <a:prstGeom prst="rect">
            <a:avLst/>
          </a:prstGeom>
          <a:solidFill>
            <a:srgbClr val="00B050"/>
          </a:solidFill>
          <a:ln w="9525">
            <a:solidFill>
              <a:schemeClr val="tx1"/>
            </a:solidFill>
            <a:miter lim="800000"/>
            <a:headEnd/>
            <a:tailEnd/>
          </a:ln>
        </p:spPr>
        <p:txBody>
          <a:bodyPr wrap="none" anchor="ctr"/>
          <a:lstStyle/>
          <a:p>
            <a:pPr algn="ctr"/>
            <a:r>
              <a:rPr lang="es-MX" sz="3200" b="1" dirty="0">
                <a:solidFill>
                  <a:schemeClr val="bg1"/>
                </a:solidFill>
                <a:latin typeface="Franklin Gothic Heavy" panose="020B0903020102020204" pitchFamily="34" charset="0"/>
              </a:rPr>
              <a:t>Si ya tuviera mi título</a:t>
            </a:r>
            <a:endParaRPr lang="es-ES" sz="3200" b="1" dirty="0">
              <a:solidFill>
                <a:schemeClr val="bg1"/>
              </a:solidFill>
              <a:latin typeface="Franklin Gothic Heavy" panose="020B0903020102020204" pitchFamily="34" charset="0"/>
            </a:endParaRPr>
          </a:p>
        </p:txBody>
      </p:sp>
      <p:sp>
        <p:nvSpPr>
          <p:cNvPr id="53254" name="Rectangle 6"/>
          <p:cNvSpPr>
            <a:spLocks noChangeArrowheads="1"/>
          </p:cNvSpPr>
          <p:nvPr/>
        </p:nvSpPr>
        <p:spPr bwMode="auto">
          <a:xfrm>
            <a:off x="3436041" y="2476500"/>
            <a:ext cx="5689334" cy="457200"/>
          </a:xfrm>
          <a:prstGeom prst="rect">
            <a:avLst/>
          </a:prstGeom>
          <a:solidFill>
            <a:srgbClr val="FFFF00"/>
          </a:solidFill>
          <a:ln w="9525">
            <a:solidFill>
              <a:schemeClr val="tx1"/>
            </a:solidFill>
            <a:miter lim="800000"/>
            <a:headEnd/>
            <a:tailEnd/>
          </a:ln>
        </p:spPr>
        <p:txBody>
          <a:bodyPr wrap="none" anchor="ctr"/>
          <a:lstStyle/>
          <a:p>
            <a:pPr algn="ctr"/>
            <a:r>
              <a:rPr lang="es-MX" sz="2800" b="1" dirty="0">
                <a:solidFill>
                  <a:schemeClr val="bg1"/>
                </a:solidFill>
                <a:latin typeface="Franklin Gothic Heavy" panose="020B0903020102020204" pitchFamily="34" charset="0"/>
              </a:rPr>
              <a:t>Si tuviera un hijo mas paciente</a:t>
            </a:r>
            <a:endParaRPr lang="es-ES" sz="2800" b="1" dirty="0">
              <a:solidFill>
                <a:schemeClr val="bg1"/>
              </a:solidFill>
              <a:latin typeface="Franklin Gothic Heavy" panose="020B0903020102020204" pitchFamily="34" charset="0"/>
            </a:endParaRPr>
          </a:p>
        </p:txBody>
      </p:sp>
      <p:sp>
        <p:nvSpPr>
          <p:cNvPr id="53255" name="Rectangle 7"/>
          <p:cNvSpPr>
            <a:spLocks noChangeArrowheads="1"/>
          </p:cNvSpPr>
          <p:nvPr/>
        </p:nvSpPr>
        <p:spPr bwMode="auto">
          <a:xfrm>
            <a:off x="3528391" y="4541573"/>
            <a:ext cx="6394190" cy="495299"/>
          </a:xfrm>
          <a:prstGeom prst="rect">
            <a:avLst/>
          </a:prstGeom>
          <a:solidFill>
            <a:srgbClr val="00B050"/>
          </a:solidFill>
          <a:ln w="9525">
            <a:solidFill>
              <a:schemeClr val="tx1"/>
            </a:solidFill>
            <a:miter lim="800000"/>
            <a:headEnd/>
            <a:tailEnd/>
          </a:ln>
        </p:spPr>
        <p:txBody>
          <a:bodyPr wrap="none" anchor="ctr"/>
          <a:lstStyle/>
          <a:p>
            <a:pPr algn="ctr"/>
            <a:r>
              <a:rPr lang="es-MX" sz="2800" b="1" dirty="0">
                <a:solidFill>
                  <a:schemeClr val="bg1"/>
                </a:solidFill>
                <a:latin typeface="Franklin Gothic Heavy" panose="020B0903020102020204" pitchFamily="34" charset="0"/>
              </a:rPr>
              <a:t>Si tuviera una esposa mas paciente</a:t>
            </a:r>
            <a:endParaRPr lang="es-ES" sz="2800" b="1" dirty="0">
              <a:solidFill>
                <a:schemeClr val="bg1"/>
              </a:solidFill>
              <a:latin typeface="Franklin Gothic Heavy" panose="020B0903020102020204" pitchFamily="34" charset="0"/>
            </a:endParaRPr>
          </a:p>
        </p:txBody>
      </p:sp>
      <p:sp>
        <p:nvSpPr>
          <p:cNvPr id="53256" name="Rectangle 8"/>
          <p:cNvSpPr>
            <a:spLocks noChangeArrowheads="1"/>
          </p:cNvSpPr>
          <p:nvPr/>
        </p:nvSpPr>
        <p:spPr bwMode="auto">
          <a:xfrm rot="10800000" flipV="1">
            <a:off x="3596101" y="5215453"/>
            <a:ext cx="6258770" cy="466740"/>
          </a:xfrm>
          <a:prstGeom prst="rect">
            <a:avLst/>
          </a:prstGeom>
          <a:solidFill>
            <a:srgbClr val="00B050"/>
          </a:solidFill>
          <a:ln w="9525">
            <a:solidFill>
              <a:schemeClr val="tx1"/>
            </a:solidFill>
            <a:miter lim="800000"/>
            <a:headEnd/>
            <a:tailEnd/>
          </a:ln>
        </p:spPr>
        <p:txBody>
          <a:bodyPr wrap="none" anchor="ctr"/>
          <a:lstStyle/>
          <a:p>
            <a:pPr algn="ctr"/>
            <a:r>
              <a:rPr lang="es-MX" sz="2800" b="1" dirty="0">
                <a:solidFill>
                  <a:schemeClr val="bg1"/>
                </a:solidFill>
                <a:latin typeface="Franklin Gothic Heavy" panose="020B0903020102020204" pitchFamily="34" charset="0"/>
              </a:rPr>
              <a:t>Me sentiré bien cuando tenga casa</a:t>
            </a:r>
            <a:endParaRPr lang="es-ES" sz="2800" b="1" dirty="0">
              <a:solidFill>
                <a:schemeClr val="bg1"/>
              </a:solidFill>
              <a:latin typeface="Franklin Gothic Heavy" panose="020B0903020102020204" pitchFamily="34" charset="0"/>
            </a:endParaRPr>
          </a:p>
        </p:txBody>
      </p:sp>
      <p:sp>
        <p:nvSpPr>
          <p:cNvPr id="2" name="Marcador de fecha 1">
            <a:extLst>
              <a:ext uri="{FF2B5EF4-FFF2-40B4-BE49-F238E27FC236}">
                <a16:creationId xmlns:a16="http://schemas.microsoft.com/office/drawing/2014/main" id="{91B6B27F-17FA-4F1B-A9CD-0118C85F4225}"/>
              </a:ext>
            </a:extLst>
          </p:cNvPr>
          <p:cNvSpPr>
            <a:spLocks noGrp="1"/>
          </p:cNvSpPr>
          <p:nvPr>
            <p:ph type="dt" sz="half" idx="10"/>
          </p:nvPr>
        </p:nvSpPr>
        <p:spPr>
          <a:xfrm>
            <a:off x="8926484" y="6237150"/>
            <a:ext cx="2910840" cy="374642"/>
          </a:xfrm>
        </p:spPr>
        <p:txBody>
          <a:bodyPr/>
          <a:lstStyle/>
          <a:p>
            <a:fld id="{B5B33980-5ECA-4E01-AE72-2F070A89AA3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231330D-3838-419A-B231-FB11C472EFFD}"/>
              </a:ext>
            </a:extLst>
          </p:cNvPr>
          <p:cNvSpPr>
            <a:spLocks noGrp="1"/>
          </p:cNvSpPr>
          <p:nvPr>
            <p:ph type="sldNum" sz="quarter" idx="12"/>
          </p:nvPr>
        </p:nvSpPr>
        <p:spPr>
          <a:xfrm>
            <a:off x="9094124" y="620850"/>
            <a:ext cx="2743200" cy="365125"/>
          </a:xfrm>
        </p:spPr>
        <p:txBody>
          <a:bodyPr/>
          <a:lstStyle/>
          <a:p>
            <a:fld id="{6D22F896-40B5-4ADD-8801-0D06FADFA095}" type="slidenum">
              <a:rPr lang="en-US" sz="2400" b="1" smtClean="0">
                <a:solidFill>
                  <a:srgbClr val="FFFF00"/>
                </a:solidFill>
              </a:rPr>
              <a:t>137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3251"/>
                                        </p:tgtEl>
                                        <p:attrNameLst>
                                          <p:attrName>style.visibility</p:attrName>
                                        </p:attrNameLst>
                                      </p:cBhvr>
                                      <p:to>
                                        <p:strVal val="visible"/>
                                      </p:to>
                                    </p:set>
                                    <p:animEffect transition="in" filter="wipe(down)">
                                      <p:cBhvr>
                                        <p:cTn id="7" dur="500"/>
                                        <p:tgtEl>
                                          <p:spTgt spid="5325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3252"/>
                                        </p:tgtEl>
                                        <p:attrNameLst>
                                          <p:attrName>style.visibility</p:attrName>
                                        </p:attrNameLst>
                                      </p:cBhvr>
                                      <p:to>
                                        <p:strVal val="visible"/>
                                      </p:to>
                                    </p:set>
                                    <p:animEffect transition="in" filter="wipe(down)">
                                      <p:cBhvr>
                                        <p:cTn id="12" dur="500"/>
                                        <p:tgtEl>
                                          <p:spTgt spid="5325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wipe(down)">
                                      <p:cBhvr>
                                        <p:cTn id="17" dur="500"/>
                                        <p:tgtEl>
                                          <p:spTgt spid="5325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3250"/>
                                        </p:tgtEl>
                                        <p:attrNameLst>
                                          <p:attrName>style.visibility</p:attrName>
                                        </p:attrNameLst>
                                      </p:cBhvr>
                                      <p:to>
                                        <p:strVal val="visible"/>
                                      </p:to>
                                    </p:set>
                                    <p:animEffect transition="in" filter="wipe(down)">
                                      <p:cBhvr>
                                        <p:cTn id="22" dur="500"/>
                                        <p:tgtEl>
                                          <p:spTgt spid="5325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3253"/>
                                        </p:tgtEl>
                                        <p:attrNameLst>
                                          <p:attrName>style.visibility</p:attrName>
                                        </p:attrNameLst>
                                      </p:cBhvr>
                                      <p:to>
                                        <p:strVal val="visible"/>
                                      </p:to>
                                    </p:set>
                                    <p:animEffect transition="in" filter="wipe(down)">
                                      <p:cBhvr>
                                        <p:cTn id="27" dur="500"/>
                                        <p:tgtEl>
                                          <p:spTgt spid="53253"/>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53255"/>
                                        </p:tgtEl>
                                        <p:attrNameLst>
                                          <p:attrName>style.visibility</p:attrName>
                                        </p:attrNameLst>
                                      </p:cBhvr>
                                      <p:to>
                                        <p:strVal val="visible"/>
                                      </p:to>
                                    </p:set>
                                    <p:animEffect transition="in" filter="wipe(down)">
                                      <p:cBhvr>
                                        <p:cTn id="32" dur="500"/>
                                        <p:tgtEl>
                                          <p:spTgt spid="5325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3256"/>
                                        </p:tgtEl>
                                        <p:attrNameLst>
                                          <p:attrName>style.visibility</p:attrName>
                                        </p:attrNameLst>
                                      </p:cBhvr>
                                      <p:to>
                                        <p:strVal val="visible"/>
                                      </p:to>
                                    </p:set>
                                    <p:animEffect transition="in" filter="wipe(down)">
                                      <p:cBhvr>
                                        <p:cTn id="37" dur="500"/>
                                        <p:tgtEl>
                                          <p:spTgt spid="53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animBg="1"/>
      <p:bldP spid="53251" grpId="0" animBg="1"/>
      <p:bldP spid="53252" grpId="0" animBg="1"/>
      <p:bldP spid="53253" grpId="0" animBg="1"/>
      <p:bldP spid="53254" grpId="0" animBg="1"/>
      <p:bldP spid="53255" grpId="0" animBg="1"/>
      <p:bldP spid="53256" grpId="0" animBg="1"/>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Oval 2"/>
          <p:cNvSpPr>
            <a:spLocks noChangeArrowheads="1"/>
          </p:cNvSpPr>
          <p:nvPr/>
        </p:nvSpPr>
        <p:spPr bwMode="auto">
          <a:xfrm>
            <a:off x="3581400" y="1219200"/>
            <a:ext cx="4876800" cy="4648200"/>
          </a:xfrm>
          <a:prstGeom prst="ellipse">
            <a:avLst/>
          </a:prstGeom>
          <a:solidFill>
            <a:srgbClr val="92D050"/>
          </a:solidFill>
          <a:ln w="9525">
            <a:solidFill>
              <a:srgbClr val="A81708"/>
            </a:solidFill>
            <a:round/>
            <a:headEnd/>
            <a:tailEnd/>
          </a:ln>
        </p:spPr>
        <p:txBody>
          <a:bodyPr wrap="none" anchor="ctr"/>
          <a:lstStyle/>
          <a:p>
            <a:pPr algn="ctr"/>
            <a:r>
              <a:rPr lang="es-MX" sz="6600" b="1" dirty="0">
                <a:solidFill>
                  <a:schemeClr val="bg1"/>
                </a:solidFill>
                <a:latin typeface="Arial" charset="0"/>
              </a:rPr>
              <a:t>SER</a:t>
            </a:r>
            <a:endParaRPr lang="es-ES" sz="6600" b="1" dirty="0">
              <a:solidFill>
                <a:schemeClr val="bg1"/>
              </a:solidFill>
              <a:latin typeface="Arial" charset="0"/>
            </a:endParaRPr>
          </a:p>
        </p:txBody>
      </p:sp>
      <p:sp>
        <p:nvSpPr>
          <p:cNvPr id="54275" name="Rectangle 3"/>
          <p:cNvSpPr>
            <a:spLocks noChangeArrowheads="1"/>
          </p:cNvSpPr>
          <p:nvPr/>
        </p:nvSpPr>
        <p:spPr bwMode="auto">
          <a:xfrm>
            <a:off x="3500230" y="285756"/>
            <a:ext cx="5191539" cy="457200"/>
          </a:xfrm>
          <a:prstGeom prst="rect">
            <a:avLst/>
          </a:prstGeom>
          <a:solidFill>
            <a:schemeClr val="accent6">
              <a:lumMod val="40000"/>
              <a:lumOff val="60000"/>
              <a:alpha val="96077"/>
            </a:schemeClr>
          </a:solidFill>
          <a:ln w="9525">
            <a:solidFill>
              <a:schemeClr val="tx1"/>
            </a:solidFill>
            <a:miter lim="800000"/>
            <a:headEnd/>
            <a:tailEnd/>
          </a:ln>
        </p:spPr>
        <p:txBody>
          <a:bodyPr wrap="none" anchor="ctr"/>
          <a:lstStyle/>
          <a:p>
            <a:pPr algn="ctr"/>
            <a:r>
              <a:rPr lang="es-MX" sz="3600" b="1" dirty="0">
                <a:solidFill>
                  <a:schemeClr val="bg1"/>
                </a:solidFill>
                <a:latin typeface="Franklin Gothic Heavy" panose="020B0903020102020204" pitchFamily="34" charset="0"/>
              </a:rPr>
              <a:t>Circulo de influencia</a:t>
            </a:r>
            <a:endParaRPr lang="es-ES" sz="3600" b="1" dirty="0">
              <a:solidFill>
                <a:schemeClr val="bg1"/>
              </a:solidFill>
              <a:latin typeface="Franklin Gothic Heavy" panose="020B0903020102020204" pitchFamily="34" charset="0"/>
            </a:endParaRPr>
          </a:p>
        </p:txBody>
      </p:sp>
      <p:sp>
        <p:nvSpPr>
          <p:cNvPr id="54276" name="Rectangle 4"/>
          <p:cNvSpPr>
            <a:spLocks noChangeArrowheads="1"/>
          </p:cNvSpPr>
          <p:nvPr/>
        </p:nvSpPr>
        <p:spPr bwMode="auto">
          <a:xfrm>
            <a:off x="3517101" y="1512095"/>
            <a:ext cx="5657864" cy="533392"/>
          </a:xfrm>
          <a:prstGeom prst="rect">
            <a:avLst/>
          </a:prstGeom>
          <a:solidFill>
            <a:schemeClr val="accent6">
              <a:lumMod val="40000"/>
              <a:lumOff val="60000"/>
            </a:schemeClr>
          </a:solidFill>
          <a:ln w="9525">
            <a:solidFill>
              <a:srgbClr val="A81708"/>
            </a:solidFill>
            <a:miter lim="800000"/>
            <a:headEnd/>
            <a:tailEnd/>
          </a:ln>
        </p:spPr>
        <p:txBody>
          <a:bodyPr wrap="none" anchor="ctr"/>
          <a:lstStyle/>
          <a:p>
            <a:pPr algn="ctr"/>
            <a:r>
              <a:rPr lang="es-MX" sz="3600" b="1" dirty="0">
                <a:solidFill>
                  <a:schemeClr val="bg1"/>
                </a:solidFill>
                <a:latin typeface="Franklin Gothic Heavy" panose="020B0903020102020204" pitchFamily="34" charset="0"/>
              </a:rPr>
              <a:t>Puedo ser más paciente</a:t>
            </a:r>
            <a:endParaRPr lang="es-ES" sz="3600" b="1" dirty="0">
              <a:solidFill>
                <a:schemeClr val="bg1"/>
              </a:solidFill>
              <a:latin typeface="Franklin Gothic Heavy" panose="020B0903020102020204" pitchFamily="34" charset="0"/>
            </a:endParaRPr>
          </a:p>
        </p:txBody>
      </p:sp>
      <p:sp>
        <p:nvSpPr>
          <p:cNvPr id="54277" name="Rectangle 5"/>
          <p:cNvSpPr>
            <a:spLocks noChangeArrowheads="1"/>
          </p:cNvSpPr>
          <p:nvPr/>
        </p:nvSpPr>
        <p:spPr bwMode="auto">
          <a:xfrm>
            <a:off x="3267067" y="2391034"/>
            <a:ext cx="5657864" cy="533392"/>
          </a:xfrm>
          <a:prstGeom prst="rect">
            <a:avLst/>
          </a:prstGeom>
          <a:solidFill>
            <a:schemeClr val="accent6">
              <a:lumMod val="40000"/>
              <a:lumOff val="60000"/>
            </a:schemeClr>
          </a:solidFill>
          <a:ln w="9525">
            <a:solidFill>
              <a:srgbClr val="A81708"/>
            </a:solidFill>
            <a:miter lim="800000"/>
            <a:headEnd/>
            <a:tailEnd/>
          </a:ln>
        </p:spPr>
        <p:txBody>
          <a:bodyPr wrap="none" anchor="ctr"/>
          <a:lstStyle/>
          <a:p>
            <a:pPr algn="ctr"/>
            <a:r>
              <a:rPr lang="es-MX" sz="3600" b="1" dirty="0">
                <a:solidFill>
                  <a:schemeClr val="bg1"/>
                </a:solidFill>
                <a:latin typeface="Franklin Gothic Heavy" panose="020B0903020102020204" pitchFamily="34" charset="0"/>
              </a:rPr>
              <a:t>Puedo ser más sensato</a:t>
            </a:r>
            <a:endParaRPr lang="es-ES" sz="3600" b="1" dirty="0">
              <a:solidFill>
                <a:schemeClr val="bg1"/>
              </a:solidFill>
              <a:latin typeface="Franklin Gothic Heavy" panose="020B0903020102020204" pitchFamily="34" charset="0"/>
            </a:endParaRPr>
          </a:p>
        </p:txBody>
      </p:sp>
      <p:sp>
        <p:nvSpPr>
          <p:cNvPr id="54278" name="Rectangle 6"/>
          <p:cNvSpPr>
            <a:spLocks noChangeArrowheads="1"/>
          </p:cNvSpPr>
          <p:nvPr/>
        </p:nvSpPr>
        <p:spPr bwMode="auto">
          <a:xfrm>
            <a:off x="3306823" y="4383882"/>
            <a:ext cx="6334767" cy="857264"/>
          </a:xfrm>
          <a:prstGeom prst="rect">
            <a:avLst/>
          </a:prstGeom>
          <a:solidFill>
            <a:schemeClr val="accent4">
              <a:lumMod val="60000"/>
              <a:lumOff val="40000"/>
            </a:schemeClr>
          </a:solidFill>
          <a:ln w="9525">
            <a:solidFill>
              <a:srgbClr val="A81708"/>
            </a:solidFill>
            <a:miter lim="800000"/>
            <a:headEnd/>
            <a:tailEnd/>
          </a:ln>
        </p:spPr>
        <p:txBody>
          <a:bodyPr wrap="none" anchor="ctr"/>
          <a:lstStyle/>
          <a:p>
            <a:pPr algn="ctr"/>
            <a:r>
              <a:rPr lang="es-MX" sz="4000" b="1" dirty="0">
                <a:solidFill>
                  <a:schemeClr val="bg1"/>
                </a:solidFill>
                <a:latin typeface="Franklin Gothic Heavy" panose="020B0903020102020204" pitchFamily="34" charset="0"/>
              </a:rPr>
              <a:t>Puedo ser más cariñoso</a:t>
            </a:r>
            <a:endParaRPr lang="es-ES" sz="4000" b="1" dirty="0">
              <a:solidFill>
                <a:schemeClr val="bg1"/>
              </a:solidFill>
              <a:latin typeface="Franklin Gothic Heavy" panose="020B0903020102020204" pitchFamily="34" charset="0"/>
            </a:endParaRPr>
          </a:p>
        </p:txBody>
      </p:sp>
      <p:sp>
        <p:nvSpPr>
          <p:cNvPr id="2" name="Marcador de fecha 1">
            <a:extLst>
              <a:ext uri="{FF2B5EF4-FFF2-40B4-BE49-F238E27FC236}">
                <a16:creationId xmlns:a16="http://schemas.microsoft.com/office/drawing/2014/main" id="{C748CD42-43DB-4F1E-BA4B-C90FB4F41309}"/>
              </a:ext>
            </a:extLst>
          </p:cNvPr>
          <p:cNvSpPr>
            <a:spLocks noGrp="1"/>
          </p:cNvSpPr>
          <p:nvPr>
            <p:ph type="dt" sz="half" idx="10"/>
          </p:nvPr>
        </p:nvSpPr>
        <p:spPr>
          <a:xfrm>
            <a:off x="9049246" y="6297607"/>
            <a:ext cx="2910840" cy="374642"/>
          </a:xfrm>
        </p:spPr>
        <p:txBody>
          <a:bodyPr/>
          <a:lstStyle/>
          <a:p>
            <a:fld id="{78792D36-8F59-4D86-AA33-9CAB5CC70B68}"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B5DDFA1-7312-4D38-BE1A-43A56FE86C19}"/>
              </a:ext>
            </a:extLst>
          </p:cNvPr>
          <p:cNvSpPr>
            <a:spLocks noGrp="1"/>
          </p:cNvSpPr>
          <p:nvPr>
            <p:ph type="sldNum" sz="quarter" idx="12"/>
          </p:nvPr>
        </p:nvSpPr>
        <p:spPr>
          <a:xfrm>
            <a:off x="10959547" y="560393"/>
            <a:ext cx="1000539" cy="365125"/>
          </a:xfrm>
        </p:spPr>
        <p:txBody>
          <a:bodyPr/>
          <a:lstStyle/>
          <a:p>
            <a:fld id="{6D22F896-40B5-4ADD-8801-0D06FADFA095}" type="slidenum">
              <a:rPr lang="en-US" sz="2400" b="1" smtClean="0">
                <a:solidFill>
                  <a:srgbClr val="FFFF00"/>
                </a:solidFill>
              </a:rPr>
              <a:t>138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Effect transition="in" filter="wipe(down)">
                                      <p:cBhvr>
                                        <p:cTn id="7" dur="500"/>
                                        <p:tgtEl>
                                          <p:spTgt spid="5427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4275"/>
                                        </p:tgtEl>
                                        <p:attrNameLst>
                                          <p:attrName>style.visibility</p:attrName>
                                        </p:attrNameLst>
                                      </p:cBhvr>
                                      <p:to>
                                        <p:strVal val="visible"/>
                                      </p:to>
                                    </p:set>
                                    <p:animEffect transition="in" filter="wipe(down)">
                                      <p:cBhvr>
                                        <p:cTn id="12" dur="500"/>
                                        <p:tgtEl>
                                          <p:spTgt spid="5427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4276"/>
                                        </p:tgtEl>
                                        <p:attrNameLst>
                                          <p:attrName>style.visibility</p:attrName>
                                        </p:attrNameLst>
                                      </p:cBhvr>
                                      <p:to>
                                        <p:strVal val="visible"/>
                                      </p:to>
                                    </p:set>
                                    <p:animEffect transition="in" filter="wipe(down)">
                                      <p:cBhvr>
                                        <p:cTn id="17" dur="500"/>
                                        <p:tgtEl>
                                          <p:spTgt spid="5427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4277"/>
                                        </p:tgtEl>
                                        <p:attrNameLst>
                                          <p:attrName>style.visibility</p:attrName>
                                        </p:attrNameLst>
                                      </p:cBhvr>
                                      <p:to>
                                        <p:strVal val="visible"/>
                                      </p:to>
                                    </p:set>
                                    <p:animEffect transition="in" filter="wipe(down)">
                                      <p:cBhvr>
                                        <p:cTn id="22" dur="500"/>
                                        <p:tgtEl>
                                          <p:spTgt spid="54277"/>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54278"/>
                                        </p:tgtEl>
                                        <p:attrNameLst>
                                          <p:attrName>style.visibility</p:attrName>
                                        </p:attrNameLst>
                                      </p:cBhvr>
                                      <p:to>
                                        <p:strVal val="visible"/>
                                      </p:to>
                                    </p:set>
                                    <p:animEffect transition="in" filter="wipe(down)">
                                      <p:cBhvr>
                                        <p:cTn id="27" dur="500"/>
                                        <p:tgtEl>
                                          <p:spTgt spid="54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animBg="1"/>
      <p:bldP spid="54275" grpId="0" animBg="1"/>
      <p:bldP spid="54276" grpId="0" animBg="1"/>
      <p:bldP spid="54277" grpId="0" animBg="1"/>
      <p:bldP spid="54278" grpId="0" animBg="1"/>
    </p:bld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251791" y="437322"/>
            <a:ext cx="11569148" cy="1415272"/>
          </a:xfrm>
        </p:spPr>
        <p:txBody>
          <a:bodyPr>
            <a:noAutofit/>
          </a:bodyPr>
          <a:lstStyle/>
          <a:p>
            <a:pPr algn="ctr" eaLnBrk="1" hangingPunct="1">
              <a:defRPr/>
            </a:pPr>
            <a:r>
              <a:rPr lang="es-MX" sz="3600" b="1" dirty="0">
                <a:solidFill>
                  <a:srgbClr val="FFC000"/>
                </a:solidFill>
                <a:latin typeface="Arial Black" panose="020B0A04020102020204" pitchFamily="34" charset="0"/>
              </a:rPr>
              <a:t>SEGUNDO HÁBITO</a:t>
            </a:r>
            <a:br>
              <a:rPr lang="es-MX" sz="3600" b="1" dirty="0">
                <a:solidFill>
                  <a:srgbClr val="FFC000"/>
                </a:solidFill>
                <a:latin typeface="Arial Black" panose="020B0A04020102020204" pitchFamily="34" charset="0"/>
              </a:rPr>
            </a:br>
            <a:r>
              <a:rPr lang="es-MX" sz="3600" b="1" dirty="0">
                <a:solidFill>
                  <a:srgbClr val="FFC000"/>
                </a:solidFill>
                <a:latin typeface="Arial Black" panose="020B0A04020102020204" pitchFamily="34" charset="0"/>
              </a:rPr>
              <a:t>COMENZAR CON EL FIN EN LA MENTE</a:t>
            </a:r>
            <a:endParaRPr lang="es-ES" sz="3600" b="1" dirty="0">
              <a:solidFill>
                <a:srgbClr val="FFC000"/>
              </a:solidFill>
              <a:latin typeface="Arial Black" panose="020B0A04020102020204" pitchFamily="34" charset="0"/>
            </a:endParaRPr>
          </a:p>
        </p:txBody>
      </p:sp>
      <p:sp>
        <p:nvSpPr>
          <p:cNvPr id="54275" name="Rectangle 3"/>
          <p:cNvSpPr>
            <a:spLocks noGrp="1" noChangeArrowheads="1"/>
          </p:cNvSpPr>
          <p:nvPr>
            <p:ph type="body" idx="1"/>
          </p:nvPr>
        </p:nvSpPr>
        <p:spPr>
          <a:xfrm>
            <a:off x="251791" y="2205039"/>
            <a:ext cx="11569148" cy="3925887"/>
          </a:xfrm>
        </p:spPr>
        <p:txBody>
          <a:bodyPr>
            <a:normAutofit/>
          </a:bodyPr>
          <a:lstStyle/>
          <a:p>
            <a:pPr algn="ctr" eaLnBrk="1" hangingPunct="1">
              <a:buFont typeface="Wingdings" pitchFamily="2" charset="2"/>
              <a:buNone/>
              <a:defRPr/>
            </a:pPr>
            <a:r>
              <a:rPr lang="es-MX" sz="5400" b="1" dirty="0"/>
              <a:t>VICTORIA PRIVADA . </a:t>
            </a:r>
          </a:p>
          <a:p>
            <a:pPr algn="ctr" eaLnBrk="1" hangingPunct="1">
              <a:buFont typeface="Wingdings" pitchFamily="2" charset="2"/>
              <a:buNone/>
              <a:defRPr/>
            </a:pPr>
            <a:r>
              <a:rPr lang="es-MX" sz="5400" b="1" dirty="0"/>
              <a:t>EMPIECE CON UN FIN EN MENTE.</a:t>
            </a:r>
          </a:p>
          <a:p>
            <a:pPr algn="ctr" eaLnBrk="1" hangingPunct="1">
              <a:buFont typeface="Wingdings" pitchFamily="2" charset="2"/>
              <a:buNone/>
              <a:defRPr/>
            </a:pPr>
            <a:r>
              <a:rPr lang="es-MX" sz="5400" b="1" dirty="0"/>
              <a:t>Principios de Liderazgo Personal</a:t>
            </a:r>
            <a:endParaRPr lang="es-ES" sz="5400" b="1" dirty="0"/>
          </a:p>
        </p:txBody>
      </p:sp>
      <p:sp>
        <p:nvSpPr>
          <p:cNvPr id="2" name="Marcador de fecha 1">
            <a:extLst>
              <a:ext uri="{FF2B5EF4-FFF2-40B4-BE49-F238E27FC236}">
                <a16:creationId xmlns:a16="http://schemas.microsoft.com/office/drawing/2014/main" id="{386E3011-F54F-4FA9-90C8-157432868A55}"/>
              </a:ext>
            </a:extLst>
          </p:cNvPr>
          <p:cNvSpPr>
            <a:spLocks noGrp="1"/>
          </p:cNvSpPr>
          <p:nvPr>
            <p:ph type="dt" sz="half" idx="10"/>
          </p:nvPr>
        </p:nvSpPr>
        <p:spPr/>
        <p:txBody>
          <a:bodyPr/>
          <a:lstStyle/>
          <a:p>
            <a:fld id="{7213B655-18CC-437E-BAE1-3EDEE76E9C4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BFF491F-11CB-47C9-9608-9D8B37EC1D30}"/>
              </a:ext>
            </a:extLst>
          </p:cNvPr>
          <p:cNvSpPr>
            <a:spLocks noGrp="1"/>
          </p:cNvSpPr>
          <p:nvPr>
            <p:ph type="sldNum" sz="quarter" idx="12"/>
          </p:nvPr>
        </p:nvSpPr>
        <p:spPr>
          <a:xfrm>
            <a:off x="10641496" y="381000"/>
            <a:ext cx="864704" cy="365125"/>
          </a:xfrm>
        </p:spPr>
        <p:txBody>
          <a:bodyPr/>
          <a:lstStyle/>
          <a:p>
            <a:fld id="{6D22F896-40B5-4ADD-8801-0D06FADFA095}" type="slidenum">
              <a:rPr lang="en-US" sz="2400" b="1" smtClean="0">
                <a:solidFill>
                  <a:srgbClr val="FFFF00"/>
                </a:solidFill>
              </a:rPr>
              <a:t>139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4274"/>
                                        </p:tgtEl>
                                        <p:attrNameLst>
                                          <p:attrName>style.visibility</p:attrName>
                                        </p:attrNameLst>
                                      </p:cBhvr>
                                      <p:to>
                                        <p:strVal val="visible"/>
                                      </p:to>
                                    </p:set>
                                    <p:anim calcmode="lin" valueType="num">
                                      <p:cBhvr additive="base">
                                        <p:cTn id="7" dur="500" fill="hold"/>
                                        <p:tgtEl>
                                          <p:spTgt spid="54274"/>
                                        </p:tgtEl>
                                        <p:attrNameLst>
                                          <p:attrName>ppt_x</p:attrName>
                                        </p:attrNameLst>
                                      </p:cBhvr>
                                      <p:tavLst>
                                        <p:tav tm="0">
                                          <p:val>
                                            <p:strVal val="#ppt_x"/>
                                          </p:val>
                                        </p:tav>
                                        <p:tav tm="100000">
                                          <p:val>
                                            <p:strVal val="#ppt_x"/>
                                          </p:val>
                                        </p:tav>
                                      </p:tavLst>
                                    </p:anim>
                                    <p:anim calcmode="lin" valueType="num">
                                      <p:cBhvr additive="base">
                                        <p:cTn id="8" dur="500" fill="hold"/>
                                        <p:tgtEl>
                                          <p:spTgt spid="5427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4275">
                                            <p:txEl>
                                              <p:pRg st="0" end="0"/>
                                            </p:txEl>
                                          </p:spTgt>
                                        </p:tgtEl>
                                        <p:attrNameLst>
                                          <p:attrName>style.visibility</p:attrName>
                                        </p:attrNameLst>
                                      </p:cBhvr>
                                      <p:to>
                                        <p:strVal val="visible"/>
                                      </p:to>
                                    </p:set>
                                    <p:anim calcmode="lin" valueType="num">
                                      <p:cBhvr additive="base">
                                        <p:cTn id="13"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42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275">
                                            <p:txEl>
                                              <p:pRg st="1" end="1"/>
                                            </p:txEl>
                                          </p:spTgt>
                                        </p:tgtEl>
                                        <p:attrNameLst>
                                          <p:attrName>style.visibility</p:attrName>
                                        </p:attrNameLst>
                                      </p:cBhvr>
                                      <p:to>
                                        <p:strVal val="visible"/>
                                      </p:to>
                                    </p:set>
                                    <p:anim calcmode="lin" valueType="num">
                                      <p:cBhvr additive="base">
                                        <p:cTn id="19"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42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275">
                                            <p:txEl>
                                              <p:pRg st="2" end="2"/>
                                            </p:txEl>
                                          </p:spTgt>
                                        </p:tgtEl>
                                        <p:attrNameLst>
                                          <p:attrName>style.visibility</p:attrName>
                                        </p:attrNameLst>
                                      </p:cBhvr>
                                      <p:to>
                                        <p:strVal val="visible"/>
                                      </p:to>
                                    </p:set>
                                    <p:anim calcmode="lin" valueType="num">
                                      <p:cBhvr additive="base">
                                        <p:cTn id="25"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427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4" grpId="0"/>
      <p:bldP spid="54275"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01F335D7-DE20-4B70-BAE5-7523B18EB891}"/>
              </a:ext>
            </a:extLst>
          </p:cNvPr>
          <p:cNvSpPr>
            <a:spLocks noGrp="1"/>
          </p:cNvSpPr>
          <p:nvPr>
            <p:ph type="dt" sz="half" idx="10"/>
          </p:nvPr>
        </p:nvSpPr>
        <p:spPr>
          <a:xfrm>
            <a:off x="9029369" y="6294437"/>
            <a:ext cx="2910840" cy="365125"/>
          </a:xfrm>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7147CE96-6E39-45D3-9013-1C7FB84B943F}"/>
              </a:ext>
            </a:extLst>
          </p:cNvPr>
          <p:cNvSpPr>
            <a:spLocks noGrp="1"/>
          </p:cNvSpPr>
          <p:nvPr>
            <p:ph type="sldNum" sz="quarter" idx="12"/>
          </p:nvPr>
        </p:nvSpPr>
        <p:spPr/>
        <p:txBody>
          <a:bodyPr/>
          <a:lstStyle/>
          <a:p>
            <a:fld id="{6D22F896-40B5-4ADD-8801-0D06FADFA095}" type="slidenum">
              <a:rPr lang="en-US" sz="2400" b="1" smtClean="0">
                <a:solidFill>
                  <a:srgbClr val="FFFF00"/>
                </a:solidFill>
              </a:rPr>
              <a:t>14</a:t>
            </a:fld>
            <a:endParaRPr lang="en-US" sz="2400" b="1" dirty="0">
              <a:solidFill>
                <a:srgbClr val="FFFF00"/>
              </a:solidFill>
            </a:endParaRPr>
          </a:p>
        </p:txBody>
      </p:sp>
      <p:sp>
        <p:nvSpPr>
          <p:cNvPr id="7" name="CuadroTexto 6">
            <a:extLst>
              <a:ext uri="{FF2B5EF4-FFF2-40B4-BE49-F238E27FC236}">
                <a16:creationId xmlns:a16="http://schemas.microsoft.com/office/drawing/2014/main" id="{6C666C58-38C7-42F2-BE15-BE737AD53A96}"/>
              </a:ext>
            </a:extLst>
          </p:cNvPr>
          <p:cNvSpPr txBox="1"/>
          <p:nvPr/>
        </p:nvSpPr>
        <p:spPr>
          <a:xfrm>
            <a:off x="238540" y="622852"/>
            <a:ext cx="11701669" cy="1323439"/>
          </a:xfrm>
          <a:prstGeom prst="rect">
            <a:avLst/>
          </a:prstGeom>
          <a:noFill/>
        </p:spPr>
        <p:txBody>
          <a:bodyPr wrap="square" rtlCol="0">
            <a:spAutoFit/>
          </a:bodyPr>
          <a:lstStyle/>
          <a:p>
            <a:pPr algn="ctr"/>
            <a:r>
              <a:rPr lang="es-MX" sz="4000" dirty="0">
                <a:solidFill>
                  <a:srgbClr val="FFC000"/>
                </a:solidFill>
                <a:latin typeface="Arial Black" panose="020B0A04020102020204" pitchFamily="34" charset="0"/>
              </a:rPr>
              <a:t>EL FIN NO ES CAPACITARTE LABORALMENTE </a:t>
            </a:r>
            <a:endParaRPr lang="es-PE" sz="4000" dirty="0">
              <a:solidFill>
                <a:srgbClr val="FFC000"/>
              </a:solidFill>
              <a:latin typeface="Arial Black" panose="020B0A04020102020204" pitchFamily="34" charset="0"/>
            </a:endParaRPr>
          </a:p>
        </p:txBody>
      </p:sp>
      <p:sp>
        <p:nvSpPr>
          <p:cNvPr id="8" name="CuadroTexto 7">
            <a:extLst>
              <a:ext uri="{FF2B5EF4-FFF2-40B4-BE49-F238E27FC236}">
                <a16:creationId xmlns:a16="http://schemas.microsoft.com/office/drawing/2014/main" id="{68BDD8D2-71A3-4697-9915-85DAA2B0FEFB}"/>
              </a:ext>
            </a:extLst>
          </p:cNvPr>
          <p:cNvSpPr txBox="1"/>
          <p:nvPr/>
        </p:nvSpPr>
        <p:spPr>
          <a:xfrm>
            <a:off x="238541" y="2160104"/>
            <a:ext cx="11701668" cy="3785652"/>
          </a:xfrm>
          <a:prstGeom prst="rect">
            <a:avLst/>
          </a:prstGeom>
          <a:noFill/>
        </p:spPr>
        <p:txBody>
          <a:bodyPr wrap="square" rtlCol="0">
            <a:spAutoFit/>
          </a:bodyPr>
          <a:lstStyle/>
          <a:p>
            <a:pPr marL="571500" indent="-571500" algn="just">
              <a:buFont typeface="Arial" panose="020B0604020202020204" pitchFamily="34" charset="0"/>
              <a:buChar char="•"/>
            </a:pPr>
            <a:r>
              <a:rPr lang="es-MX" sz="4000" b="1" dirty="0"/>
              <a:t>Es ayudarte a desarrollar una personalidad triunfante, capaz de aprovechar tus posibilidades, elegir bien tus metas, esforzarte por conseguirlas, disfrutar con las oportunidades y afrontar los conflictos</a:t>
            </a:r>
          </a:p>
          <a:p>
            <a:pPr marL="571500" indent="-571500" algn="just">
              <a:buFont typeface="Arial" panose="020B0604020202020204" pitchFamily="34" charset="0"/>
              <a:buChar char="•"/>
            </a:pPr>
            <a:r>
              <a:rPr lang="es-MX" sz="4000" b="1" dirty="0"/>
              <a:t>Todo para ser feliz</a:t>
            </a:r>
            <a:endParaRPr lang="es-PE" sz="4000" b="1" dirty="0"/>
          </a:p>
        </p:txBody>
      </p:sp>
    </p:spTree>
    <p:extLst>
      <p:ext uri="{BB962C8B-B14F-4D97-AF65-F5344CB8AC3E}">
        <p14:creationId xmlns:p14="http://schemas.microsoft.com/office/powerpoint/2010/main" val="2349284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pPr algn="ctr" eaLnBrk="1" hangingPunct="1">
              <a:defRPr/>
            </a:pPr>
            <a:r>
              <a:rPr lang="es-MX" sz="5400" dirty="0">
                <a:solidFill>
                  <a:srgbClr val="FFFF00"/>
                </a:solidFill>
                <a:effectLst>
                  <a:outerShdw blurRad="38100" dist="38100" dir="2700000" algn="tl">
                    <a:srgbClr val="C0C0C0"/>
                  </a:outerShdw>
                </a:effectLst>
                <a:latin typeface="Franklin Gothic Heavy" panose="020B0903020102020204" pitchFamily="34" charset="0"/>
              </a:rPr>
              <a:t>Comenzar con un fin en mente</a:t>
            </a:r>
            <a:endParaRPr lang="es-ES" sz="5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63491" name="Rectangle 3"/>
          <p:cNvSpPr>
            <a:spLocks noGrp="1" noChangeArrowheads="1"/>
          </p:cNvSpPr>
          <p:nvPr>
            <p:ph type="body" sz="half" idx="1"/>
          </p:nvPr>
        </p:nvSpPr>
        <p:spPr>
          <a:xfrm>
            <a:off x="351184" y="1520686"/>
            <a:ext cx="8077199" cy="5062675"/>
          </a:xfrm>
        </p:spPr>
        <p:txBody>
          <a:bodyPr>
            <a:normAutofit/>
          </a:bodyPr>
          <a:lstStyle/>
          <a:p>
            <a:pPr eaLnBrk="1" hangingPunct="1"/>
            <a:r>
              <a:rPr lang="es-MX" sz="3600" b="1" dirty="0"/>
              <a:t>Clara comprensión de su destino</a:t>
            </a:r>
          </a:p>
          <a:p>
            <a:pPr eaLnBrk="1" hangingPunct="1"/>
            <a:endParaRPr lang="es-MX" sz="3600" b="1" dirty="0"/>
          </a:p>
          <a:p>
            <a:pPr eaLnBrk="1" hangingPunct="1"/>
            <a:r>
              <a:rPr lang="es-MX" sz="3600" b="1" dirty="0"/>
              <a:t>¿A donde voy?</a:t>
            </a:r>
          </a:p>
          <a:p>
            <a:pPr eaLnBrk="1" hangingPunct="1"/>
            <a:endParaRPr lang="es-MX" sz="3600" b="1" dirty="0"/>
          </a:p>
          <a:p>
            <a:pPr eaLnBrk="1" hangingPunct="1"/>
            <a:r>
              <a:rPr lang="es-MX" sz="3600" b="1" dirty="0"/>
              <a:t>¿En donde estoy?</a:t>
            </a:r>
          </a:p>
          <a:p>
            <a:pPr eaLnBrk="1" hangingPunct="1"/>
            <a:endParaRPr lang="es-MX" sz="3600" b="1" dirty="0"/>
          </a:p>
          <a:p>
            <a:pPr eaLnBrk="1" hangingPunct="1"/>
            <a:r>
              <a:rPr lang="es-MX" sz="3600" b="1" dirty="0"/>
              <a:t>Dar los pasos adecuados en la dirección correcta</a:t>
            </a:r>
          </a:p>
          <a:p>
            <a:pPr eaLnBrk="1" hangingPunct="1"/>
            <a:endParaRPr lang="es-ES" sz="2800" b="1" dirty="0"/>
          </a:p>
        </p:txBody>
      </p:sp>
      <p:pic>
        <p:nvPicPr>
          <p:cNvPr id="63492" name="Picture 5" descr="MCj03699940000[1]"/>
          <p:cNvPicPr>
            <a:picLocks noChangeAspect="1" noChangeArrowheads="1"/>
          </p:cNvPicPr>
          <p:nvPr/>
        </p:nvPicPr>
        <p:blipFill>
          <a:blip r:embed="rId3"/>
          <a:srcRect/>
          <a:stretch>
            <a:fillRect/>
          </a:stretch>
        </p:blipFill>
        <p:spPr bwMode="auto">
          <a:xfrm>
            <a:off x="9077739" y="3644347"/>
            <a:ext cx="2504661" cy="2835965"/>
          </a:xfrm>
          <a:prstGeom prst="rect">
            <a:avLst/>
          </a:prstGeom>
          <a:noFill/>
          <a:ln w="9525">
            <a:noFill/>
            <a:miter lim="800000"/>
            <a:headEnd/>
            <a:tailEnd/>
          </a:ln>
        </p:spPr>
      </p:pic>
      <p:pic>
        <p:nvPicPr>
          <p:cNvPr id="63493" name="Picture 7" descr="MCj04042630000[1]"/>
          <p:cNvPicPr>
            <a:picLocks noGrp="1" noChangeAspect="1" noChangeArrowheads="1"/>
          </p:cNvPicPr>
          <p:nvPr>
            <p:ph sz="quarter" idx="2"/>
          </p:nvPr>
        </p:nvPicPr>
        <p:blipFill>
          <a:blip r:embed="rId4"/>
          <a:srcRect/>
          <a:stretch>
            <a:fillRect/>
          </a:stretch>
        </p:blipFill>
        <p:spPr>
          <a:xfrm>
            <a:off x="8691113" y="1307134"/>
            <a:ext cx="3039372" cy="2121866"/>
          </a:xfrm>
          <a:noFill/>
        </p:spPr>
      </p:pic>
      <p:sp>
        <p:nvSpPr>
          <p:cNvPr id="2" name="Marcador de fecha 1">
            <a:extLst>
              <a:ext uri="{FF2B5EF4-FFF2-40B4-BE49-F238E27FC236}">
                <a16:creationId xmlns:a16="http://schemas.microsoft.com/office/drawing/2014/main" id="{09BE01BA-4065-4A92-B555-31007C79B017}"/>
              </a:ext>
            </a:extLst>
          </p:cNvPr>
          <p:cNvSpPr>
            <a:spLocks noGrp="1"/>
          </p:cNvSpPr>
          <p:nvPr>
            <p:ph type="dt" sz="half" idx="10"/>
          </p:nvPr>
        </p:nvSpPr>
        <p:spPr/>
        <p:txBody>
          <a:bodyPr/>
          <a:lstStyle/>
          <a:p>
            <a:pPr>
              <a:defRPr/>
            </a:pPr>
            <a:fld id="{B366727C-3929-4041-91FF-F7E1801BB366}" type="datetime1">
              <a:rPr lang="es-PE" sz="2400" b="1" smtClean="0">
                <a:solidFill>
                  <a:srgbClr val="FF0000"/>
                </a:solidFill>
              </a:rPr>
              <a:t>29/08/2024</a:t>
            </a:fld>
            <a:endParaRPr lang="es-MX" sz="2400" b="1" dirty="0">
              <a:solidFill>
                <a:srgbClr val="FF0000"/>
              </a:solidFill>
            </a:endParaRPr>
          </a:p>
        </p:txBody>
      </p:sp>
      <p:sp>
        <p:nvSpPr>
          <p:cNvPr id="3" name="Marcador de número de diapositiva 2">
            <a:extLst>
              <a:ext uri="{FF2B5EF4-FFF2-40B4-BE49-F238E27FC236}">
                <a16:creationId xmlns:a16="http://schemas.microsoft.com/office/drawing/2014/main" id="{A5ED0A1A-7902-4ED9-A0B6-4234438CBB02}"/>
              </a:ext>
            </a:extLst>
          </p:cNvPr>
          <p:cNvSpPr>
            <a:spLocks noGrp="1"/>
          </p:cNvSpPr>
          <p:nvPr>
            <p:ph type="sldNum" sz="quarter" idx="12"/>
          </p:nvPr>
        </p:nvSpPr>
        <p:spPr>
          <a:xfrm>
            <a:off x="11156674" y="608324"/>
            <a:ext cx="851452" cy="365125"/>
          </a:xfrm>
        </p:spPr>
        <p:txBody>
          <a:bodyPr/>
          <a:lstStyle/>
          <a:p>
            <a:pPr>
              <a:defRPr/>
            </a:pPr>
            <a:fld id="{4DC95411-C8BF-4350-A4A3-82AAF9E00F7F}" type="slidenum">
              <a:rPr lang="es-MX" sz="2400" b="1" smtClean="0">
                <a:solidFill>
                  <a:srgbClr val="FFFF00"/>
                </a:solidFill>
              </a:rPr>
              <a:pPr>
                <a:defRPr/>
              </a:pPr>
              <a:t>140</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additive="base">
                                        <p:cTn id="7" dur="500" fill="hold"/>
                                        <p:tgtEl>
                                          <p:spTgt spid="53250"/>
                                        </p:tgtEl>
                                        <p:attrNameLst>
                                          <p:attrName>ppt_x</p:attrName>
                                        </p:attrNameLst>
                                      </p:cBhvr>
                                      <p:tavLst>
                                        <p:tav tm="0">
                                          <p:val>
                                            <p:strVal val="#ppt_x"/>
                                          </p:val>
                                        </p:tav>
                                        <p:tav tm="100000">
                                          <p:val>
                                            <p:strVal val="#ppt_x"/>
                                          </p:val>
                                        </p:tav>
                                      </p:tavLst>
                                    </p:anim>
                                    <p:anim calcmode="lin" valueType="num">
                                      <p:cBhvr additive="base">
                                        <p:cTn id="8" dur="500" fill="hold"/>
                                        <p:tgtEl>
                                          <p:spTgt spid="532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3493"/>
                                        </p:tgtEl>
                                        <p:attrNameLst>
                                          <p:attrName>style.visibility</p:attrName>
                                        </p:attrNameLst>
                                      </p:cBhvr>
                                      <p:to>
                                        <p:strVal val="visible"/>
                                      </p:to>
                                    </p:set>
                                    <p:anim calcmode="lin" valueType="num">
                                      <p:cBhvr additive="base">
                                        <p:cTn id="13" dur="500" fill="hold"/>
                                        <p:tgtEl>
                                          <p:spTgt spid="63493"/>
                                        </p:tgtEl>
                                        <p:attrNameLst>
                                          <p:attrName>ppt_x</p:attrName>
                                        </p:attrNameLst>
                                      </p:cBhvr>
                                      <p:tavLst>
                                        <p:tav tm="0">
                                          <p:val>
                                            <p:strVal val="#ppt_x"/>
                                          </p:val>
                                        </p:tav>
                                        <p:tav tm="100000">
                                          <p:val>
                                            <p:strVal val="#ppt_x"/>
                                          </p:val>
                                        </p:tav>
                                      </p:tavLst>
                                    </p:anim>
                                    <p:anim calcmode="lin" valueType="num">
                                      <p:cBhvr additive="base">
                                        <p:cTn id="14" dur="500" fill="hold"/>
                                        <p:tgtEl>
                                          <p:spTgt spid="6349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3492"/>
                                        </p:tgtEl>
                                        <p:attrNameLst>
                                          <p:attrName>style.visibility</p:attrName>
                                        </p:attrNameLst>
                                      </p:cBhvr>
                                      <p:to>
                                        <p:strVal val="visible"/>
                                      </p:to>
                                    </p:set>
                                    <p:anim calcmode="lin" valueType="num">
                                      <p:cBhvr additive="base">
                                        <p:cTn id="19" dur="500" fill="hold"/>
                                        <p:tgtEl>
                                          <p:spTgt spid="63492"/>
                                        </p:tgtEl>
                                        <p:attrNameLst>
                                          <p:attrName>ppt_x</p:attrName>
                                        </p:attrNameLst>
                                      </p:cBhvr>
                                      <p:tavLst>
                                        <p:tav tm="0">
                                          <p:val>
                                            <p:strVal val="#ppt_x"/>
                                          </p:val>
                                        </p:tav>
                                        <p:tav tm="100000">
                                          <p:val>
                                            <p:strVal val="#ppt_x"/>
                                          </p:val>
                                        </p:tav>
                                      </p:tavLst>
                                    </p:anim>
                                    <p:anim calcmode="lin" valueType="num">
                                      <p:cBhvr additive="base">
                                        <p:cTn id="20" dur="500" fill="hold"/>
                                        <p:tgtEl>
                                          <p:spTgt spid="6349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3491">
                                            <p:txEl>
                                              <p:pRg st="0" end="0"/>
                                            </p:txEl>
                                          </p:spTgt>
                                        </p:tgtEl>
                                        <p:attrNameLst>
                                          <p:attrName>style.visibility</p:attrName>
                                        </p:attrNameLst>
                                      </p:cBhvr>
                                      <p:to>
                                        <p:strVal val="visible"/>
                                      </p:to>
                                    </p:set>
                                    <p:anim calcmode="lin" valueType="num">
                                      <p:cBhvr additive="base">
                                        <p:cTn id="25"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3491">
                                            <p:txEl>
                                              <p:pRg st="2" end="2"/>
                                            </p:txEl>
                                          </p:spTgt>
                                        </p:tgtEl>
                                        <p:attrNameLst>
                                          <p:attrName>style.visibility</p:attrName>
                                        </p:attrNameLst>
                                      </p:cBhvr>
                                      <p:to>
                                        <p:strVal val="visible"/>
                                      </p:to>
                                    </p:set>
                                    <p:anim calcmode="lin" valueType="num">
                                      <p:cBhvr additive="base">
                                        <p:cTn id="31"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3491">
                                            <p:txEl>
                                              <p:pRg st="4" end="4"/>
                                            </p:txEl>
                                          </p:spTgt>
                                        </p:tgtEl>
                                        <p:attrNameLst>
                                          <p:attrName>style.visibility</p:attrName>
                                        </p:attrNameLst>
                                      </p:cBhvr>
                                      <p:to>
                                        <p:strVal val="visible"/>
                                      </p:to>
                                    </p:set>
                                    <p:anim calcmode="lin" valueType="num">
                                      <p:cBhvr additive="base">
                                        <p:cTn id="37" dur="500" fill="hold"/>
                                        <p:tgtEl>
                                          <p:spTgt spid="63491">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349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3491">
                                            <p:txEl>
                                              <p:pRg st="6" end="6"/>
                                            </p:txEl>
                                          </p:spTgt>
                                        </p:tgtEl>
                                        <p:attrNameLst>
                                          <p:attrName>style.visibility</p:attrName>
                                        </p:attrNameLst>
                                      </p:cBhvr>
                                      <p:to>
                                        <p:strVal val="visible"/>
                                      </p:to>
                                    </p:set>
                                    <p:anim calcmode="lin" valueType="num">
                                      <p:cBhvr additive="base">
                                        <p:cTn id="43" dur="500" fill="hold"/>
                                        <p:tgtEl>
                                          <p:spTgt spid="63491">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3491">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P spid="63491" grpId="0" build="p"/>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729947" y="121885"/>
            <a:ext cx="7254645" cy="841282"/>
          </a:xfrm>
        </p:spPr>
        <p:txBody>
          <a:bodyPr/>
          <a:lstStyle/>
          <a:p>
            <a:pPr eaLnBrk="1" hangingPunct="1">
              <a:defRPr/>
            </a:pPr>
            <a:r>
              <a:rPr lang="es-ES_tradnl" sz="4800" b="1" i="1" dirty="0">
                <a:solidFill>
                  <a:srgbClr val="FFFF00"/>
                </a:solidFill>
                <a:latin typeface="Franklin Gothic Heavy" panose="020B0903020102020204" pitchFamily="34" charset="0"/>
              </a:rPr>
              <a:t>Tener un FIN EN MENTE</a:t>
            </a:r>
            <a:endParaRPr lang="es-ES_tradnl" sz="4800" dirty="0">
              <a:solidFill>
                <a:srgbClr val="FFFF00"/>
              </a:solidFill>
              <a:latin typeface="Franklin Gothic Heavy" panose="020B0903020102020204" pitchFamily="34" charset="0"/>
            </a:endParaRPr>
          </a:p>
        </p:txBody>
      </p:sp>
      <p:sp>
        <p:nvSpPr>
          <p:cNvPr id="2052" name="Rectangle 3"/>
          <p:cNvSpPr>
            <a:spLocks noGrp="1" noChangeArrowheads="1"/>
          </p:cNvSpPr>
          <p:nvPr>
            <p:ph type="body" sz="half" idx="1"/>
          </p:nvPr>
        </p:nvSpPr>
        <p:spPr>
          <a:xfrm>
            <a:off x="417446" y="1258003"/>
            <a:ext cx="5811076" cy="4904257"/>
          </a:xfrm>
        </p:spPr>
        <p:txBody>
          <a:bodyPr>
            <a:noAutofit/>
          </a:bodyPr>
          <a:lstStyle/>
          <a:p>
            <a:pPr algn="just" eaLnBrk="1" hangingPunct="1"/>
            <a:r>
              <a:rPr lang="es-ES_tradnl" sz="3600" b="1" dirty="0"/>
              <a:t>Las cosas se hacen dos veces; mental y físicamente</a:t>
            </a:r>
          </a:p>
          <a:p>
            <a:pPr algn="just" eaLnBrk="1" hangingPunct="1"/>
            <a:r>
              <a:rPr lang="es-ES_tradnl" sz="3600" b="1" dirty="0"/>
              <a:t>La visión precede a la acción.</a:t>
            </a:r>
          </a:p>
          <a:p>
            <a:pPr algn="just" eaLnBrk="1" hangingPunct="1"/>
            <a:r>
              <a:rPr lang="es-ES_tradnl" sz="3600" b="1" dirty="0"/>
              <a:t>Tenemos que definir nuestra Misión personal.</a:t>
            </a:r>
          </a:p>
          <a:p>
            <a:pPr algn="just" eaLnBrk="1" hangingPunct="1"/>
            <a:r>
              <a:rPr lang="es-ES_tradnl" sz="3600" b="1" dirty="0"/>
              <a:t>El arte de la Visualización </a:t>
            </a:r>
          </a:p>
        </p:txBody>
      </p:sp>
      <p:graphicFrame>
        <p:nvGraphicFramePr>
          <p:cNvPr id="2050" name="Object 4"/>
          <p:cNvGraphicFramePr>
            <a:graphicFrameLocks noGrp="1" noChangeAspect="1"/>
          </p:cNvGraphicFramePr>
          <p:nvPr>
            <p:ph type="clipArt" sz="half" idx="2"/>
            <p:extLst>
              <p:ext uri="{D42A27DB-BD31-4B8C-83A1-F6EECF244321}">
                <p14:modId xmlns:p14="http://schemas.microsoft.com/office/powerpoint/2010/main" val="3691185861"/>
              </p:ext>
            </p:extLst>
          </p:nvPr>
        </p:nvGraphicFramePr>
        <p:xfrm>
          <a:off x="6824871" y="1247832"/>
          <a:ext cx="4830418" cy="3395584"/>
        </p:xfrm>
        <a:graphic>
          <a:graphicData uri="http://schemas.openxmlformats.org/presentationml/2006/ole">
            <mc:AlternateContent xmlns:mc="http://schemas.openxmlformats.org/markup-compatibility/2006">
              <mc:Choice xmlns:v="urn:schemas-microsoft-com:vml" Requires="v">
                <p:oleObj name="Imagen" r:id="rId2" imgW="5614560" imgH="2674440" progId="MS_ClipArt_Gallery.2">
                  <p:embed/>
                </p:oleObj>
              </mc:Choice>
              <mc:Fallback>
                <p:oleObj name="Imagen" r:id="rId2" imgW="5614560" imgH="2674440" progId="MS_ClipArt_Gallery.2">
                  <p:embed/>
                  <p:pic>
                    <p:nvPicPr>
                      <p:cNvPr id="2050"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4871" y="1247832"/>
                        <a:ext cx="4830418" cy="3395584"/>
                      </a:xfrm>
                      <a:prstGeom prst="rect">
                        <a:avLst/>
                      </a:prstGeom>
                      <a:noFill/>
                    </p:spPr>
                  </p:pic>
                </p:oleObj>
              </mc:Fallback>
            </mc:AlternateContent>
          </a:graphicData>
        </a:graphic>
      </p:graphicFrame>
      <p:cxnSp>
        <p:nvCxnSpPr>
          <p:cNvPr id="2053" name="AutoShape 5"/>
          <p:cNvCxnSpPr>
            <a:cxnSpLocks noChangeShapeType="1"/>
          </p:cNvCxnSpPr>
          <p:nvPr/>
        </p:nvCxnSpPr>
        <p:spPr bwMode="auto">
          <a:xfrm flipV="1">
            <a:off x="2431775" y="5208104"/>
            <a:ext cx="8189844" cy="1094016"/>
          </a:xfrm>
          <a:prstGeom prst="bentConnector3">
            <a:avLst>
              <a:gd name="adj1" fmla="val 99838"/>
            </a:avLst>
          </a:prstGeom>
          <a:noFill/>
          <a:ln w="38100">
            <a:solidFill>
              <a:schemeClr val="tx1"/>
            </a:solidFill>
            <a:miter lim="800000"/>
            <a:headEnd/>
            <a:tailEnd type="triangle" w="med" len="med"/>
          </a:ln>
        </p:spPr>
      </p:cxnSp>
      <p:sp>
        <p:nvSpPr>
          <p:cNvPr id="16" name="Marcador de fecha 15">
            <a:extLst>
              <a:ext uri="{FF2B5EF4-FFF2-40B4-BE49-F238E27FC236}">
                <a16:creationId xmlns:a16="http://schemas.microsoft.com/office/drawing/2014/main" id="{957ED2D2-0790-4759-B80A-A570A0DDE5B1}"/>
              </a:ext>
            </a:extLst>
          </p:cNvPr>
          <p:cNvSpPr>
            <a:spLocks noGrp="1"/>
          </p:cNvSpPr>
          <p:nvPr>
            <p:ph type="dt" sz="half" idx="10"/>
          </p:nvPr>
        </p:nvSpPr>
        <p:spPr/>
        <p:txBody>
          <a:bodyPr/>
          <a:lstStyle/>
          <a:p>
            <a:pPr>
              <a:defRPr/>
            </a:pPr>
            <a:fld id="{22D9D9B1-FB52-40E6-9687-6529D92AAC94}" type="datetime1">
              <a:rPr lang="es-PE" sz="2400" b="1" smtClean="0">
                <a:solidFill>
                  <a:srgbClr val="FF0000"/>
                </a:solidFill>
              </a:rPr>
              <a:t>29/08/2024</a:t>
            </a:fld>
            <a:endParaRPr lang="es-ES" sz="2400" b="1">
              <a:solidFill>
                <a:srgbClr val="FF0000"/>
              </a:solidFill>
            </a:endParaRPr>
          </a:p>
        </p:txBody>
      </p:sp>
      <p:sp>
        <p:nvSpPr>
          <p:cNvPr id="17" name="Marcador de número de diapositiva 16">
            <a:extLst>
              <a:ext uri="{FF2B5EF4-FFF2-40B4-BE49-F238E27FC236}">
                <a16:creationId xmlns:a16="http://schemas.microsoft.com/office/drawing/2014/main" id="{FB6F8BD8-92CB-4442-BF74-0805F8D3B9DE}"/>
              </a:ext>
            </a:extLst>
          </p:cNvPr>
          <p:cNvSpPr>
            <a:spLocks noGrp="1"/>
          </p:cNvSpPr>
          <p:nvPr>
            <p:ph type="sldNum" sz="quarter" idx="12"/>
          </p:nvPr>
        </p:nvSpPr>
        <p:spPr/>
        <p:txBody>
          <a:bodyPr/>
          <a:lstStyle/>
          <a:p>
            <a:pPr>
              <a:defRPr/>
            </a:pPr>
            <a:fld id="{E842BAFF-0D06-45B6-9A79-092D2B1801BE}" type="slidenum">
              <a:rPr lang="es-ES" sz="2400" b="1" smtClean="0">
                <a:solidFill>
                  <a:srgbClr val="FFFF00"/>
                </a:solidFill>
              </a:rPr>
              <a:pPr>
                <a:defRPr/>
              </a:pPr>
              <a:t>141</a:t>
            </a:fld>
            <a:endParaRPr lang="es-ES"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1986"/>
                                        </p:tgtEl>
                                        <p:attrNameLst>
                                          <p:attrName>style.visibility</p:attrName>
                                        </p:attrNameLst>
                                      </p:cBhvr>
                                      <p:to>
                                        <p:strVal val="visible"/>
                                      </p:to>
                                    </p:set>
                                    <p:anim calcmode="lin" valueType="num">
                                      <p:cBhvr additive="base">
                                        <p:cTn id="7" dur="500" fill="hold"/>
                                        <p:tgtEl>
                                          <p:spTgt spid="41986"/>
                                        </p:tgtEl>
                                        <p:attrNameLst>
                                          <p:attrName>ppt_x</p:attrName>
                                        </p:attrNameLst>
                                      </p:cBhvr>
                                      <p:tavLst>
                                        <p:tav tm="0">
                                          <p:val>
                                            <p:strVal val="#ppt_x"/>
                                          </p:val>
                                        </p:tav>
                                        <p:tav tm="100000">
                                          <p:val>
                                            <p:strVal val="#ppt_x"/>
                                          </p:val>
                                        </p:tav>
                                      </p:tavLst>
                                    </p:anim>
                                    <p:anim calcmode="lin" valueType="num">
                                      <p:cBhvr additive="base">
                                        <p:cTn id="8" dur="500" fill="hold"/>
                                        <p:tgtEl>
                                          <p:spTgt spid="4198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0"/>
                                        </p:tgtEl>
                                        <p:attrNameLst>
                                          <p:attrName>style.visibility</p:attrName>
                                        </p:attrNameLst>
                                      </p:cBhvr>
                                      <p:to>
                                        <p:strVal val="visible"/>
                                      </p:to>
                                    </p:set>
                                    <p:anim calcmode="lin" valueType="num">
                                      <p:cBhvr additive="base">
                                        <p:cTn id="13" dur="500" fill="hold"/>
                                        <p:tgtEl>
                                          <p:spTgt spid="2050"/>
                                        </p:tgtEl>
                                        <p:attrNameLst>
                                          <p:attrName>ppt_x</p:attrName>
                                        </p:attrNameLst>
                                      </p:cBhvr>
                                      <p:tavLst>
                                        <p:tav tm="0">
                                          <p:val>
                                            <p:strVal val="#ppt_x"/>
                                          </p:val>
                                        </p:tav>
                                        <p:tav tm="100000">
                                          <p:val>
                                            <p:strVal val="#ppt_x"/>
                                          </p:val>
                                        </p:tav>
                                      </p:tavLst>
                                    </p:anim>
                                    <p:anim calcmode="lin" valueType="num">
                                      <p:cBhvr additive="base">
                                        <p:cTn id="14" dur="50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53"/>
                                        </p:tgtEl>
                                        <p:attrNameLst>
                                          <p:attrName>style.visibility</p:attrName>
                                        </p:attrNameLst>
                                      </p:cBhvr>
                                      <p:to>
                                        <p:strVal val="visible"/>
                                      </p:to>
                                    </p:set>
                                    <p:anim calcmode="lin" valueType="num">
                                      <p:cBhvr additive="base">
                                        <p:cTn id="19" dur="500" fill="hold"/>
                                        <p:tgtEl>
                                          <p:spTgt spid="2053"/>
                                        </p:tgtEl>
                                        <p:attrNameLst>
                                          <p:attrName>ppt_x</p:attrName>
                                        </p:attrNameLst>
                                      </p:cBhvr>
                                      <p:tavLst>
                                        <p:tav tm="0">
                                          <p:val>
                                            <p:strVal val="#ppt_x"/>
                                          </p:val>
                                        </p:tav>
                                        <p:tav tm="100000">
                                          <p:val>
                                            <p:strVal val="#ppt_x"/>
                                          </p:val>
                                        </p:tav>
                                      </p:tavLst>
                                    </p:anim>
                                    <p:anim calcmode="lin" valueType="num">
                                      <p:cBhvr additive="base">
                                        <p:cTn id="20" dur="500" fill="hold"/>
                                        <p:tgtEl>
                                          <p:spTgt spid="205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052">
                                            <p:txEl>
                                              <p:pRg st="0" end="0"/>
                                            </p:txEl>
                                          </p:spTgt>
                                        </p:tgtEl>
                                        <p:attrNameLst>
                                          <p:attrName>style.visibility</p:attrName>
                                        </p:attrNameLst>
                                      </p:cBhvr>
                                      <p:to>
                                        <p:strVal val="visible"/>
                                      </p:to>
                                    </p:set>
                                    <p:anim calcmode="lin" valueType="num">
                                      <p:cBhvr additive="base">
                                        <p:cTn id="25" dur="500" fill="hold"/>
                                        <p:tgtEl>
                                          <p:spTgt spid="2052">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05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052">
                                            <p:txEl>
                                              <p:pRg st="1" end="1"/>
                                            </p:txEl>
                                          </p:spTgt>
                                        </p:tgtEl>
                                        <p:attrNameLst>
                                          <p:attrName>style.visibility</p:attrName>
                                        </p:attrNameLst>
                                      </p:cBhvr>
                                      <p:to>
                                        <p:strVal val="visible"/>
                                      </p:to>
                                    </p:set>
                                    <p:anim calcmode="lin" valueType="num">
                                      <p:cBhvr additive="base">
                                        <p:cTn id="31" dur="500" fill="hold"/>
                                        <p:tgtEl>
                                          <p:spTgt spid="2052">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05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052">
                                            <p:txEl>
                                              <p:pRg st="2" end="2"/>
                                            </p:txEl>
                                          </p:spTgt>
                                        </p:tgtEl>
                                        <p:attrNameLst>
                                          <p:attrName>style.visibility</p:attrName>
                                        </p:attrNameLst>
                                      </p:cBhvr>
                                      <p:to>
                                        <p:strVal val="visible"/>
                                      </p:to>
                                    </p:set>
                                    <p:anim calcmode="lin" valueType="num">
                                      <p:cBhvr additive="base">
                                        <p:cTn id="37" dur="500" fill="hold"/>
                                        <p:tgtEl>
                                          <p:spTgt spid="2052">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05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052">
                                            <p:txEl>
                                              <p:pRg st="3" end="3"/>
                                            </p:txEl>
                                          </p:spTgt>
                                        </p:tgtEl>
                                        <p:attrNameLst>
                                          <p:attrName>style.visibility</p:attrName>
                                        </p:attrNameLst>
                                      </p:cBhvr>
                                      <p:to>
                                        <p:strVal val="visible"/>
                                      </p:to>
                                    </p:set>
                                    <p:anim calcmode="lin" valueType="num">
                                      <p:cBhvr additive="base">
                                        <p:cTn id="43" dur="500" fill="hold"/>
                                        <p:tgtEl>
                                          <p:spTgt spid="2052">
                                            <p:txEl>
                                              <p:pRg st="3" end="3"/>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052">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2052" grpId="0" build="p"/>
    </p:bld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3" name="Rectangle 5"/>
          <p:cNvSpPr>
            <a:spLocks noChangeArrowheads="1"/>
          </p:cNvSpPr>
          <p:nvPr/>
        </p:nvSpPr>
        <p:spPr bwMode="auto">
          <a:xfrm>
            <a:off x="1981200" y="352579"/>
            <a:ext cx="8229600" cy="1143000"/>
          </a:xfrm>
          <a:prstGeom prst="rect">
            <a:avLst/>
          </a:prstGeom>
          <a:noFill/>
          <a:ln w="9525">
            <a:noFill/>
            <a:miter lim="800000"/>
            <a:headEnd/>
            <a:tailEnd/>
          </a:ln>
          <a:effectLst/>
        </p:spPr>
        <p:txBody>
          <a:bodyPr anchor="ctr"/>
          <a:lstStyle/>
          <a:p>
            <a:pPr algn="ctr">
              <a:defRPr/>
            </a:pPr>
            <a:r>
              <a:rPr lang="es-ES_tradnl" sz="4800" b="1" i="1" dirty="0">
                <a:solidFill>
                  <a:srgbClr val="FFFF00"/>
                </a:solidFill>
                <a:effectLst>
                  <a:outerShdw blurRad="38100" dist="38100" dir="2700000" algn="tl">
                    <a:srgbClr val="C0C0C0"/>
                  </a:outerShdw>
                </a:effectLst>
                <a:latin typeface="Arial" pitchFamily="34" charset="0"/>
              </a:rPr>
              <a:t>Tener un FIN EN MENTE</a:t>
            </a:r>
            <a:endParaRPr lang="es-ES_tradnl" sz="4800" dirty="0">
              <a:solidFill>
                <a:srgbClr val="FFFF00"/>
              </a:solidFill>
              <a:effectLst>
                <a:outerShdw blurRad="38100" dist="38100" dir="2700000" algn="tl">
                  <a:srgbClr val="C0C0C0"/>
                </a:outerShdw>
              </a:effectLst>
              <a:latin typeface="Arial" pitchFamily="34" charset="0"/>
            </a:endParaRPr>
          </a:p>
        </p:txBody>
      </p:sp>
      <p:sp>
        <p:nvSpPr>
          <p:cNvPr id="15363" name="Text Box 6"/>
          <p:cNvSpPr txBox="1">
            <a:spLocks noChangeArrowheads="1"/>
          </p:cNvSpPr>
          <p:nvPr/>
        </p:nvSpPr>
        <p:spPr bwMode="auto">
          <a:xfrm>
            <a:off x="1246864" y="1614289"/>
            <a:ext cx="1468672" cy="646331"/>
          </a:xfrm>
          <a:prstGeom prst="rect">
            <a:avLst/>
          </a:prstGeom>
          <a:noFill/>
          <a:ln w="9525">
            <a:noFill/>
            <a:miter lim="800000"/>
            <a:headEnd/>
            <a:tailEnd/>
          </a:ln>
        </p:spPr>
        <p:txBody>
          <a:bodyPr wrap="none">
            <a:spAutoFit/>
          </a:bodyPr>
          <a:lstStyle/>
          <a:p>
            <a:r>
              <a:rPr lang="es-MX" sz="3600" b="1" dirty="0"/>
              <a:t>TENER</a:t>
            </a:r>
            <a:endParaRPr lang="es-ES" sz="3600" b="1" dirty="0"/>
          </a:p>
        </p:txBody>
      </p:sp>
      <p:pic>
        <p:nvPicPr>
          <p:cNvPr id="15364" name="Picture 7" descr="j0234657"/>
          <p:cNvPicPr>
            <a:picLocks noChangeAspect="1" noChangeArrowheads="1"/>
          </p:cNvPicPr>
          <p:nvPr/>
        </p:nvPicPr>
        <p:blipFill>
          <a:blip r:embed="rId2"/>
          <a:srcRect/>
          <a:stretch>
            <a:fillRect/>
          </a:stretch>
        </p:blipFill>
        <p:spPr bwMode="auto">
          <a:xfrm>
            <a:off x="4853517" y="1495580"/>
            <a:ext cx="1665816" cy="883751"/>
          </a:xfrm>
          <a:prstGeom prst="rect">
            <a:avLst/>
          </a:prstGeom>
          <a:noFill/>
          <a:ln w="9525">
            <a:noFill/>
            <a:miter lim="800000"/>
            <a:headEnd/>
            <a:tailEnd/>
          </a:ln>
        </p:spPr>
      </p:pic>
      <p:sp>
        <p:nvSpPr>
          <p:cNvPr id="15365" name="Text Box 11"/>
          <p:cNvSpPr txBox="1">
            <a:spLocks noChangeArrowheads="1"/>
          </p:cNvSpPr>
          <p:nvPr/>
        </p:nvSpPr>
        <p:spPr bwMode="auto">
          <a:xfrm>
            <a:off x="6519333" y="3429000"/>
            <a:ext cx="1709122" cy="646331"/>
          </a:xfrm>
          <a:prstGeom prst="rect">
            <a:avLst/>
          </a:prstGeom>
          <a:noFill/>
          <a:ln w="9525">
            <a:noFill/>
            <a:miter lim="800000"/>
            <a:headEnd/>
            <a:tailEnd/>
          </a:ln>
        </p:spPr>
        <p:txBody>
          <a:bodyPr wrap="none">
            <a:spAutoFit/>
          </a:bodyPr>
          <a:lstStyle/>
          <a:p>
            <a:r>
              <a:rPr lang="es-MX" sz="3600" b="1" dirty="0"/>
              <a:t>HACER</a:t>
            </a:r>
            <a:endParaRPr lang="es-ES" sz="3600" b="1" dirty="0"/>
          </a:p>
        </p:txBody>
      </p:sp>
      <p:sp>
        <p:nvSpPr>
          <p:cNvPr id="15366" name="Text Box 12"/>
          <p:cNvSpPr txBox="1">
            <a:spLocks noChangeArrowheads="1"/>
          </p:cNvSpPr>
          <p:nvPr/>
        </p:nvSpPr>
        <p:spPr bwMode="auto">
          <a:xfrm>
            <a:off x="2952729" y="5643578"/>
            <a:ext cx="933269" cy="646331"/>
          </a:xfrm>
          <a:prstGeom prst="rect">
            <a:avLst/>
          </a:prstGeom>
          <a:noFill/>
          <a:ln w="9525">
            <a:noFill/>
            <a:miter lim="800000"/>
            <a:headEnd/>
            <a:tailEnd/>
          </a:ln>
        </p:spPr>
        <p:txBody>
          <a:bodyPr wrap="none">
            <a:spAutoFit/>
          </a:bodyPr>
          <a:lstStyle/>
          <a:p>
            <a:r>
              <a:rPr lang="es-MX" sz="3600" b="1" dirty="0"/>
              <a:t>SER</a:t>
            </a:r>
            <a:endParaRPr lang="es-ES" sz="3600" b="1" dirty="0"/>
          </a:p>
        </p:txBody>
      </p:sp>
      <p:pic>
        <p:nvPicPr>
          <p:cNvPr id="15367" name="Picture 13" descr="j0157763"/>
          <p:cNvPicPr>
            <a:picLocks noChangeAspect="1" noChangeArrowheads="1"/>
          </p:cNvPicPr>
          <p:nvPr/>
        </p:nvPicPr>
        <p:blipFill>
          <a:blip r:embed="rId3"/>
          <a:srcRect/>
          <a:stretch>
            <a:fillRect/>
          </a:stretch>
        </p:blipFill>
        <p:spPr bwMode="auto">
          <a:xfrm>
            <a:off x="8554497" y="1961322"/>
            <a:ext cx="3003609" cy="3816626"/>
          </a:xfrm>
          <a:prstGeom prst="rect">
            <a:avLst/>
          </a:prstGeom>
          <a:noFill/>
          <a:ln w="9525">
            <a:noFill/>
            <a:miter lim="800000"/>
            <a:headEnd/>
            <a:tailEnd/>
          </a:ln>
        </p:spPr>
      </p:pic>
      <p:pic>
        <p:nvPicPr>
          <p:cNvPr id="15368" name="Picture 14" descr="j0299125"/>
          <p:cNvPicPr>
            <a:picLocks noChangeAspect="1" noChangeArrowheads="1"/>
          </p:cNvPicPr>
          <p:nvPr/>
        </p:nvPicPr>
        <p:blipFill>
          <a:blip r:embed="rId4"/>
          <a:srcRect/>
          <a:stretch>
            <a:fillRect/>
          </a:stretch>
        </p:blipFill>
        <p:spPr bwMode="auto">
          <a:xfrm>
            <a:off x="4524363" y="5214951"/>
            <a:ext cx="2419775" cy="1437640"/>
          </a:xfrm>
          <a:prstGeom prst="rect">
            <a:avLst/>
          </a:prstGeom>
          <a:noFill/>
          <a:ln w="9525">
            <a:noFill/>
            <a:miter lim="800000"/>
            <a:headEnd/>
            <a:tailEnd/>
          </a:ln>
        </p:spPr>
      </p:pic>
      <p:cxnSp>
        <p:nvCxnSpPr>
          <p:cNvPr id="15369" name="AutoShape 15"/>
          <p:cNvCxnSpPr>
            <a:cxnSpLocks noChangeShapeType="1"/>
            <a:stCxn id="15363" idx="2"/>
            <a:endCxn id="15365" idx="1"/>
          </p:cNvCxnSpPr>
          <p:nvPr/>
        </p:nvCxnSpPr>
        <p:spPr bwMode="auto">
          <a:xfrm rot="16200000" flipH="1">
            <a:off x="3504493" y="737326"/>
            <a:ext cx="1491546" cy="4538133"/>
          </a:xfrm>
          <a:prstGeom prst="bentConnector2">
            <a:avLst/>
          </a:prstGeom>
          <a:noFill/>
          <a:ln w="57150">
            <a:solidFill>
              <a:srgbClr val="FF0000"/>
            </a:solidFill>
            <a:miter lim="800000"/>
            <a:headEnd/>
            <a:tailEnd type="triangle" w="med" len="med"/>
          </a:ln>
        </p:spPr>
      </p:cxnSp>
      <p:cxnSp>
        <p:nvCxnSpPr>
          <p:cNvPr id="15370" name="AutoShape 16"/>
          <p:cNvCxnSpPr>
            <a:cxnSpLocks noChangeShapeType="1"/>
            <a:stCxn id="15365" idx="2"/>
            <a:endCxn id="15366" idx="0"/>
          </p:cNvCxnSpPr>
          <p:nvPr/>
        </p:nvCxnSpPr>
        <p:spPr bwMode="auto">
          <a:xfrm rot="5400000">
            <a:off x="4612506" y="2882189"/>
            <a:ext cx="1568247" cy="3954530"/>
          </a:xfrm>
          <a:prstGeom prst="bentConnector3">
            <a:avLst>
              <a:gd name="adj1" fmla="val 50000"/>
            </a:avLst>
          </a:prstGeom>
          <a:noFill/>
          <a:ln w="57150">
            <a:solidFill>
              <a:srgbClr val="FF0000"/>
            </a:solidFill>
            <a:miter lim="800000"/>
            <a:headEnd/>
            <a:tailEnd type="triangle" w="med" len="med"/>
          </a:ln>
        </p:spPr>
      </p:cxnSp>
      <p:sp>
        <p:nvSpPr>
          <p:cNvPr id="5" name="Marcador de fecha 4">
            <a:extLst>
              <a:ext uri="{FF2B5EF4-FFF2-40B4-BE49-F238E27FC236}">
                <a16:creationId xmlns:a16="http://schemas.microsoft.com/office/drawing/2014/main" id="{218FFEFE-4FEE-4E51-B8FD-A9C87F1E3301}"/>
              </a:ext>
            </a:extLst>
          </p:cNvPr>
          <p:cNvSpPr>
            <a:spLocks noGrp="1"/>
          </p:cNvSpPr>
          <p:nvPr>
            <p:ph type="dt" sz="half" idx="10"/>
          </p:nvPr>
        </p:nvSpPr>
        <p:spPr/>
        <p:txBody>
          <a:bodyPr/>
          <a:lstStyle/>
          <a:p>
            <a:fld id="{F1E2724C-046D-49E6-BCC3-11A78C3AF5BB}"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D7CBD217-0EBF-450D-9441-615F308B3333}"/>
              </a:ext>
            </a:extLst>
          </p:cNvPr>
          <p:cNvSpPr>
            <a:spLocks noGrp="1"/>
          </p:cNvSpPr>
          <p:nvPr>
            <p:ph type="sldNum" sz="quarter" idx="12"/>
          </p:nvPr>
        </p:nvSpPr>
        <p:spPr/>
        <p:txBody>
          <a:bodyPr/>
          <a:lstStyle/>
          <a:p>
            <a:fld id="{6D22F896-40B5-4ADD-8801-0D06FADFA095}" type="slidenum">
              <a:rPr lang="en-US" sz="2400" b="1" smtClean="0">
                <a:solidFill>
                  <a:srgbClr val="FFFF00"/>
                </a:solidFill>
              </a:rPr>
              <a:t>142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7653">
                                            <p:txEl>
                                              <p:pRg st="0" end="0"/>
                                            </p:txEl>
                                          </p:spTgt>
                                        </p:tgtEl>
                                        <p:attrNameLst>
                                          <p:attrName>style.visibility</p:attrName>
                                        </p:attrNameLst>
                                      </p:cBhvr>
                                      <p:to>
                                        <p:strVal val="visible"/>
                                      </p:to>
                                    </p:set>
                                    <p:anim calcmode="lin" valueType="num">
                                      <p:cBhvr additive="base">
                                        <p:cTn id="7" dur="500" fill="hold"/>
                                        <p:tgtEl>
                                          <p:spTgt spid="2765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765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5364"/>
                                        </p:tgtEl>
                                        <p:attrNameLst>
                                          <p:attrName>style.visibility</p:attrName>
                                        </p:attrNameLst>
                                      </p:cBhvr>
                                      <p:to>
                                        <p:strVal val="visible"/>
                                      </p:to>
                                    </p:set>
                                    <p:animEffect transition="in" filter="wipe(down)">
                                      <p:cBhvr>
                                        <p:cTn id="13" dur="500"/>
                                        <p:tgtEl>
                                          <p:spTgt spid="15364"/>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5363"/>
                                        </p:tgtEl>
                                        <p:attrNameLst>
                                          <p:attrName>style.visibility</p:attrName>
                                        </p:attrNameLst>
                                      </p:cBhvr>
                                      <p:to>
                                        <p:strVal val="visible"/>
                                      </p:to>
                                    </p:set>
                                    <p:animEffect transition="in" filter="wipe(down)">
                                      <p:cBhvr>
                                        <p:cTn id="18" dur="500"/>
                                        <p:tgtEl>
                                          <p:spTgt spid="15363"/>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369"/>
                                        </p:tgtEl>
                                        <p:attrNameLst>
                                          <p:attrName>style.visibility</p:attrName>
                                        </p:attrNameLst>
                                      </p:cBhvr>
                                      <p:to>
                                        <p:strVal val="visible"/>
                                      </p:to>
                                    </p:set>
                                    <p:animEffect transition="in" filter="wipe(down)">
                                      <p:cBhvr>
                                        <p:cTn id="23" dur="500"/>
                                        <p:tgtEl>
                                          <p:spTgt spid="1536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5365"/>
                                        </p:tgtEl>
                                        <p:attrNameLst>
                                          <p:attrName>style.visibility</p:attrName>
                                        </p:attrNameLst>
                                      </p:cBhvr>
                                      <p:to>
                                        <p:strVal val="visible"/>
                                      </p:to>
                                    </p:set>
                                    <p:animEffect transition="in" filter="wipe(down)">
                                      <p:cBhvr>
                                        <p:cTn id="28" dur="500"/>
                                        <p:tgtEl>
                                          <p:spTgt spid="1536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370"/>
                                        </p:tgtEl>
                                        <p:attrNameLst>
                                          <p:attrName>style.visibility</p:attrName>
                                        </p:attrNameLst>
                                      </p:cBhvr>
                                      <p:to>
                                        <p:strVal val="visible"/>
                                      </p:to>
                                    </p:set>
                                    <p:animEffect transition="in" filter="wipe(down)">
                                      <p:cBhvr>
                                        <p:cTn id="33" dur="500"/>
                                        <p:tgtEl>
                                          <p:spTgt spid="1537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5366"/>
                                        </p:tgtEl>
                                        <p:attrNameLst>
                                          <p:attrName>style.visibility</p:attrName>
                                        </p:attrNameLst>
                                      </p:cBhvr>
                                      <p:to>
                                        <p:strVal val="visible"/>
                                      </p:to>
                                    </p:set>
                                    <p:animEffect transition="in" filter="wipe(down)">
                                      <p:cBhvr>
                                        <p:cTn id="38" dur="500"/>
                                        <p:tgtEl>
                                          <p:spTgt spid="1536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368"/>
                                        </p:tgtEl>
                                        <p:attrNameLst>
                                          <p:attrName>style.visibility</p:attrName>
                                        </p:attrNameLst>
                                      </p:cBhvr>
                                      <p:to>
                                        <p:strVal val="visible"/>
                                      </p:to>
                                    </p:set>
                                    <p:animEffect transition="in" filter="wipe(down)">
                                      <p:cBhvr>
                                        <p:cTn id="43" dur="500"/>
                                        <p:tgtEl>
                                          <p:spTgt spid="15368"/>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5367"/>
                                        </p:tgtEl>
                                        <p:attrNameLst>
                                          <p:attrName>style.visibility</p:attrName>
                                        </p:attrNameLst>
                                      </p:cBhvr>
                                      <p:to>
                                        <p:strVal val="visible"/>
                                      </p:to>
                                    </p:set>
                                    <p:animEffect transition="in" filter="wipe(down)">
                                      <p:cBhvr>
                                        <p:cTn id="48" dur="500"/>
                                        <p:tgtEl>
                                          <p:spTgt spid="153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build="p"/>
      <p:bldP spid="15363" grpId="0"/>
      <p:bldP spid="15365" grpId="0"/>
      <p:bldP spid="15366" grpId="0"/>
    </p:bld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10" descr="j0302953"/>
          <p:cNvPicPr>
            <a:picLocks noChangeAspect="1" noChangeArrowheads="1"/>
          </p:cNvPicPr>
          <p:nvPr/>
        </p:nvPicPr>
        <p:blipFill>
          <a:blip r:embed="rId2"/>
          <a:srcRect/>
          <a:stretch>
            <a:fillRect/>
          </a:stretch>
        </p:blipFill>
        <p:spPr bwMode="auto">
          <a:xfrm>
            <a:off x="6096000" y="1537252"/>
            <a:ext cx="4585252" cy="3677698"/>
          </a:xfrm>
          <a:prstGeom prst="rect">
            <a:avLst/>
          </a:prstGeom>
          <a:noFill/>
          <a:ln w="9525">
            <a:noFill/>
            <a:miter lim="800000"/>
            <a:headEnd/>
            <a:tailEnd/>
          </a:ln>
        </p:spPr>
      </p:pic>
      <p:sp>
        <p:nvSpPr>
          <p:cNvPr id="28677" name="Rectangle 5"/>
          <p:cNvSpPr>
            <a:spLocks noChangeArrowheads="1"/>
          </p:cNvSpPr>
          <p:nvPr/>
        </p:nvSpPr>
        <p:spPr bwMode="auto">
          <a:xfrm>
            <a:off x="1981200" y="504671"/>
            <a:ext cx="8229600" cy="1143000"/>
          </a:xfrm>
          <a:prstGeom prst="rect">
            <a:avLst/>
          </a:prstGeom>
          <a:noFill/>
          <a:ln w="9525">
            <a:noFill/>
            <a:miter lim="800000"/>
            <a:headEnd/>
            <a:tailEnd/>
          </a:ln>
          <a:effectLst/>
        </p:spPr>
        <p:txBody>
          <a:bodyPr anchor="ctr"/>
          <a:lstStyle/>
          <a:p>
            <a:pPr algn="ctr">
              <a:defRPr/>
            </a:pPr>
            <a:r>
              <a:rPr lang="es-ES_tradnl" sz="4800" b="1" i="1" dirty="0">
                <a:solidFill>
                  <a:srgbClr val="FFFF00"/>
                </a:solidFill>
                <a:effectLst>
                  <a:outerShdw blurRad="38100" dist="38100" dir="2700000" algn="tl">
                    <a:srgbClr val="C0C0C0"/>
                  </a:outerShdw>
                </a:effectLst>
                <a:latin typeface="Arial" pitchFamily="34" charset="0"/>
              </a:rPr>
              <a:t>Tener un FIN EN MENTE</a:t>
            </a:r>
            <a:endParaRPr lang="es-ES_tradnl" sz="4800" dirty="0">
              <a:solidFill>
                <a:srgbClr val="FFFF00"/>
              </a:solidFill>
              <a:effectLst>
                <a:outerShdw blurRad="38100" dist="38100" dir="2700000" algn="tl">
                  <a:srgbClr val="C0C0C0"/>
                </a:outerShdw>
              </a:effectLst>
              <a:latin typeface="Arial" pitchFamily="34" charset="0"/>
            </a:endParaRPr>
          </a:p>
        </p:txBody>
      </p:sp>
      <p:sp>
        <p:nvSpPr>
          <p:cNvPr id="16388" name="Rectangle 6"/>
          <p:cNvSpPr>
            <a:spLocks noChangeArrowheads="1"/>
          </p:cNvSpPr>
          <p:nvPr/>
        </p:nvSpPr>
        <p:spPr bwMode="auto">
          <a:xfrm>
            <a:off x="420388" y="2919721"/>
            <a:ext cx="2044516" cy="1898855"/>
          </a:xfrm>
          <a:prstGeom prst="rect">
            <a:avLst/>
          </a:prstGeom>
          <a:solidFill>
            <a:schemeClr val="accent1"/>
          </a:solidFill>
          <a:ln w="9525">
            <a:solidFill>
              <a:schemeClr val="tx1"/>
            </a:solidFill>
            <a:miter lim="800000"/>
            <a:headEnd/>
            <a:tailEnd/>
          </a:ln>
        </p:spPr>
        <p:txBody>
          <a:bodyPr wrap="none" anchor="ctr"/>
          <a:lstStyle/>
          <a:p>
            <a:endParaRPr lang="es-ES"/>
          </a:p>
        </p:txBody>
      </p:sp>
      <p:sp>
        <p:nvSpPr>
          <p:cNvPr id="16389" name="Rectangle 7"/>
          <p:cNvSpPr>
            <a:spLocks noChangeArrowheads="1"/>
          </p:cNvSpPr>
          <p:nvPr/>
        </p:nvSpPr>
        <p:spPr bwMode="auto">
          <a:xfrm>
            <a:off x="420388" y="1965614"/>
            <a:ext cx="2044516" cy="954107"/>
          </a:xfrm>
          <a:prstGeom prst="rect">
            <a:avLst/>
          </a:prstGeom>
          <a:solidFill>
            <a:srgbClr val="FFFF00"/>
          </a:solidFill>
          <a:ln w="9525">
            <a:solidFill>
              <a:schemeClr val="tx1"/>
            </a:solidFill>
            <a:miter lim="800000"/>
            <a:headEnd/>
            <a:tailEnd/>
          </a:ln>
        </p:spPr>
        <p:txBody>
          <a:bodyPr wrap="none" anchor="ctr"/>
          <a:lstStyle/>
          <a:p>
            <a:endParaRPr lang="es-ES" dirty="0"/>
          </a:p>
        </p:txBody>
      </p:sp>
      <p:sp>
        <p:nvSpPr>
          <p:cNvPr id="16390" name="Text Box 8"/>
          <p:cNvSpPr txBox="1">
            <a:spLocks noChangeArrowheads="1"/>
          </p:cNvSpPr>
          <p:nvPr/>
        </p:nvSpPr>
        <p:spPr bwMode="auto">
          <a:xfrm>
            <a:off x="6482548" y="2919721"/>
            <a:ext cx="3728251" cy="1077218"/>
          </a:xfrm>
          <a:prstGeom prst="rect">
            <a:avLst/>
          </a:prstGeom>
          <a:solidFill>
            <a:srgbClr val="FF0000"/>
          </a:solidFill>
          <a:ln w="9525">
            <a:noFill/>
            <a:miter lim="800000"/>
            <a:headEnd/>
            <a:tailEnd/>
          </a:ln>
        </p:spPr>
        <p:txBody>
          <a:bodyPr wrap="square">
            <a:spAutoFit/>
          </a:bodyPr>
          <a:lstStyle/>
          <a:p>
            <a:pPr algn="ctr"/>
            <a:r>
              <a:rPr lang="es-MX" sz="3200" b="1" dirty="0">
                <a:solidFill>
                  <a:schemeClr val="bg1"/>
                </a:solidFill>
                <a:latin typeface="Gill Sans Ultra Bold" panose="020B0A02020104020203" pitchFamily="34" charset="0"/>
              </a:rPr>
              <a:t>NIVEL DE</a:t>
            </a:r>
          </a:p>
          <a:p>
            <a:pPr algn="ctr"/>
            <a:r>
              <a:rPr lang="es-MX" sz="3200" b="1" dirty="0">
                <a:solidFill>
                  <a:schemeClr val="bg1"/>
                </a:solidFill>
                <a:latin typeface="Gill Sans Ultra Bold" panose="020B0A02020104020203" pitchFamily="34" charset="0"/>
              </a:rPr>
              <a:t>AUTOESTIMA</a:t>
            </a:r>
            <a:endParaRPr lang="es-ES" sz="3200" b="1" dirty="0">
              <a:solidFill>
                <a:schemeClr val="bg1"/>
              </a:solidFill>
              <a:latin typeface="Gill Sans Ultra Bold" panose="020B0A02020104020203" pitchFamily="34" charset="0"/>
            </a:endParaRPr>
          </a:p>
        </p:txBody>
      </p:sp>
      <p:sp>
        <p:nvSpPr>
          <p:cNvPr id="16391" name="Line 9"/>
          <p:cNvSpPr>
            <a:spLocks noChangeShapeType="1"/>
          </p:cNvSpPr>
          <p:nvPr/>
        </p:nvSpPr>
        <p:spPr bwMode="auto">
          <a:xfrm flipV="1">
            <a:off x="2464904" y="3250915"/>
            <a:ext cx="4401563" cy="58005"/>
          </a:xfrm>
          <a:prstGeom prst="line">
            <a:avLst/>
          </a:prstGeom>
          <a:noFill/>
          <a:ln w="57150">
            <a:solidFill>
              <a:srgbClr val="FF0000"/>
            </a:solidFill>
            <a:round/>
            <a:headEnd/>
            <a:tailEnd type="triangle" w="med" len="med"/>
          </a:ln>
        </p:spPr>
        <p:txBody>
          <a:bodyPr/>
          <a:lstStyle/>
          <a:p>
            <a:endParaRPr lang="es-ES"/>
          </a:p>
        </p:txBody>
      </p:sp>
      <p:sp>
        <p:nvSpPr>
          <p:cNvPr id="16392" name="Text Box 11"/>
          <p:cNvSpPr txBox="1">
            <a:spLocks noChangeArrowheads="1"/>
          </p:cNvSpPr>
          <p:nvPr/>
        </p:nvSpPr>
        <p:spPr bwMode="auto">
          <a:xfrm>
            <a:off x="1442646" y="5369613"/>
            <a:ext cx="9753600" cy="1200329"/>
          </a:xfrm>
          <a:prstGeom prst="rect">
            <a:avLst/>
          </a:prstGeom>
          <a:noFill/>
          <a:ln w="9525">
            <a:noFill/>
            <a:miter lim="800000"/>
            <a:headEnd/>
            <a:tailEnd/>
          </a:ln>
        </p:spPr>
        <p:txBody>
          <a:bodyPr wrap="square">
            <a:spAutoFit/>
          </a:bodyPr>
          <a:lstStyle/>
          <a:p>
            <a:pPr algn="ctr"/>
            <a:r>
              <a:rPr lang="es-MX" sz="3600" b="1" dirty="0">
                <a:solidFill>
                  <a:schemeClr val="accent1">
                    <a:lumMod val="60000"/>
                    <a:lumOff val="40000"/>
                  </a:schemeClr>
                </a:solidFill>
                <a:latin typeface="Franklin Gothic Heavy" panose="020B0903020102020204" pitchFamily="34" charset="0"/>
              </a:rPr>
              <a:t>“DIME CUANTO VALES Y TE DIRE QUE PUEDES HACER”</a:t>
            </a:r>
            <a:endParaRPr lang="es-ES" sz="3600" b="1" dirty="0">
              <a:solidFill>
                <a:schemeClr val="accent1">
                  <a:lumMod val="60000"/>
                  <a:lumOff val="40000"/>
                </a:schemeClr>
              </a:solidFill>
              <a:latin typeface="Franklin Gothic Heavy" panose="020B0903020102020204" pitchFamily="34" charset="0"/>
            </a:endParaRPr>
          </a:p>
        </p:txBody>
      </p:sp>
      <p:sp>
        <p:nvSpPr>
          <p:cNvPr id="2" name="Marcador de fecha 1">
            <a:extLst>
              <a:ext uri="{FF2B5EF4-FFF2-40B4-BE49-F238E27FC236}">
                <a16:creationId xmlns:a16="http://schemas.microsoft.com/office/drawing/2014/main" id="{92FB1BC0-31FD-4E71-A917-0B79DD47EBAC}"/>
              </a:ext>
            </a:extLst>
          </p:cNvPr>
          <p:cNvSpPr>
            <a:spLocks noGrp="1"/>
          </p:cNvSpPr>
          <p:nvPr>
            <p:ph type="dt" sz="half" idx="10"/>
          </p:nvPr>
        </p:nvSpPr>
        <p:spPr/>
        <p:txBody>
          <a:bodyPr/>
          <a:lstStyle/>
          <a:p>
            <a:fld id="{EC772548-A304-4A0A-8148-DBC25699CF12}"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B92CE75-6509-40BC-8070-8FDF24019402}"/>
              </a:ext>
            </a:extLst>
          </p:cNvPr>
          <p:cNvSpPr>
            <a:spLocks noGrp="1"/>
          </p:cNvSpPr>
          <p:nvPr>
            <p:ph type="sldNum" sz="quarter" idx="12"/>
          </p:nvPr>
        </p:nvSpPr>
        <p:spPr/>
        <p:txBody>
          <a:bodyPr/>
          <a:lstStyle/>
          <a:p>
            <a:fld id="{6D22F896-40B5-4ADD-8801-0D06FADFA095}" type="slidenum">
              <a:rPr lang="en-US" sz="2400" b="1" smtClean="0">
                <a:solidFill>
                  <a:srgbClr val="FFFF00"/>
                </a:solidFill>
              </a:rPr>
              <a:t>143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8677">
                                            <p:txEl>
                                              <p:pRg st="0" end="0"/>
                                            </p:txEl>
                                          </p:spTgt>
                                        </p:tgtEl>
                                        <p:attrNameLst>
                                          <p:attrName>style.visibility</p:attrName>
                                        </p:attrNameLst>
                                      </p:cBhvr>
                                      <p:to>
                                        <p:strVal val="visible"/>
                                      </p:to>
                                    </p:set>
                                    <p:anim calcmode="lin" valueType="num">
                                      <p:cBhvr additive="base">
                                        <p:cTn id="7" dur="500" fill="hold"/>
                                        <p:tgtEl>
                                          <p:spTgt spid="2867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867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92">
                                            <p:txEl>
                                              <p:pRg st="0" end="0"/>
                                            </p:txEl>
                                          </p:spTgt>
                                        </p:tgtEl>
                                        <p:attrNameLst>
                                          <p:attrName>style.visibility</p:attrName>
                                        </p:attrNameLst>
                                      </p:cBhvr>
                                      <p:to>
                                        <p:strVal val="visible"/>
                                      </p:to>
                                    </p:set>
                                    <p:anim calcmode="lin" valueType="num">
                                      <p:cBhvr additive="base">
                                        <p:cTn id="13" dur="500" fill="hold"/>
                                        <p:tgtEl>
                                          <p:spTgt spid="1639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9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6389"/>
                                        </p:tgtEl>
                                        <p:attrNameLst>
                                          <p:attrName>style.visibility</p:attrName>
                                        </p:attrNameLst>
                                      </p:cBhvr>
                                      <p:to>
                                        <p:strVal val="visible"/>
                                      </p:to>
                                    </p:set>
                                    <p:animEffect transition="in" filter="wipe(down)">
                                      <p:cBhvr>
                                        <p:cTn id="19" dur="500"/>
                                        <p:tgtEl>
                                          <p:spTgt spid="16389"/>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6388"/>
                                        </p:tgtEl>
                                        <p:attrNameLst>
                                          <p:attrName>style.visibility</p:attrName>
                                        </p:attrNameLst>
                                      </p:cBhvr>
                                      <p:to>
                                        <p:strVal val="visible"/>
                                      </p:to>
                                    </p:set>
                                    <p:animEffect transition="in" filter="wipe(down)">
                                      <p:cBhvr>
                                        <p:cTn id="24" dur="500"/>
                                        <p:tgtEl>
                                          <p:spTgt spid="1638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16391"/>
                                        </p:tgtEl>
                                        <p:attrNameLst>
                                          <p:attrName>style.visibility</p:attrName>
                                        </p:attrNameLst>
                                      </p:cBhvr>
                                      <p:to>
                                        <p:strVal val="visible"/>
                                      </p:to>
                                    </p:set>
                                    <p:animEffect transition="in" filter="wipe(down)">
                                      <p:cBhvr>
                                        <p:cTn id="29" dur="500"/>
                                        <p:tgtEl>
                                          <p:spTgt spid="16391"/>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16386"/>
                                        </p:tgtEl>
                                        <p:attrNameLst>
                                          <p:attrName>style.visibility</p:attrName>
                                        </p:attrNameLst>
                                      </p:cBhvr>
                                      <p:to>
                                        <p:strVal val="visible"/>
                                      </p:to>
                                    </p:set>
                                    <p:animEffect transition="in" filter="wipe(down)">
                                      <p:cBhvr>
                                        <p:cTn id="34" dur="500"/>
                                        <p:tgtEl>
                                          <p:spTgt spid="1638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16390"/>
                                        </p:tgtEl>
                                        <p:attrNameLst>
                                          <p:attrName>style.visibility</p:attrName>
                                        </p:attrNameLst>
                                      </p:cBhvr>
                                      <p:to>
                                        <p:strVal val="visible"/>
                                      </p:to>
                                    </p:set>
                                    <p:animEffect transition="in" filter="wipe(down)">
                                      <p:cBhvr>
                                        <p:cTn id="39" dur="500"/>
                                        <p:tgtEl>
                                          <p:spTgt spid="163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build="p"/>
      <p:bldP spid="16388" grpId="0" animBg="1"/>
      <p:bldP spid="16389" grpId="0" animBg="1"/>
      <p:bldP spid="16390" grpId="0" animBg="1"/>
      <p:bldP spid="16391" grpId="0" animBg="1"/>
      <p:bldP spid="16392" grpId="0" build="p"/>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4" name="Rectangle 4"/>
          <p:cNvSpPr>
            <a:spLocks noChangeArrowheads="1"/>
          </p:cNvSpPr>
          <p:nvPr/>
        </p:nvSpPr>
        <p:spPr bwMode="auto">
          <a:xfrm>
            <a:off x="1981200" y="435538"/>
            <a:ext cx="8229600" cy="1143000"/>
          </a:xfrm>
          <a:prstGeom prst="rect">
            <a:avLst/>
          </a:prstGeom>
          <a:noFill/>
          <a:ln w="9525">
            <a:noFill/>
            <a:miter lim="800000"/>
            <a:headEnd/>
            <a:tailEnd/>
          </a:ln>
          <a:effectLst/>
        </p:spPr>
        <p:txBody>
          <a:bodyPr anchor="ctr"/>
          <a:lstStyle/>
          <a:p>
            <a:pPr algn="ctr">
              <a:defRPr/>
            </a:pPr>
            <a:r>
              <a:rPr lang="es-ES_tradnl" sz="4800" b="1" i="1" dirty="0">
                <a:solidFill>
                  <a:srgbClr val="FFC000"/>
                </a:solidFill>
                <a:effectLst>
                  <a:outerShdw blurRad="38100" dist="38100" dir="2700000" algn="tl">
                    <a:srgbClr val="C0C0C0"/>
                  </a:outerShdw>
                </a:effectLst>
                <a:latin typeface="Arial" pitchFamily="34" charset="0"/>
              </a:rPr>
              <a:t>Tener un FIN EN MENTE</a:t>
            </a:r>
            <a:endParaRPr lang="es-ES_tradnl" sz="4800" dirty="0">
              <a:solidFill>
                <a:srgbClr val="FFC000"/>
              </a:solidFill>
              <a:effectLst>
                <a:outerShdw blurRad="38100" dist="38100" dir="2700000" algn="tl">
                  <a:srgbClr val="C0C0C0"/>
                </a:outerShdw>
              </a:effectLst>
              <a:latin typeface="Arial" pitchFamily="34" charset="0"/>
            </a:endParaRPr>
          </a:p>
        </p:txBody>
      </p:sp>
      <p:sp>
        <p:nvSpPr>
          <p:cNvPr id="17411" name="Text Box 5"/>
          <p:cNvSpPr txBox="1">
            <a:spLocks noChangeArrowheads="1"/>
          </p:cNvSpPr>
          <p:nvPr/>
        </p:nvSpPr>
        <p:spPr bwMode="auto">
          <a:xfrm>
            <a:off x="555385" y="1569675"/>
            <a:ext cx="5256568" cy="1077218"/>
          </a:xfrm>
          <a:prstGeom prst="rect">
            <a:avLst/>
          </a:prstGeom>
          <a:noFill/>
          <a:ln w="9525">
            <a:noFill/>
            <a:miter lim="800000"/>
            <a:headEnd/>
            <a:tailEnd/>
          </a:ln>
        </p:spPr>
        <p:txBody>
          <a:bodyPr wrap="none">
            <a:spAutoFit/>
          </a:bodyPr>
          <a:lstStyle/>
          <a:p>
            <a:pPr algn="ctr"/>
            <a:r>
              <a:rPr lang="es-MX" sz="3200" b="1" dirty="0"/>
              <a:t>MOTIVACIÓN ORIENTADA</a:t>
            </a:r>
          </a:p>
          <a:p>
            <a:pPr algn="ctr"/>
            <a:r>
              <a:rPr lang="es-MX" sz="3200" b="1" dirty="0"/>
              <a:t> A LOGROS</a:t>
            </a:r>
            <a:endParaRPr lang="es-ES" sz="3200" b="1" dirty="0"/>
          </a:p>
        </p:txBody>
      </p:sp>
      <p:sp>
        <p:nvSpPr>
          <p:cNvPr id="17412" name="Text Box 6"/>
          <p:cNvSpPr txBox="1">
            <a:spLocks noChangeArrowheads="1"/>
          </p:cNvSpPr>
          <p:nvPr/>
        </p:nvSpPr>
        <p:spPr bwMode="auto">
          <a:xfrm>
            <a:off x="6722000" y="3322997"/>
            <a:ext cx="5256568" cy="1077218"/>
          </a:xfrm>
          <a:prstGeom prst="rect">
            <a:avLst/>
          </a:prstGeom>
          <a:noFill/>
          <a:ln w="9525">
            <a:noFill/>
            <a:miter lim="800000"/>
            <a:headEnd/>
            <a:tailEnd/>
          </a:ln>
        </p:spPr>
        <p:txBody>
          <a:bodyPr wrap="none">
            <a:spAutoFit/>
          </a:bodyPr>
          <a:lstStyle/>
          <a:p>
            <a:pPr algn="ctr"/>
            <a:r>
              <a:rPr lang="es-MX" sz="3200" b="1" dirty="0"/>
              <a:t>MOTIVACIÓN ORIENTADA</a:t>
            </a:r>
          </a:p>
          <a:p>
            <a:pPr algn="ctr"/>
            <a:r>
              <a:rPr lang="es-MX" sz="3200" b="1" dirty="0"/>
              <a:t> A LAS RELACIONES</a:t>
            </a:r>
            <a:endParaRPr lang="es-ES" sz="3200" b="1" dirty="0"/>
          </a:p>
        </p:txBody>
      </p:sp>
      <p:sp>
        <p:nvSpPr>
          <p:cNvPr id="17413" name="Text Box 7"/>
          <p:cNvSpPr txBox="1">
            <a:spLocks noChangeArrowheads="1"/>
          </p:cNvSpPr>
          <p:nvPr/>
        </p:nvSpPr>
        <p:spPr bwMode="auto">
          <a:xfrm>
            <a:off x="3311837" y="5466202"/>
            <a:ext cx="5256568" cy="1077218"/>
          </a:xfrm>
          <a:prstGeom prst="rect">
            <a:avLst/>
          </a:prstGeom>
          <a:noFill/>
          <a:ln w="9525">
            <a:noFill/>
            <a:miter lim="800000"/>
            <a:headEnd/>
            <a:tailEnd/>
          </a:ln>
        </p:spPr>
        <p:txBody>
          <a:bodyPr wrap="none">
            <a:spAutoFit/>
          </a:bodyPr>
          <a:lstStyle/>
          <a:p>
            <a:pPr algn="ctr"/>
            <a:r>
              <a:rPr lang="es-MX" sz="3200" b="1" dirty="0"/>
              <a:t>MOTIVACIÓN ORIENTADA</a:t>
            </a:r>
          </a:p>
          <a:p>
            <a:pPr algn="ctr"/>
            <a:r>
              <a:rPr lang="es-MX" sz="3200" b="1" dirty="0"/>
              <a:t> A LA PERSONA</a:t>
            </a:r>
            <a:endParaRPr lang="es-ES" sz="3200" b="1" dirty="0"/>
          </a:p>
        </p:txBody>
      </p:sp>
      <p:cxnSp>
        <p:nvCxnSpPr>
          <p:cNvPr id="17414" name="AutoShape 8"/>
          <p:cNvCxnSpPr>
            <a:cxnSpLocks noChangeShapeType="1"/>
            <a:stCxn id="17411" idx="3"/>
            <a:endCxn id="17412" idx="1"/>
          </p:cNvCxnSpPr>
          <p:nvPr/>
        </p:nvCxnSpPr>
        <p:spPr bwMode="auto">
          <a:xfrm>
            <a:off x="5811953" y="2108284"/>
            <a:ext cx="910047" cy="1753322"/>
          </a:xfrm>
          <a:prstGeom prst="bentConnector3">
            <a:avLst>
              <a:gd name="adj1" fmla="val 50000"/>
            </a:avLst>
          </a:prstGeom>
          <a:noFill/>
          <a:ln w="57150">
            <a:solidFill>
              <a:srgbClr val="FF0000"/>
            </a:solidFill>
            <a:miter lim="800000"/>
            <a:headEnd/>
            <a:tailEnd type="triangle" w="med" len="med"/>
          </a:ln>
        </p:spPr>
      </p:cxnSp>
      <p:cxnSp>
        <p:nvCxnSpPr>
          <p:cNvPr id="17415" name="AutoShape 9"/>
          <p:cNvCxnSpPr>
            <a:cxnSpLocks noChangeShapeType="1"/>
            <a:stCxn id="17412" idx="2"/>
            <a:endCxn id="17413" idx="0"/>
          </p:cNvCxnSpPr>
          <p:nvPr/>
        </p:nvCxnSpPr>
        <p:spPr bwMode="auto">
          <a:xfrm rot="5400000">
            <a:off x="7112210" y="3228127"/>
            <a:ext cx="1065987" cy="3410163"/>
          </a:xfrm>
          <a:prstGeom prst="bentConnector3">
            <a:avLst>
              <a:gd name="adj1" fmla="val 50000"/>
            </a:avLst>
          </a:prstGeom>
          <a:noFill/>
          <a:ln w="57150">
            <a:solidFill>
              <a:srgbClr val="FF0000"/>
            </a:solidFill>
            <a:miter lim="800000"/>
            <a:headEnd/>
            <a:tailEnd type="triangle" w="med" len="med"/>
          </a:ln>
        </p:spPr>
      </p:cxnSp>
      <p:sp>
        <p:nvSpPr>
          <p:cNvPr id="6" name="Marcador de fecha 5">
            <a:extLst>
              <a:ext uri="{FF2B5EF4-FFF2-40B4-BE49-F238E27FC236}">
                <a16:creationId xmlns:a16="http://schemas.microsoft.com/office/drawing/2014/main" id="{123F872C-8F81-4B4E-9971-2F45DC345348}"/>
              </a:ext>
            </a:extLst>
          </p:cNvPr>
          <p:cNvSpPr>
            <a:spLocks noGrp="1"/>
          </p:cNvSpPr>
          <p:nvPr>
            <p:ph type="dt" sz="half" idx="10"/>
          </p:nvPr>
        </p:nvSpPr>
        <p:spPr/>
        <p:txBody>
          <a:bodyPr/>
          <a:lstStyle/>
          <a:p>
            <a:fld id="{6D87450D-C80D-4627-8EE3-E89895BE3581}"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2E173475-E6C6-41FF-B671-467927E14271}"/>
              </a:ext>
            </a:extLst>
          </p:cNvPr>
          <p:cNvSpPr>
            <a:spLocks noGrp="1"/>
          </p:cNvSpPr>
          <p:nvPr>
            <p:ph type="sldNum" sz="quarter" idx="12"/>
          </p:nvPr>
        </p:nvSpPr>
        <p:spPr/>
        <p:txBody>
          <a:bodyPr/>
          <a:lstStyle/>
          <a:p>
            <a:fld id="{6D22F896-40B5-4ADD-8801-0D06FADFA095}" type="slidenum">
              <a:rPr lang="en-US" sz="2400" b="1" smtClean="0">
                <a:solidFill>
                  <a:srgbClr val="FFFF00"/>
                </a:solidFill>
              </a:rPr>
              <a:t>144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4">
                                            <p:txEl>
                                              <p:pRg st="0" end="0"/>
                                            </p:txEl>
                                          </p:spTgt>
                                        </p:tgtEl>
                                        <p:attrNameLst>
                                          <p:attrName>style.visibility</p:attrName>
                                        </p:attrNameLst>
                                      </p:cBhvr>
                                      <p:to>
                                        <p:strVal val="visible"/>
                                      </p:to>
                                    </p:set>
                                    <p:anim calcmode="lin" valueType="num">
                                      <p:cBhvr additive="base">
                                        <p:cTn id="7" dur="500" fill="hold"/>
                                        <p:tgtEl>
                                          <p:spTgt spid="3072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7411"/>
                                        </p:tgtEl>
                                        <p:attrNameLst>
                                          <p:attrName>style.visibility</p:attrName>
                                        </p:attrNameLst>
                                      </p:cBhvr>
                                      <p:to>
                                        <p:strVal val="visible"/>
                                      </p:to>
                                    </p:set>
                                    <p:animEffect transition="in" filter="wipe(down)">
                                      <p:cBhvr>
                                        <p:cTn id="13" dur="500"/>
                                        <p:tgtEl>
                                          <p:spTgt spid="174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7414"/>
                                        </p:tgtEl>
                                        <p:attrNameLst>
                                          <p:attrName>style.visibility</p:attrName>
                                        </p:attrNameLst>
                                      </p:cBhvr>
                                      <p:to>
                                        <p:strVal val="visible"/>
                                      </p:to>
                                    </p:set>
                                    <p:animEffect transition="in" filter="wipe(down)">
                                      <p:cBhvr>
                                        <p:cTn id="18" dur="500"/>
                                        <p:tgtEl>
                                          <p:spTgt spid="17414"/>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7412"/>
                                        </p:tgtEl>
                                        <p:attrNameLst>
                                          <p:attrName>style.visibility</p:attrName>
                                        </p:attrNameLst>
                                      </p:cBhvr>
                                      <p:to>
                                        <p:strVal val="visible"/>
                                      </p:to>
                                    </p:set>
                                    <p:animEffect transition="in" filter="wipe(down)">
                                      <p:cBhvr>
                                        <p:cTn id="23" dur="500"/>
                                        <p:tgtEl>
                                          <p:spTgt spid="17412"/>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7415"/>
                                        </p:tgtEl>
                                        <p:attrNameLst>
                                          <p:attrName>style.visibility</p:attrName>
                                        </p:attrNameLst>
                                      </p:cBhvr>
                                      <p:to>
                                        <p:strVal val="visible"/>
                                      </p:to>
                                    </p:set>
                                    <p:animEffect transition="in" filter="wipe(down)">
                                      <p:cBhvr>
                                        <p:cTn id="28" dur="500"/>
                                        <p:tgtEl>
                                          <p:spTgt spid="1741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7413"/>
                                        </p:tgtEl>
                                        <p:attrNameLst>
                                          <p:attrName>style.visibility</p:attrName>
                                        </p:attrNameLst>
                                      </p:cBhvr>
                                      <p:to>
                                        <p:strVal val="visible"/>
                                      </p:to>
                                    </p:set>
                                    <p:animEffect transition="in" filter="wipe(down)">
                                      <p:cBhvr>
                                        <p:cTn id="33" dur="500"/>
                                        <p:tgtEl>
                                          <p:spTgt spid="17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4" grpId="0" build="p"/>
      <p:bldP spid="17411" grpId="0"/>
      <p:bldP spid="17412" grpId="0"/>
      <p:bldP spid="17413"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172278" y="274638"/>
            <a:ext cx="11754679" cy="1143000"/>
          </a:xfrm>
        </p:spPr>
        <p:txBody>
          <a:bodyPr>
            <a:normAutofit fontScale="90000"/>
          </a:bodyPr>
          <a:lstStyle/>
          <a:p>
            <a:pPr algn="ctr" eaLnBrk="1" hangingPunct="1">
              <a:defRPr/>
            </a:pPr>
            <a:r>
              <a:rPr lang="es-MX" sz="5400" dirty="0">
                <a:solidFill>
                  <a:srgbClr val="FFFF00"/>
                </a:solidFill>
                <a:effectLst>
                  <a:outerShdw blurRad="38100" dist="38100" dir="2700000" algn="tl">
                    <a:srgbClr val="C0C0C0"/>
                  </a:outerShdw>
                </a:effectLst>
                <a:latin typeface="Franklin Gothic Heavy" panose="020B0903020102020204" pitchFamily="34" charset="0"/>
              </a:rPr>
              <a:t>Todas las cosas se crean dos veces</a:t>
            </a:r>
            <a:endParaRPr lang="es-ES" sz="5400" dirty="0">
              <a:solidFill>
                <a:srgbClr val="FFFF00"/>
              </a:solidFill>
              <a:effectLst>
                <a:outerShdw blurRad="38100" dist="38100" dir="2700000" algn="tl">
                  <a:srgbClr val="C0C0C0"/>
                </a:outerShdw>
              </a:effectLst>
              <a:latin typeface="Franklin Gothic Heavy" panose="020B0903020102020204" pitchFamily="34" charset="0"/>
            </a:endParaRPr>
          </a:p>
        </p:txBody>
      </p:sp>
      <p:pic>
        <p:nvPicPr>
          <p:cNvPr id="65539" name="Picture 3" descr="MCj03418140000[1]"/>
          <p:cNvPicPr>
            <a:picLocks noGrp="1" noChangeAspect="1" noChangeArrowheads="1"/>
          </p:cNvPicPr>
          <p:nvPr>
            <p:ph sz="half" idx="2"/>
          </p:nvPr>
        </p:nvPicPr>
        <p:blipFill>
          <a:blip r:embed="rId3">
            <a:clrChange>
              <a:clrFrom>
                <a:srgbClr val="FFFFFF"/>
              </a:clrFrom>
              <a:clrTo>
                <a:srgbClr val="FFFFFF">
                  <a:alpha val="0"/>
                </a:srgbClr>
              </a:clrTo>
            </a:clrChange>
            <a:lum bright="70000" contrast="-70000"/>
          </a:blip>
          <a:srcRect/>
          <a:stretch>
            <a:fillRect/>
          </a:stretch>
        </p:blipFill>
        <p:spPr>
          <a:xfrm>
            <a:off x="8203096" y="1582187"/>
            <a:ext cx="3574774" cy="4635500"/>
          </a:xfrm>
          <a:noFill/>
        </p:spPr>
      </p:pic>
      <p:sp>
        <p:nvSpPr>
          <p:cNvPr id="57348" name="Rectangle 4"/>
          <p:cNvSpPr>
            <a:spLocks noGrp="1" noChangeArrowheads="1"/>
          </p:cNvSpPr>
          <p:nvPr>
            <p:ph type="body" sz="half" idx="1"/>
          </p:nvPr>
        </p:nvSpPr>
        <p:spPr>
          <a:xfrm>
            <a:off x="271671" y="1691724"/>
            <a:ext cx="8145463" cy="4525963"/>
          </a:xfrm>
        </p:spPr>
        <p:txBody>
          <a:bodyPr>
            <a:normAutofit lnSpcReduction="10000"/>
          </a:bodyPr>
          <a:lstStyle/>
          <a:p>
            <a:pPr marL="914400" lvl="1" indent="-457200" algn="ctr">
              <a:buClr>
                <a:schemeClr val="tx1"/>
              </a:buClr>
              <a:buFont typeface="Wingdings" pitchFamily="2" charset="2"/>
              <a:buAutoNum type="arabicPeriod"/>
            </a:pPr>
            <a:r>
              <a:rPr lang="es-MX" sz="3600" dirty="0"/>
              <a:t> </a:t>
            </a:r>
            <a:r>
              <a:rPr lang="es-MX" sz="3600" b="1" dirty="0"/>
              <a:t>Creación Mental.</a:t>
            </a:r>
          </a:p>
          <a:p>
            <a:pPr marL="914400" lvl="1" indent="-457200" algn="ctr">
              <a:buClr>
                <a:schemeClr val="tx1"/>
              </a:buClr>
              <a:buFont typeface="Wingdings" pitchFamily="2" charset="2"/>
              <a:buAutoNum type="arabicPeriod"/>
            </a:pPr>
            <a:r>
              <a:rPr lang="es-MX" sz="3600" b="1" dirty="0"/>
              <a:t> Creación Física.</a:t>
            </a:r>
          </a:p>
          <a:p>
            <a:pPr marL="533400" indent="-533400"/>
            <a:endParaRPr lang="es-MX" sz="3600" b="1" dirty="0"/>
          </a:p>
          <a:p>
            <a:pPr marL="533400" indent="-533400" algn="ctr">
              <a:buNone/>
            </a:pPr>
            <a:r>
              <a:rPr lang="es-MX" sz="3600" b="1" dirty="0"/>
              <a:t>“Medir dos veces antes de cortar”</a:t>
            </a:r>
          </a:p>
          <a:p>
            <a:pPr marL="914400" lvl="1" indent="-457200"/>
            <a:endParaRPr lang="es-MX" sz="3600" b="1" dirty="0"/>
          </a:p>
          <a:p>
            <a:pPr marL="914400" lvl="1" indent="-457200"/>
            <a:endParaRPr lang="es-MX" sz="3600" b="1" dirty="0"/>
          </a:p>
          <a:p>
            <a:pPr marL="533400" indent="-533400" algn="ctr">
              <a:buClr>
                <a:schemeClr val="tx1"/>
              </a:buClr>
              <a:buFont typeface="Wingdings" pitchFamily="2" charset="2"/>
              <a:buChar char="Ø"/>
            </a:pPr>
            <a:r>
              <a:rPr lang="es-MX" sz="3600" b="1" dirty="0"/>
              <a:t>Ampliar nuestro circulo de influencia.</a:t>
            </a:r>
          </a:p>
          <a:p>
            <a:pPr marL="533400" indent="-533400">
              <a:buNone/>
            </a:pPr>
            <a:endParaRPr lang="es-MX" b="1" dirty="0"/>
          </a:p>
        </p:txBody>
      </p:sp>
      <p:sp>
        <p:nvSpPr>
          <p:cNvPr id="2" name="Marcador de fecha 1">
            <a:extLst>
              <a:ext uri="{FF2B5EF4-FFF2-40B4-BE49-F238E27FC236}">
                <a16:creationId xmlns:a16="http://schemas.microsoft.com/office/drawing/2014/main" id="{2F80AECC-F72F-4399-AD40-814ECBEDB597}"/>
              </a:ext>
            </a:extLst>
          </p:cNvPr>
          <p:cNvSpPr>
            <a:spLocks noGrp="1"/>
          </p:cNvSpPr>
          <p:nvPr>
            <p:ph type="dt" sz="half" idx="10"/>
          </p:nvPr>
        </p:nvSpPr>
        <p:spPr/>
        <p:txBody>
          <a:bodyPr/>
          <a:lstStyle/>
          <a:p>
            <a:pPr>
              <a:defRPr/>
            </a:pPr>
            <a:fld id="{5A0A1059-92EA-4A08-8088-35BE691899F0}" type="datetime1">
              <a:rPr lang="es-PE" sz="2400" b="1" smtClean="0">
                <a:solidFill>
                  <a:srgbClr val="FF0000"/>
                </a:solidFill>
              </a:rPr>
              <a:t>29/08/2024</a:t>
            </a:fld>
            <a:endParaRPr lang="es-MX" sz="2400" b="1" dirty="0">
              <a:solidFill>
                <a:srgbClr val="FF0000"/>
              </a:solidFill>
            </a:endParaRPr>
          </a:p>
        </p:txBody>
      </p:sp>
      <p:sp>
        <p:nvSpPr>
          <p:cNvPr id="3" name="Marcador de número de diapositiva 2">
            <a:extLst>
              <a:ext uri="{FF2B5EF4-FFF2-40B4-BE49-F238E27FC236}">
                <a16:creationId xmlns:a16="http://schemas.microsoft.com/office/drawing/2014/main" id="{85C8694B-B42A-46C3-AEC3-7A42C82074AD}"/>
              </a:ext>
            </a:extLst>
          </p:cNvPr>
          <p:cNvSpPr>
            <a:spLocks noGrp="1"/>
          </p:cNvSpPr>
          <p:nvPr>
            <p:ph type="sldNum" sz="quarter" idx="12"/>
          </p:nvPr>
        </p:nvSpPr>
        <p:spPr>
          <a:xfrm>
            <a:off x="9183757" y="640313"/>
            <a:ext cx="2743200" cy="365125"/>
          </a:xfrm>
        </p:spPr>
        <p:txBody>
          <a:bodyPr/>
          <a:lstStyle/>
          <a:p>
            <a:pPr>
              <a:defRPr/>
            </a:pPr>
            <a:fld id="{3ADD28CD-92A9-4887-BF1C-BFA0D1EE067D}" type="slidenum">
              <a:rPr lang="es-MX" sz="2400" b="1" smtClean="0">
                <a:solidFill>
                  <a:srgbClr val="FFFF00"/>
                </a:solidFill>
              </a:rPr>
              <a:pPr>
                <a:defRPr/>
              </a:pPr>
              <a:t>145</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6"/>
                                        </p:tgtEl>
                                        <p:attrNameLst>
                                          <p:attrName>style.visibility</p:attrName>
                                        </p:attrNameLst>
                                      </p:cBhvr>
                                      <p:to>
                                        <p:strVal val="visible"/>
                                      </p:to>
                                    </p:set>
                                    <p:anim calcmode="lin" valueType="num">
                                      <p:cBhvr additive="base">
                                        <p:cTn id="7" dur="500" fill="hold"/>
                                        <p:tgtEl>
                                          <p:spTgt spid="57346"/>
                                        </p:tgtEl>
                                        <p:attrNameLst>
                                          <p:attrName>ppt_x</p:attrName>
                                        </p:attrNameLst>
                                      </p:cBhvr>
                                      <p:tavLst>
                                        <p:tav tm="0">
                                          <p:val>
                                            <p:strVal val="#ppt_x"/>
                                          </p:val>
                                        </p:tav>
                                        <p:tav tm="100000">
                                          <p:val>
                                            <p:strVal val="#ppt_x"/>
                                          </p:val>
                                        </p:tav>
                                      </p:tavLst>
                                    </p:anim>
                                    <p:anim calcmode="lin" valueType="num">
                                      <p:cBhvr additive="base">
                                        <p:cTn id="8" dur="500" fill="hold"/>
                                        <p:tgtEl>
                                          <p:spTgt spid="5734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348">
                                            <p:txEl>
                                              <p:pRg st="0" end="0"/>
                                            </p:txEl>
                                          </p:spTgt>
                                        </p:tgtEl>
                                        <p:attrNameLst>
                                          <p:attrName>style.visibility</p:attrName>
                                        </p:attrNameLst>
                                      </p:cBhvr>
                                      <p:to>
                                        <p:strVal val="visible"/>
                                      </p:to>
                                    </p:set>
                                    <p:anim calcmode="lin" valueType="num">
                                      <p:cBhvr additive="base">
                                        <p:cTn id="13" dur="500" fill="hold"/>
                                        <p:tgtEl>
                                          <p:spTgt spid="57348">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48">
                                            <p:txEl>
                                              <p:pRg st="0" end="0"/>
                                            </p:txEl>
                                          </p:spTgt>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57348">
                                            <p:txEl>
                                              <p:pRg st="1" end="1"/>
                                            </p:txEl>
                                          </p:spTgt>
                                        </p:tgtEl>
                                        <p:attrNameLst>
                                          <p:attrName>style.visibility</p:attrName>
                                        </p:attrNameLst>
                                      </p:cBhvr>
                                      <p:to>
                                        <p:strVal val="visible"/>
                                      </p:to>
                                    </p:set>
                                    <p:anim calcmode="lin" valueType="num">
                                      <p:cBhvr additive="base">
                                        <p:cTn id="17" dur="500" fill="hold"/>
                                        <p:tgtEl>
                                          <p:spTgt spid="57348">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57348">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57348">
                                            <p:txEl>
                                              <p:pRg st="3" end="3"/>
                                            </p:txEl>
                                          </p:spTgt>
                                        </p:tgtEl>
                                        <p:attrNameLst>
                                          <p:attrName>style.visibility</p:attrName>
                                        </p:attrNameLst>
                                      </p:cBhvr>
                                      <p:to>
                                        <p:strVal val="visible"/>
                                      </p:to>
                                    </p:set>
                                    <p:anim calcmode="lin" valueType="num">
                                      <p:cBhvr additive="base">
                                        <p:cTn id="23" dur="500" fill="hold"/>
                                        <p:tgtEl>
                                          <p:spTgt spid="57348">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57348">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57348">
                                            <p:txEl>
                                              <p:pRg st="6" end="6"/>
                                            </p:txEl>
                                          </p:spTgt>
                                        </p:tgtEl>
                                        <p:attrNameLst>
                                          <p:attrName>style.visibility</p:attrName>
                                        </p:attrNameLst>
                                      </p:cBhvr>
                                      <p:to>
                                        <p:strVal val="visible"/>
                                      </p:to>
                                    </p:set>
                                    <p:anim calcmode="lin" valueType="num">
                                      <p:cBhvr additive="base">
                                        <p:cTn id="29" dur="500" fill="hold"/>
                                        <p:tgtEl>
                                          <p:spTgt spid="57348">
                                            <p:txEl>
                                              <p:pRg st="6" end="6"/>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57348">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6" grpId="0"/>
      <p:bldP spid="57348" grpId="0" build="p"/>
    </p:bld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p:txBody>
          <a:bodyPr>
            <a:normAutofit/>
          </a:bodyPr>
          <a:lstStyle/>
          <a:p>
            <a:pPr algn="ctr" eaLnBrk="1" hangingPunct="1">
              <a:defRPr/>
            </a:pPr>
            <a:r>
              <a:rPr lang="es-MX" sz="6600" dirty="0">
                <a:solidFill>
                  <a:srgbClr val="FFFF00"/>
                </a:solidFill>
                <a:effectLst>
                  <a:outerShdw blurRad="38100" dist="38100" dir="2700000" algn="tl">
                    <a:srgbClr val="C0C0C0"/>
                  </a:outerShdw>
                </a:effectLst>
                <a:latin typeface="Haettenschweiler" pitchFamily="34" charset="0"/>
              </a:rPr>
              <a:t>Somos la segunda creación.</a:t>
            </a:r>
          </a:p>
        </p:txBody>
      </p:sp>
      <p:sp>
        <p:nvSpPr>
          <p:cNvPr id="59395" name="Rectangle 3"/>
          <p:cNvSpPr>
            <a:spLocks noGrp="1" noChangeArrowheads="1"/>
          </p:cNvSpPr>
          <p:nvPr>
            <p:ph type="body" sz="half" idx="1"/>
          </p:nvPr>
        </p:nvSpPr>
        <p:spPr>
          <a:xfrm>
            <a:off x="254773" y="4279899"/>
            <a:ext cx="9985514" cy="2303463"/>
          </a:xfrm>
        </p:spPr>
        <p:txBody>
          <a:bodyPr>
            <a:noAutofit/>
          </a:bodyPr>
          <a:lstStyle/>
          <a:p>
            <a:pPr eaLnBrk="1" hangingPunct="1"/>
            <a:r>
              <a:rPr lang="es-MX" sz="3200" b="1" dirty="0"/>
              <a:t>Examinar las primeras creaciones.</a:t>
            </a:r>
          </a:p>
          <a:p>
            <a:pPr eaLnBrk="1" hangingPunct="1"/>
            <a:r>
              <a:rPr lang="es-MX" sz="3200" b="1" dirty="0"/>
              <a:t>Hacernos cargo de nuestra primera creación</a:t>
            </a:r>
          </a:p>
          <a:p>
            <a:pPr eaLnBrk="1" hangingPunct="1"/>
            <a:r>
              <a:rPr lang="es-MX" sz="3200" b="1" dirty="0"/>
              <a:t>NO permitir por omisión que otras personas o circunstancias actúen sobre nosotros</a:t>
            </a:r>
            <a:endParaRPr lang="es-ES" sz="3200" b="1" dirty="0"/>
          </a:p>
        </p:txBody>
      </p:sp>
      <p:pic>
        <p:nvPicPr>
          <p:cNvPr id="66564" name="Picture 4" descr="MCj04061240000[1]"/>
          <p:cNvPicPr>
            <a:picLocks noGrp="1" noChangeAspect="1" noChangeArrowheads="1"/>
          </p:cNvPicPr>
          <p:nvPr>
            <p:ph sz="half" idx="2"/>
          </p:nvPr>
        </p:nvPicPr>
        <p:blipFill>
          <a:blip r:embed="rId3"/>
          <a:srcRect/>
          <a:stretch>
            <a:fillRect/>
          </a:stretch>
        </p:blipFill>
        <p:spPr>
          <a:xfrm>
            <a:off x="8653670" y="1587500"/>
            <a:ext cx="3173234" cy="2653196"/>
          </a:xfrm>
          <a:noFill/>
        </p:spPr>
      </p:pic>
      <p:sp>
        <p:nvSpPr>
          <p:cNvPr id="66565" name="Text Box 5"/>
          <p:cNvSpPr txBox="1">
            <a:spLocks noChangeArrowheads="1"/>
          </p:cNvSpPr>
          <p:nvPr/>
        </p:nvSpPr>
        <p:spPr bwMode="auto">
          <a:xfrm>
            <a:off x="1952596" y="1844675"/>
            <a:ext cx="4214842" cy="1569660"/>
          </a:xfrm>
          <a:prstGeom prst="rect">
            <a:avLst/>
          </a:prstGeom>
          <a:noFill/>
          <a:ln w="9525">
            <a:noFill/>
            <a:miter lim="800000"/>
            <a:headEnd/>
            <a:tailEnd/>
          </a:ln>
        </p:spPr>
        <p:txBody>
          <a:bodyPr wrap="square">
            <a:spAutoFit/>
          </a:bodyPr>
          <a:lstStyle/>
          <a:p>
            <a:pPr>
              <a:buFont typeface="Wingdings" pitchFamily="2" charset="2"/>
              <a:buChar char="§"/>
            </a:pPr>
            <a:r>
              <a:rPr lang="es-MX" sz="3200" b="1" dirty="0">
                <a:latin typeface="Arial" charset="0"/>
              </a:rPr>
              <a:t> Autoconciencia</a:t>
            </a:r>
          </a:p>
          <a:p>
            <a:pPr>
              <a:buFont typeface="Wingdings" pitchFamily="2" charset="2"/>
              <a:buChar char="§"/>
            </a:pPr>
            <a:r>
              <a:rPr lang="es-MX" sz="3200" b="1" dirty="0">
                <a:latin typeface="Arial" charset="0"/>
              </a:rPr>
              <a:t> Imaginación </a:t>
            </a:r>
          </a:p>
          <a:p>
            <a:pPr>
              <a:buFont typeface="Wingdings" pitchFamily="2" charset="2"/>
              <a:buChar char="§"/>
            </a:pPr>
            <a:r>
              <a:rPr lang="es-MX" sz="3200" b="1" dirty="0">
                <a:latin typeface="Arial" charset="0"/>
              </a:rPr>
              <a:t> Conciencia moral</a:t>
            </a:r>
            <a:endParaRPr lang="es-ES" sz="3200" b="1" dirty="0">
              <a:latin typeface="Arial" charset="0"/>
            </a:endParaRPr>
          </a:p>
        </p:txBody>
      </p:sp>
      <p:sp>
        <p:nvSpPr>
          <p:cNvPr id="59398" name="Freeform 6"/>
          <p:cNvSpPr>
            <a:spLocks/>
          </p:cNvSpPr>
          <p:nvPr/>
        </p:nvSpPr>
        <p:spPr bwMode="auto">
          <a:xfrm>
            <a:off x="6240464" y="2492375"/>
            <a:ext cx="846137" cy="1250950"/>
          </a:xfrm>
          <a:custGeom>
            <a:avLst/>
            <a:gdLst/>
            <a:ahLst/>
            <a:cxnLst>
              <a:cxn ang="0">
                <a:pos x="161" y="0"/>
              </a:cxn>
              <a:cxn ang="0">
                <a:pos x="313" y="59"/>
              </a:cxn>
              <a:cxn ang="0">
                <a:pos x="415" y="127"/>
              </a:cxn>
              <a:cxn ang="0">
                <a:pos x="508" y="237"/>
              </a:cxn>
              <a:cxn ang="0">
                <a:pos x="533" y="356"/>
              </a:cxn>
              <a:cxn ang="0">
                <a:pos x="482" y="500"/>
              </a:cxn>
              <a:cxn ang="0">
                <a:pos x="389" y="644"/>
              </a:cxn>
              <a:cxn ang="0">
                <a:pos x="237" y="728"/>
              </a:cxn>
              <a:cxn ang="0">
                <a:pos x="0" y="788"/>
              </a:cxn>
            </a:cxnLst>
            <a:rect l="0" t="0" r="r" b="b"/>
            <a:pathLst>
              <a:path w="533" h="788">
                <a:moveTo>
                  <a:pt x="161" y="0"/>
                </a:moveTo>
                <a:lnTo>
                  <a:pt x="313" y="59"/>
                </a:lnTo>
                <a:lnTo>
                  <a:pt x="415" y="127"/>
                </a:lnTo>
                <a:lnTo>
                  <a:pt x="508" y="237"/>
                </a:lnTo>
                <a:lnTo>
                  <a:pt x="533" y="356"/>
                </a:lnTo>
                <a:lnTo>
                  <a:pt x="482" y="500"/>
                </a:lnTo>
                <a:lnTo>
                  <a:pt x="389" y="644"/>
                </a:lnTo>
                <a:lnTo>
                  <a:pt x="237" y="728"/>
                </a:lnTo>
                <a:lnTo>
                  <a:pt x="0" y="788"/>
                </a:lnTo>
              </a:path>
            </a:pathLst>
          </a:custGeom>
          <a:noFill/>
          <a:ln w="127000">
            <a:solidFill>
              <a:schemeClr val="tx1"/>
            </a:solidFill>
            <a:round/>
            <a:headEnd type="none" w="med" len="med"/>
            <a:tailEnd type="triangle" w="med" len="med"/>
          </a:ln>
          <a:effectLst/>
        </p:spPr>
        <p:txBody>
          <a:bodyPr/>
          <a:lstStyle/>
          <a:p>
            <a:pPr>
              <a:defRPr/>
            </a:pPr>
            <a:endParaRPr lang="es-ES"/>
          </a:p>
        </p:txBody>
      </p:sp>
      <p:sp>
        <p:nvSpPr>
          <p:cNvPr id="2" name="Marcador de fecha 1">
            <a:extLst>
              <a:ext uri="{FF2B5EF4-FFF2-40B4-BE49-F238E27FC236}">
                <a16:creationId xmlns:a16="http://schemas.microsoft.com/office/drawing/2014/main" id="{FBBFCE52-75FE-4FDC-90F5-DECE105B7FE0}"/>
              </a:ext>
            </a:extLst>
          </p:cNvPr>
          <p:cNvSpPr>
            <a:spLocks noGrp="1"/>
          </p:cNvSpPr>
          <p:nvPr>
            <p:ph type="dt" sz="half" idx="10"/>
          </p:nvPr>
        </p:nvSpPr>
        <p:spPr/>
        <p:txBody>
          <a:bodyPr/>
          <a:lstStyle/>
          <a:p>
            <a:pPr>
              <a:defRPr/>
            </a:pPr>
            <a:fld id="{196BBFF1-B4E1-4B2E-907A-7D837B00906C}" type="datetime1">
              <a:rPr lang="es-PE" sz="2400" b="1" smtClean="0">
                <a:solidFill>
                  <a:srgbClr val="FF0000"/>
                </a:solidFill>
              </a:rPr>
              <a:t>29/08/2024</a:t>
            </a:fld>
            <a:endParaRPr lang="es-MX" sz="2400" b="1" dirty="0">
              <a:solidFill>
                <a:srgbClr val="FF0000"/>
              </a:solidFill>
            </a:endParaRPr>
          </a:p>
        </p:txBody>
      </p:sp>
      <p:sp>
        <p:nvSpPr>
          <p:cNvPr id="3" name="Marcador de número de diapositiva 2">
            <a:extLst>
              <a:ext uri="{FF2B5EF4-FFF2-40B4-BE49-F238E27FC236}">
                <a16:creationId xmlns:a16="http://schemas.microsoft.com/office/drawing/2014/main" id="{2EFBE19B-4B30-4708-8252-C25D3F5FCEFD}"/>
              </a:ext>
            </a:extLst>
          </p:cNvPr>
          <p:cNvSpPr>
            <a:spLocks noGrp="1"/>
          </p:cNvSpPr>
          <p:nvPr>
            <p:ph type="sldNum" sz="quarter" idx="12"/>
          </p:nvPr>
        </p:nvSpPr>
        <p:spPr/>
        <p:txBody>
          <a:bodyPr/>
          <a:lstStyle/>
          <a:p>
            <a:pPr>
              <a:defRPr/>
            </a:pPr>
            <a:fld id="{3ADD28CD-92A9-4887-BF1C-BFA0D1EE067D}" type="slidenum">
              <a:rPr lang="es-MX" sz="2400" b="1" smtClean="0">
                <a:solidFill>
                  <a:srgbClr val="FFFF00"/>
                </a:solidFill>
              </a:rPr>
              <a:pPr>
                <a:defRPr/>
              </a:pPr>
              <a:t>146</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394"/>
                                        </p:tgtEl>
                                        <p:attrNameLst>
                                          <p:attrName>style.visibility</p:attrName>
                                        </p:attrNameLst>
                                      </p:cBhvr>
                                      <p:to>
                                        <p:strVal val="visible"/>
                                      </p:to>
                                    </p:set>
                                    <p:anim calcmode="lin" valueType="num">
                                      <p:cBhvr additive="base">
                                        <p:cTn id="7" dur="500" fill="hold"/>
                                        <p:tgtEl>
                                          <p:spTgt spid="59394"/>
                                        </p:tgtEl>
                                        <p:attrNameLst>
                                          <p:attrName>ppt_x</p:attrName>
                                        </p:attrNameLst>
                                      </p:cBhvr>
                                      <p:tavLst>
                                        <p:tav tm="0">
                                          <p:val>
                                            <p:strVal val="#ppt_x"/>
                                          </p:val>
                                        </p:tav>
                                        <p:tav tm="100000">
                                          <p:val>
                                            <p:strVal val="#ppt_x"/>
                                          </p:val>
                                        </p:tav>
                                      </p:tavLst>
                                    </p:anim>
                                    <p:anim calcmode="lin" valueType="num">
                                      <p:cBhvr additive="base">
                                        <p:cTn id="8" dur="500" fill="hold"/>
                                        <p:tgtEl>
                                          <p:spTgt spid="593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6564"/>
                                        </p:tgtEl>
                                        <p:attrNameLst>
                                          <p:attrName>style.visibility</p:attrName>
                                        </p:attrNameLst>
                                      </p:cBhvr>
                                      <p:to>
                                        <p:strVal val="visible"/>
                                      </p:to>
                                    </p:set>
                                    <p:anim calcmode="lin" valueType="num">
                                      <p:cBhvr additive="base">
                                        <p:cTn id="13" dur="500" fill="hold"/>
                                        <p:tgtEl>
                                          <p:spTgt spid="66564"/>
                                        </p:tgtEl>
                                        <p:attrNameLst>
                                          <p:attrName>ppt_x</p:attrName>
                                        </p:attrNameLst>
                                      </p:cBhvr>
                                      <p:tavLst>
                                        <p:tav tm="0">
                                          <p:val>
                                            <p:strVal val="#ppt_x"/>
                                          </p:val>
                                        </p:tav>
                                        <p:tav tm="100000">
                                          <p:val>
                                            <p:strVal val="#ppt_x"/>
                                          </p:val>
                                        </p:tav>
                                      </p:tavLst>
                                    </p:anim>
                                    <p:anim calcmode="lin" valueType="num">
                                      <p:cBhvr additive="base">
                                        <p:cTn id="14" dur="500" fill="hold"/>
                                        <p:tgtEl>
                                          <p:spTgt spid="6656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9398"/>
                                        </p:tgtEl>
                                        <p:attrNameLst>
                                          <p:attrName>style.visibility</p:attrName>
                                        </p:attrNameLst>
                                      </p:cBhvr>
                                      <p:to>
                                        <p:strVal val="visible"/>
                                      </p:to>
                                    </p:set>
                                    <p:anim calcmode="lin" valueType="num">
                                      <p:cBhvr additive="base">
                                        <p:cTn id="19" dur="500" fill="hold"/>
                                        <p:tgtEl>
                                          <p:spTgt spid="59398"/>
                                        </p:tgtEl>
                                        <p:attrNameLst>
                                          <p:attrName>ppt_x</p:attrName>
                                        </p:attrNameLst>
                                      </p:cBhvr>
                                      <p:tavLst>
                                        <p:tav tm="0">
                                          <p:val>
                                            <p:strVal val="#ppt_x"/>
                                          </p:val>
                                        </p:tav>
                                        <p:tav tm="100000">
                                          <p:val>
                                            <p:strVal val="#ppt_x"/>
                                          </p:val>
                                        </p:tav>
                                      </p:tavLst>
                                    </p:anim>
                                    <p:anim calcmode="lin" valueType="num">
                                      <p:cBhvr additive="base">
                                        <p:cTn id="20" dur="500" fill="hold"/>
                                        <p:tgtEl>
                                          <p:spTgt spid="5939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6565">
                                            <p:txEl>
                                              <p:pRg st="0" end="0"/>
                                            </p:txEl>
                                          </p:spTgt>
                                        </p:tgtEl>
                                        <p:attrNameLst>
                                          <p:attrName>style.visibility</p:attrName>
                                        </p:attrNameLst>
                                      </p:cBhvr>
                                      <p:to>
                                        <p:strVal val="visible"/>
                                      </p:to>
                                    </p:set>
                                    <p:anim calcmode="lin" valueType="num">
                                      <p:cBhvr additive="base">
                                        <p:cTn id="25" dur="500" fill="hold"/>
                                        <p:tgtEl>
                                          <p:spTgt spid="66565">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656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6565">
                                            <p:txEl>
                                              <p:pRg st="1" end="1"/>
                                            </p:txEl>
                                          </p:spTgt>
                                        </p:tgtEl>
                                        <p:attrNameLst>
                                          <p:attrName>style.visibility</p:attrName>
                                        </p:attrNameLst>
                                      </p:cBhvr>
                                      <p:to>
                                        <p:strVal val="visible"/>
                                      </p:to>
                                    </p:set>
                                    <p:anim calcmode="lin" valueType="num">
                                      <p:cBhvr additive="base">
                                        <p:cTn id="31" dur="500" fill="hold"/>
                                        <p:tgtEl>
                                          <p:spTgt spid="66565">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656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6565">
                                            <p:txEl>
                                              <p:pRg st="2" end="2"/>
                                            </p:txEl>
                                          </p:spTgt>
                                        </p:tgtEl>
                                        <p:attrNameLst>
                                          <p:attrName>style.visibility</p:attrName>
                                        </p:attrNameLst>
                                      </p:cBhvr>
                                      <p:to>
                                        <p:strVal val="visible"/>
                                      </p:to>
                                    </p:set>
                                    <p:anim calcmode="lin" valueType="num">
                                      <p:cBhvr additive="base">
                                        <p:cTn id="37" dur="500" fill="hold"/>
                                        <p:tgtEl>
                                          <p:spTgt spid="66565">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656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9395">
                                            <p:txEl>
                                              <p:pRg st="0" end="0"/>
                                            </p:txEl>
                                          </p:spTgt>
                                        </p:tgtEl>
                                        <p:attrNameLst>
                                          <p:attrName>style.visibility</p:attrName>
                                        </p:attrNameLst>
                                      </p:cBhvr>
                                      <p:to>
                                        <p:strVal val="visible"/>
                                      </p:to>
                                    </p:set>
                                    <p:anim calcmode="lin" valueType="num">
                                      <p:cBhvr additive="base">
                                        <p:cTn id="43"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5939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9395">
                                            <p:txEl>
                                              <p:pRg st="1" end="1"/>
                                            </p:txEl>
                                          </p:spTgt>
                                        </p:tgtEl>
                                        <p:attrNameLst>
                                          <p:attrName>style.visibility</p:attrName>
                                        </p:attrNameLst>
                                      </p:cBhvr>
                                      <p:to>
                                        <p:strVal val="visible"/>
                                      </p:to>
                                    </p:set>
                                    <p:anim calcmode="lin" valueType="num">
                                      <p:cBhvr additive="base">
                                        <p:cTn id="49" dur="500" fill="hold"/>
                                        <p:tgtEl>
                                          <p:spTgt spid="59395">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939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9395">
                                            <p:txEl>
                                              <p:pRg st="2" end="2"/>
                                            </p:txEl>
                                          </p:spTgt>
                                        </p:tgtEl>
                                        <p:attrNameLst>
                                          <p:attrName>style.visibility</p:attrName>
                                        </p:attrNameLst>
                                      </p:cBhvr>
                                      <p:to>
                                        <p:strVal val="visible"/>
                                      </p:to>
                                    </p:set>
                                    <p:anim calcmode="lin" valueType="num">
                                      <p:cBhvr additive="base">
                                        <p:cTn id="55" dur="500" fill="hold"/>
                                        <p:tgtEl>
                                          <p:spTgt spid="59395">
                                            <p:txEl>
                                              <p:pRg st="2" end="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5939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4" grpId="0"/>
      <p:bldP spid="59395" grpId="0" build="p"/>
      <p:bldP spid="66565" grpId="0" build="p"/>
      <p:bldP spid="59398" grpId="0" animBg="1"/>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6" name="Picture 2" descr="MCj02873490000[1]"/>
          <p:cNvPicPr>
            <a:picLocks noGrp="1" noChangeAspect="1" noChangeArrowheads="1"/>
          </p:cNvPicPr>
          <p:nvPr>
            <p:ph sz="quarter" idx="2"/>
          </p:nvPr>
        </p:nvPicPr>
        <p:blipFill>
          <a:blip r:embed="rId3">
            <a:lum bright="70000" contrast="-70000"/>
          </a:blip>
          <a:srcRect/>
          <a:stretch>
            <a:fillRect/>
          </a:stretch>
        </p:blipFill>
        <p:spPr>
          <a:xfrm>
            <a:off x="339727" y="2514600"/>
            <a:ext cx="1652587" cy="1390650"/>
          </a:xfrm>
          <a:noFill/>
        </p:spPr>
      </p:pic>
      <p:pic>
        <p:nvPicPr>
          <p:cNvPr id="67587" name="Picture 3" descr="MCj03835100000[1]"/>
          <p:cNvPicPr>
            <a:picLocks noGrp="1" noChangeAspect="1" noChangeArrowheads="1"/>
          </p:cNvPicPr>
          <p:nvPr>
            <p:ph sz="quarter" idx="3"/>
          </p:nvPr>
        </p:nvPicPr>
        <p:blipFill>
          <a:blip r:embed="rId4">
            <a:lum bright="70000" contrast="-70000"/>
          </a:blip>
          <a:srcRect/>
          <a:stretch>
            <a:fillRect/>
          </a:stretch>
        </p:blipFill>
        <p:spPr>
          <a:xfrm>
            <a:off x="10074758" y="3450879"/>
            <a:ext cx="1655762" cy="2817399"/>
          </a:xfrm>
          <a:solidFill>
            <a:schemeClr val="accent3">
              <a:lumMod val="60000"/>
              <a:lumOff val="40000"/>
            </a:schemeClr>
          </a:solidFill>
          <a:ln>
            <a:solidFill>
              <a:srgbClr val="FF0000"/>
            </a:solidFill>
          </a:ln>
        </p:spPr>
      </p:pic>
      <p:sp>
        <p:nvSpPr>
          <p:cNvPr id="61444" name="Rectangle 4"/>
          <p:cNvSpPr>
            <a:spLocks noGrp="1" noChangeArrowheads="1"/>
          </p:cNvSpPr>
          <p:nvPr>
            <p:ph type="title"/>
          </p:nvPr>
        </p:nvSpPr>
        <p:spPr/>
        <p:txBody>
          <a:bodyPr>
            <a:normAutofit/>
          </a:bodyPr>
          <a:lstStyle/>
          <a:p>
            <a:pPr algn="ctr" eaLnBrk="1" hangingPunct="1">
              <a:defRPr/>
            </a:pPr>
            <a:r>
              <a:rPr lang="es-MX" sz="6000" dirty="0">
                <a:solidFill>
                  <a:srgbClr val="FFFF00"/>
                </a:solidFill>
                <a:effectLst>
                  <a:outerShdw blurRad="38100" dist="38100" dir="2700000" algn="tl">
                    <a:srgbClr val="C0C0C0"/>
                  </a:outerShdw>
                </a:effectLst>
                <a:latin typeface="Haettenschweiler" pitchFamily="34" charset="0"/>
              </a:rPr>
              <a:t>Liderar es la primera creación</a:t>
            </a:r>
          </a:p>
        </p:txBody>
      </p:sp>
      <p:sp>
        <p:nvSpPr>
          <p:cNvPr id="61445" name="Rectangle 5"/>
          <p:cNvSpPr>
            <a:spLocks noGrp="1" noChangeArrowheads="1"/>
          </p:cNvSpPr>
          <p:nvPr>
            <p:ph type="body" sz="half" idx="1"/>
          </p:nvPr>
        </p:nvSpPr>
        <p:spPr>
          <a:xfrm>
            <a:off x="1396999" y="3886545"/>
            <a:ext cx="7793037" cy="1776643"/>
          </a:xfrm>
        </p:spPr>
        <p:txBody>
          <a:bodyPr/>
          <a:lstStyle/>
          <a:p>
            <a:pPr eaLnBrk="1" hangingPunct="1"/>
            <a:r>
              <a:rPr lang="es-MX" sz="3200" b="1" dirty="0"/>
              <a:t>Administración busca la eficiencia.</a:t>
            </a:r>
          </a:p>
          <a:p>
            <a:pPr marL="0" indent="0" eaLnBrk="1" hangingPunct="1">
              <a:buNone/>
            </a:pPr>
            <a:endParaRPr lang="es-MX" sz="3200" b="1" dirty="0"/>
          </a:p>
          <a:p>
            <a:pPr eaLnBrk="1" hangingPunct="1"/>
            <a:r>
              <a:rPr lang="es-MX" sz="3200" b="1" dirty="0"/>
              <a:t>Liderazgo busca la efectividad.</a:t>
            </a:r>
          </a:p>
        </p:txBody>
      </p:sp>
      <p:sp>
        <p:nvSpPr>
          <p:cNvPr id="67590" name="Text Box 6"/>
          <p:cNvSpPr txBox="1">
            <a:spLocks noChangeArrowheads="1"/>
          </p:cNvSpPr>
          <p:nvPr/>
        </p:nvSpPr>
        <p:spPr bwMode="auto">
          <a:xfrm>
            <a:off x="9190036" y="2686705"/>
            <a:ext cx="2663687" cy="523220"/>
          </a:xfrm>
          <a:prstGeom prst="rect">
            <a:avLst/>
          </a:prstGeom>
          <a:noFill/>
          <a:ln w="9525">
            <a:noFill/>
            <a:miter lim="800000"/>
            <a:headEnd/>
            <a:tailEnd/>
          </a:ln>
        </p:spPr>
        <p:txBody>
          <a:bodyPr wrap="square">
            <a:spAutoFit/>
          </a:bodyPr>
          <a:lstStyle/>
          <a:p>
            <a:pPr>
              <a:spcBef>
                <a:spcPct val="50000"/>
              </a:spcBef>
            </a:pPr>
            <a:r>
              <a:rPr lang="es-MX" sz="2800" b="1" dirty="0">
                <a:solidFill>
                  <a:schemeClr val="tx2"/>
                </a:solidFill>
                <a:latin typeface="Arial" charset="0"/>
              </a:rPr>
              <a:t>Peter Drucker</a:t>
            </a:r>
            <a:endParaRPr lang="es-ES" sz="2800" b="1" dirty="0">
              <a:solidFill>
                <a:schemeClr val="tx2"/>
              </a:solidFill>
              <a:latin typeface="Arial" charset="0"/>
            </a:endParaRPr>
          </a:p>
        </p:txBody>
      </p:sp>
      <p:sp>
        <p:nvSpPr>
          <p:cNvPr id="67591" name="Rectangle 7"/>
          <p:cNvSpPr>
            <a:spLocks noChangeArrowheads="1"/>
          </p:cNvSpPr>
          <p:nvPr/>
        </p:nvSpPr>
        <p:spPr bwMode="auto">
          <a:xfrm>
            <a:off x="344556" y="1455738"/>
            <a:ext cx="11502887" cy="1143000"/>
          </a:xfrm>
          <a:prstGeom prst="rect">
            <a:avLst/>
          </a:prstGeom>
          <a:noFill/>
          <a:ln w="9525">
            <a:noFill/>
            <a:miter lim="800000"/>
            <a:headEnd/>
            <a:tailEnd/>
          </a:ln>
        </p:spPr>
        <p:txBody>
          <a:bodyPr anchor="ctr"/>
          <a:lstStyle/>
          <a:p>
            <a:pPr algn="ctr"/>
            <a:r>
              <a:rPr lang="es-MX" sz="3700" dirty="0">
                <a:solidFill>
                  <a:schemeClr val="tx2"/>
                </a:solidFill>
                <a:latin typeface="Arial" charset="0"/>
              </a:rPr>
              <a:t>“</a:t>
            </a:r>
            <a:r>
              <a:rPr lang="es-MX" sz="3700" b="1" dirty="0">
                <a:solidFill>
                  <a:schemeClr val="tx2"/>
                </a:solidFill>
                <a:latin typeface="Arial" charset="0"/>
              </a:rPr>
              <a:t>Administrar es hacer las cosas bien, liderar es hacer las cosas correctas”</a:t>
            </a:r>
            <a:endParaRPr lang="es-ES" sz="3700" b="1" dirty="0">
              <a:solidFill>
                <a:schemeClr val="tx2"/>
              </a:solidFill>
              <a:latin typeface="Arial" charset="0"/>
            </a:endParaRPr>
          </a:p>
        </p:txBody>
      </p:sp>
      <p:sp>
        <p:nvSpPr>
          <p:cNvPr id="61448" name="Rectangle 8"/>
          <p:cNvSpPr>
            <a:spLocks noChangeArrowheads="1"/>
          </p:cNvSpPr>
          <p:nvPr/>
        </p:nvSpPr>
        <p:spPr bwMode="auto">
          <a:xfrm>
            <a:off x="1206760" y="4448692"/>
            <a:ext cx="7728398" cy="584775"/>
          </a:xfrm>
          <a:prstGeom prst="rect">
            <a:avLst/>
          </a:prstGeom>
          <a:noFill/>
          <a:ln w="9525">
            <a:noFill/>
            <a:miter lim="800000"/>
            <a:headEnd/>
            <a:tailEnd/>
          </a:ln>
        </p:spPr>
        <p:txBody>
          <a:bodyPr wrap="none">
            <a:spAutoFit/>
          </a:bodyPr>
          <a:lstStyle/>
          <a:p>
            <a:pPr>
              <a:spcBef>
                <a:spcPct val="20000"/>
              </a:spcBef>
              <a:buFontTx/>
              <a:buChar char="•"/>
            </a:pPr>
            <a:r>
              <a:rPr lang="es-MX" sz="3200" b="1" dirty="0">
                <a:latin typeface="Arial" charset="0"/>
              </a:rPr>
              <a:t>¿Cómo puedo hacer mejor las cosas?</a:t>
            </a:r>
          </a:p>
        </p:txBody>
      </p:sp>
      <p:sp>
        <p:nvSpPr>
          <p:cNvPr id="61449" name="Rectangle 9"/>
          <p:cNvSpPr>
            <a:spLocks noChangeArrowheads="1"/>
          </p:cNvSpPr>
          <p:nvPr/>
        </p:nvSpPr>
        <p:spPr bwMode="auto">
          <a:xfrm>
            <a:off x="951883" y="5760465"/>
            <a:ext cx="8238153" cy="584775"/>
          </a:xfrm>
          <a:prstGeom prst="rect">
            <a:avLst/>
          </a:prstGeom>
          <a:noFill/>
          <a:ln w="9525">
            <a:noFill/>
            <a:miter lim="800000"/>
            <a:headEnd/>
            <a:tailEnd/>
          </a:ln>
        </p:spPr>
        <p:txBody>
          <a:bodyPr wrap="none">
            <a:spAutoFit/>
          </a:bodyPr>
          <a:lstStyle/>
          <a:p>
            <a:pPr>
              <a:spcBef>
                <a:spcPct val="20000"/>
              </a:spcBef>
              <a:buFontTx/>
              <a:buChar char="•"/>
            </a:pPr>
            <a:r>
              <a:rPr lang="es-MX" sz="2000" b="1" dirty="0">
                <a:latin typeface="Arial" charset="0"/>
              </a:rPr>
              <a:t>¿</a:t>
            </a:r>
            <a:r>
              <a:rPr lang="es-MX" sz="3200" b="1" dirty="0">
                <a:latin typeface="Arial" charset="0"/>
              </a:rPr>
              <a:t>Cuáles son las cosas que quiero hacer?</a:t>
            </a:r>
            <a:endParaRPr lang="es-ES" sz="3200" b="1" dirty="0">
              <a:latin typeface="Arial" charset="0"/>
            </a:endParaRPr>
          </a:p>
        </p:txBody>
      </p:sp>
      <p:sp>
        <p:nvSpPr>
          <p:cNvPr id="2" name="Marcador de fecha 1">
            <a:extLst>
              <a:ext uri="{FF2B5EF4-FFF2-40B4-BE49-F238E27FC236}">
                <a16:creationId xmlns:a16="http://schemas.microsoft.com/office/drawing/2014/main" id="{3CF46959-6FD9-4E0C-9DB4-01BAD8714E59}"/>
              </a:ext>
            </a:extLst>
          </p:cNvPr>
          <p:cNvSpPr>
            <a:spLocks noGrp="1"/>
          </p:cNvSpPr>
          <p:nvPr>
            <p:ph type="dt" sz="half" idx="10"/>
          </p:nvPr>
        </p:nvSpPr>
        <p:spPr/>
        <p:txBody>
          <a:bodyPr/>
          <a:lstStyle/>
          <a:p>
            <a:pPr>
              <a:defRPr/>
            </a:pPr>
            <a:fld id="{B1AF7A1F-A251-43FC-BAC3-B9B47FE25709}" type="datetime1">
              <a:rPr lang="es-PE" sz="2400" b="1" smtClean="0">
                <a:solidFill>
                  <a:srgbClr val="FF0000"/>
                </a:solidFill>
              </a:rPr>
              <a:t>29/08/2024</a:t>
            </a:fld>
            <a:endParaRPr lang="es-MX" sz="2400" b="1" dirty="0">
              <a:solidFill>
                <a:srgbClr val="FF0000"/>
              </a:solidFill>
            </a:endParaRPr>
          </a:p>
        </p:txBody>
      </p:sp>
      <p:sp>
        <p:nvSpPr>
          <p:cNvPr id="3" name="Marcador de número de diapositiva 2">
            <a:extLst>
              <a:ext uri="{FF2B5EF4-FFF2-40B4-BE49-F238E27FC236}">
                <a16:creationId xmlns:a16="http://schemas.microsoft.com/office/drawing/2014/main" id="{29C1A962-DC8D-4D48-B723-EF0EE05EB62A}"/>
              </a:ext>
            </a:extLst>
          </p:cNvPr>
          <p:cNvSpPr>
            <a:spLocks noGrp="1"/>
          </p:cNvSpPr>
          <p:nvPr>
            <p:ph type="sldNum" sz="quarter" idx="12"/>
          </p:nvPr>
        </p:nvSpPr>
        <p:spPr/>
        <p:txBody>
          <a:bodyPr/>
          <a:lstStyle/>
          <a:p>
            <a:pPr>
              <a:defRPr/>
            </a:pPr>
            <a:fld id="{4DC95411-C8BF-4350-A4A3-82AAF9E00F7F}" type="slidenum">
              <a:rPr lang="es-MX" sz="2400" b="1" smtClean="0">
                <a:solidFill>
                  <a:srgbClr val="FFFF00"/>
                </a:solidFill>
              </a:rPr>
              <a:pPr>
                <a:defRPr/>
              </a:pPr>
              <a:t>147</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1448">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49">
                                            <p:txEl>
                                              <p:pRg st="0" end="0"/>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44"/>
                                        </p:tgtEl>
                                        <p:attrNameLst>
                                          <p:attrName>style.visibility</p:attrName>
                                        </p:attrNameLst>
                                      </p:cBhvr>
                                      <p:to>
                                        <p:strVal val="visible"/>
                                      </p:to>
                                    </p:set>
                                    <p:anim calcmode="lin" valueType="num">
                                      <p:cBhvr additive="base">
                                        <p:cTn id="13" dur="500" fill="hold"/>
                                        <p:tgtEl>
                                          <p:spTgt spid="61444"/>
                                        </p:tgtEl>
                                        <p:attrNameLst>
                                          <p:attrName>ppt_x</p:attrName>
                                        </p:attrNameLst>
                                      </p:cBhvr>
                                      <p:tavLst>
                                        <p:tav tm="0">
                                          <p:val>
                                            <p:strVal val="#ppt_x"/>
                                          </p:val>
                                        </p:tav>
                                        <p:tav tm="100000">
                                          <p:val>
                                            <p:strVal val="#ppt_x"/>
                                          </p:val>
                                        </p:tav>
                                      </p:tavLst>
                                    </p:anim>
                                    <p:anim calcmode="lin" valueType="num">
                                      <p:cBhvr additive="base">
                                        <p:cTn id="14" dur="500" fill="hold"/>
                                        <p:tgtEl>
                                          <p:spTgt spid="6144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7591">
                                            <p:txEl>
                                              <p:pRg st="0" end="0"/>
                                            </p:txEl>
                                          </p:spTgt>
                                        </p:tgtEl>
                                        <p:attrNameLst>
                                          <p:attrName>style.visibility</p:attrName>
                                        </p:attrNameLst>
                                      </p:cBhvr>
                                      <p:to>
                                        <p:strVal val="visible"/>
                                      </p:to>
                                    </p:set>
                                    <p:anim calcmode="lin" valueType="num">
                                      <p:cBhvr additive="base">
                                        <p:cTn id="19" dur="500" fill="hold"/>
                                        <p:tgtEl>
                                          <p:spTgt spid="6759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75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7590">
                                            <p:txEl>
                                              <p:pRg st="0" end="0"/>
                                            </p:txEl>
                                          </p:spTgt>
                                        </p:tgtEl>
                                        <p:attrNameLst>
                                          <p:attrName>style.visibility</p:attrName>
                                        </p:attrNameLst>
                                      </p:cBhvr>
                                      <p:to>
                                        <p:strVal val="visible"/>
                                      </p:to>
                                    </p:set>
                                    <p:anim calcmode="lin" valueType="num">
                                      <p:cBhvr additive="base">
                                        <p:cTn id="25" dur="500" fill="hold"/>
                                        <p:tgtEl>
                                          <p:spTgt spid="67590">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759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1445">
                                            <p:txEl>
                                              <p:pRg st="0" end="0"/>
                                            </p:txEl>
                                          </p:spTgt>
                                        </p:tgtEl>
                                        <p:attrNameLst>
                                          <p:attrName>style.visibility</p:attrName>
                                        </p:attrNameLst>
                                      </p:cBhvr>
                                      <p:to>
                                        <p:strVal val="visible"/>
                                      </p:to>
                                    </p:set>
                                    <p:anim calcmode="lin" valueType="num">
                                      <p:cBhvr additive="base">
                                        <p:cTn id="31" dur="500" fill="hold"/>
                                        <p:tgtEl>
                                          <p:spTgt spid="61445">
                                            <p:txEl>
                                              <p:pRg st="0" end="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144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1445">
                                            <p:txEl>
                                              <p:pRg st="2" end="2"/>
                                            </p:txEl>
                                          </p:spTgt>
                                        </p:tgtEl>
                                        <p:attrNameLst>
                                          <p:attrName>style.visibility</p:attrName>
                                        </p:attrNameLst>
                                      </p:cBhvr>
                                      <p:to>
                                        <p:strVal val="visible"/>
                                      </p:to>
                                    </p:set>
                                    <p:anim calcmode="lin" valueType="num">
                                      <p:cBhvr additive="base">
                                        <p:cTn id="37" dur="500" fill="hold"/>
                                        <p:tgtEl>
                                          <p:spTgt spid="61445">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144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P spid="61445" grpId="0" build="p"/>
      <p:bldP spid="67590" grpId="0" build="p"/>
      <p:bldP spid="67591" grpId="0" build="p"/>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normAutofit/>
          </a:bodyPr>
          <a:lstStyle/>
          <a:p>
            <a:pPr algn="ctr" eaLnBrk="1" hangingPunct="1">
              <a:defRPr/>
            </a:pPr>
            <a:r>
              <a:rPr lang="es-MX" sz="7200" dirty="0">
                <a:solidFill>
                  <a:srgbClr val="FFFF00"/>
                </a:solidFill>
                <a:effectLst>
                  <a:outerShdw blurRad="38100" dist="38100" dir="2700000" algn="tl">
                    <a:srgbClr val="C0C0C0"/>
                  </a:outerShdw>
                </a:effectLst>
                <a:latin typeface="Franklin Gothic Heavy" panose="020B0903020102020204" pitchFamily="34" charset="0"/>
              </a:rPr>
              <a:t>Liderar</a:t>
            </a:r>
          </a:p>
        </p:txBody>
      </p:sp>
      <p:sp>
        <p:nvSpPr>
          <p:cNvPr id="68611" name="Rectangle 3"/>
          <p:cNvSpPr>
            <a:spLocks noGrp="1" noChangeArrowheads="1"/>
          </p:cNvSpPr>
          <p:nvPr>
            <p:ph type="body" sz="half" idx="1"/>
          </p:nvPr>
        </p:nvSpPr>
        <p:spPr>
          <a:xfrm>
            <a:off x="212035" y="1600201"/>
            <a:ext cx="8763691" cy="3303103"/>
          </a:xfrm>
        </p:spPr>
        <p:txBody>
          <a:bodyPr>
            <a:normAutofit/>
          </a:bodyPr>
          <a:lstStyle/>
          <a:p>
            <a:pPr algn="just" eaLnBrk="1" hangingPunct="1"/>
            <a:r>
              <a:rPr lang="es-MX" sz="4000" b="1" dirty="0"/>
              <a:t>Se necesita una visión, una meta y una brújula.</a:t>
            </a:r>
          </a:p>
          <a:p>
            <a:pPr algn="just" eaLnBrk="1" hangingPunct="1"/>
            <a:endParaRPr lang="es-MX" sz="4000" b="1" dirty="0"/>
          </a:p>
          <a:p>
            <a:pPr algn="just" eaLnBrk="1" hangingPunct="1"/>
            <a:r>
              <a:rPr lang="es-MX" sz="4000" b="1" dirty="0"/>
              <a:t>Una brújula interna siempre nos indicará la dirección.</a:t>
            </a:r>
            <a:endParaRPr lang="es-ES" sz="4000" b="1" dirty="0"/>
          </a:p>
        </p:txBody>
      </p:sp>
      <p:pic>
        <p:nvPicPr>
          <p:cNvPr id="68612" name="Picture 4" descr="MCj04040670000[1]"/>
          <p:cNvPicPr>
            <a:picLocks noGrp="1" noChangeAspect="1" noChangeArrowheads="1"/>
          </p:cNvPicPr>
          <p:nvPr>
            <p:ph sz="quarter" idx="3"/>
          </p:nvPr>
        </p:nvPicPr>
        <p:blipFill>
          <a:blip r:embed="rId3"/>
          <a:srcRect/>
          <a:stretch>
            <a:fillRect/>
          </a:stretch>
        </p:blipFill>
        <p:spPr>
          <a:xfrm>
            <a:off x="8975726" y="3163576"/>
            <a:ext cx="3004239" cy="3479456"/>
          </a:xfrm>
          <a:noFill/>
        </p:spPr>
      </p:pic>
      <p:sp>
        <p:nvSpPr>
          <p:cNvPr id="2" name="Marcador de fecha 1">
            <a:extLst>
              <a:ext uri="{FF2B5EF4-FFF2-40B4-BE49-F238E27FC236}">
                <a16:creationId xmlns:a16="http://schemas.microsoft.com/office/drawing/2014/main" id="{75C400F0-CEA5-4875-AE0B-2070FE012132}"/>
              </a:ext>
            </a:extLst>
          </p:cNvPr>
          <p:cNvSpPr>
            <a:spLocks noGrp="1"/>
          </p:cNvSpPr>
          <p:nvPr>
            <p:ph type="dt" sz="half" idx="10"/>
          </p:nvPr>
        </p:nvSpPr>
        <p:spPr/>
        <p:txBody>
          <a:bodyPr/>
          <a:lstStyle/>
          <a:p>
            <a:pPr>
              <a:defRPr/>
            </a:pPr>
            <a:fld id="{15B62355-217F-4C71-9112-AA8FE2C9D88D}" type="datetime1">
              <a:rPr lang="es-PE" sz="2400" b="1" smtClean="0">
                <a:solidFill>
                  <a:srgbClr val="FF0000"/>
                </a:solidFill>
              </a:rPr>
              <a:t>29/08/2024</a:t>
            </a:fld>
            <a:endParaRPr lang="es-MX" sz="2400" b="1" dirty="0">
              <a:solidFill>
                <a:srgbClr val="FF0000"/>
              </a:solidFill>
            </a:endParaRPr>
          </a:p>
        </p:txBody>
      </p:sp>
      <p:sp>
        <p:nvSpPr>
          <p:cNvPr id="3" name="Marcador de número de diapositiva 2">
            <a:extLst>
              <a:ext uri="{FF2B5EF4-FFF2-40B4-BE49-F238E27FC236}">
                <a16:creationId xmlns:a16="http://schemas.microsoft.com/office/drawing/2014/main" id="{643FBD4C-969D-4407-8205-E392ED5EC0A0}"/>
              </a:ext>
            </a:extLst>
          </p:cNvPr>
          <p:cNvSpPr>
            <a:spLocks noGrp="1"/>
          </p:cNvSpPr>
          <p:nvPr>
            <p:ph type="sldNum" sz="quarter" idx="12"/>
          </p:nvPr>
        </p:nvSpPr>
        <p:spPr/>
        <p:txBody>
          <a:bodyPr/>
          <a:lstStyle/>
          <a:p>
            <a:pPr>
              <a:defRPr/>
            </a:pPr>
            <a:fld id="{4DC95411-C8BF-4350-A4A3-82AAF9E00F7F}" type="slidenum">
              <a:rPr lang="es-MX" sz="2400" b="1" smtClean="0">
                <a:solidFill>
                  <a:srgbClr val="FFFF00"/>
                </a:solidFill>
              </a:rPr>
              <a:pPr>
                <a:defRPr/>
              </a:pPr>
              <a:t>148</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3490"/>
                                        </p:tgtEl>
                                        <p:attrNameLst>
                                          <p:attrName>style.visibility</p:attrName>
                                        </p:attrNameLst>
                                      </p:cBhvr>
                                      <p:to>
                                        <p:strVal val="visible"/>
                                      </p:to>
                                    </p:set>
                                    <p:animEffect transition="in" filter="wipe(down)">
                                      <p:cBhvr>
                                        <p:cTn id="7" dur="500"/>
                                        <p:tgtEl>
                                          <p:spTgt spid="63490"/>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8612"/>
                                        </p:tgtEl>
                                        <p:attrNameLst>
                                          <p:attrName>style.visibility</p:attrName>
                                        </p:attrNameLst>
                                      </p:cBhvr>
                                      <p:to>
                                        <p:strVal val="visible"/>
                                      </p:to>
                                    </p:set>
                                    <p:anim calcmode="lin" valueType="num">
                                      <p:cBhvr additive="base">
                                        <p:cTn id="12" dur="500" fill="hold"/>
                                        <p:tgtEl>
                                          <p:spTgt spid="68612"/>
                                        </p:tgtEl>
                                        <p:attrNameLst>
                                          <p:attrName>ppt_x</p:attrName>
                                        </p:attrNameLst>
                                      </p:cBhvr>
                                      <p:tavLst>
                                        <p:tav tm="0">
                                          <p:val>
                                            <p:strVal val="#ppt_x"/>
                                          </p:val>
                                        </p:tav>
                                        <p:tav tm="100000">
                                          <p:val>
                                            <p:strVal val="#ppt_x"/>
                                          </p:val>
                                        </p:tav>
                                      </p:tavLst>
                                    </p:anim>
                                    <p:anim calcmode="lin" valueType="num">
                                      <p:cBhvr additive="base">
                                        <p:cTn id="13" dur="500" fill="hold"/>
                                        <p:tgtEl>
                                          <p:spTgt spid="6861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8611">
                                            <p:txEl>
                                              <p:pRg st="0" end="0"/>
                                            </p:txEl>
                                          </p:spTgt>
                                        </p:tgtEl>
                                        <p:attrNameLst>
                                          <p:attrName>style.visibility</p:attrName>
                                        </p:attrNameLst>
                                      </p:cBhvr>
                                      <p:to>
                                        <p:strVal val="visible"/>
                                      </p:to>
                                    </p:set>
                                    <p:anim calcmode="lin" valueType="num">
                                      <p:cBhvr additive="base">
                                        <p:cTn id="18"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68611">
                                            <p:txEl>
                                              <p:pRg st="2" end="2"/>
                                            </p:txEl>
                                          </p:spTgt>
                                        </p:tgtEl>
                                        <p:attrNameLst>
                                          <p:attrName>style.visibility</p:attrName>
                                        </p:attrNameLst>
                                      </p:cBhvr>
                                      <p:to>
                                        <p:strVal val="visible"/>
                                      </p:to>
                                    </p:set>
                                    <p:anim calcmode="lin" valueType="num">
                                      <p:cBhvr additive="base">
                                        <p:cTn id="24" dur="500" fill="hold"/>
                                        <p:tgtEl>
                                          <p:spTgt spid="68611">
                                            <p:txEl>
                                              <p:pRg st="2" end="2"/>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6861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p:bldP spid="68611" grpId="0" build="p"/>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ChangeArrowheads="1"/>
          </p:cNvSpPr>
          <p:nvPr>
            <p:ph type="title"/>
          </p:nvPr>
        </p:nvSpPr>
        <p:spPr>
          <a:xfrm>
            <a:off x="2161382" y="139687"/>
            <a:ext cx="8229600" cy="1066800"/>
          </a:xfrm>
        </p:spPr>
        <p:txBody>
          <a:bodyPr/>
          <a:lstStyle/>
          <a:p>
            <a:pPr algn="ctr" eaLnBrk="1" hangingPunct="1">
              <a:defRPr/>
            </a:pPr>
            <a:r>
              <a:rPr lang="es-MX" sz="5400" dirty="0">
                <a:solidFill>
                  <a:srgbClr val="FFFF00"/>
                </a:solidFill>
                <a:effectLst>
                  <a:outerShdw blurRad="38100" dist="38100" dir="2700000" algn="tl">
                    <a:srgbClr val="C0C0C0"/>
                  </a:outerShdw>
                </a:effectLst>
                <a:latin typeface="Franklin Gothic Heavy" panose="020B0903020102020204" pitchFamily="34" charset="0"/>
              </a:rPr>
              <a:t>Reescribir el guión</a:t>
            </a:r>
          </a:p>
        </p:txBody>
      </p:sp>
      <p:sp>
        <p:nvSpPr>
          <p:cNvPr id="65539" name="Text Box 3"/>
          <p:cNvSpPr txBox="1">
            <a:spLocks noChangeArrowheads="1"/>
          </p:cNvSpPr>
          <p:nvPr/>
        </p:nvSpPr>
        <p:spPr bwMode="auto">
          <a:xfrm>
            <a:off x="1560484" y="1700214"/>
            <a:ext cx="3349655" cy="707886"/>
          </a:xfrm>
          <a:prstGeom prst="rect">
            <a:avLst/>
          </a:prstGeom>
          <a:noFill/>
          <a:ln w="9525">
            <a:noFill/>
            <a:miter lim="800000"/>
            <a:headEnd/>
            <a:tailEnd/>
          </a:ln>
        </p:spPr>
        <p:txBody>
          <a:bodyPr wrap="square">
            <a:spAutoFit/>
          </a:bodyPr>
          <a:lstStyle/>
          <a:p>
            <a:pPr>
              <a:spcBef>
                <a:spcPct val="50000"/>
              </a:spcBef>
            </a:pPr>
            <a:r>
              <a:rPr lang="es-MX" sz="4000" b="1" dirty="0">
                <a:latin typeface="Arial" charset="0"/>
              </a:rPr>
              <a:t>Imaginación</a:t>
            </a:r>
          </a:p>
        </p:txBody>
      </p:sp>
      <p:sp>
        <p:nvSpPr>
          <p:cNvPr id="65540" name="Text Box 4"/>
          <p:cNvSpPr txBox="1">
            <a:spLocks noChangeArrowheads="1"/>
          </p:cNvSpPr>
          <p:nvPr/>
        </p:nvSpPr>
        <p:spPr bwMode="auto">
          <a:xfrm>
            <a:off x="1113183" y="2997201"/>
            <a:ext cx="4598643" cy="646331"/>
          </a:xfrm>
          <a:prstGeom prst="rect">
            <a:avLst/>
          </a:prstGeom>
          <a:noFill/>
          <a:ln w="9525">
            <a:noFill/>
            <a:miter lim="800000"/>
            <a:headEnd/>
            <a:tailEnd/>
          </a:ln>
        </p:spPr>
        <p:txBody>
          <a:bodyPr wrap="square">
            <a:spAutoFit/>
          </a:bodyPr>
          <a:lstStyle/>
          <a:p>
            <a:pPr>
              <a:spcBef>
                <a:spcPct val="50000"/>
              </a:spcBef>
            </a:pPr>
            <a:r>
              <a:rPr lang="es-MX" sz="3600" b="1" dirty="0">
                <a:latin typeface="Arial" charset="0"/>
              </a:rPr>
              <a:t>Conciencia Moral</a:t>
            </a:r>
          </a:p>
        </p:txBody>
      </p:sp>
      <p:sp>
        <p:nvSpPr>
          <p:cNvPr id="65541" name="Text Box 5"/>
          <p:cNvSpPr txBox="1">
            <a:spLocks noChangeArrowheads="1"/>
          </p:cNvSpPr>
          <p:nvPr/>
        </p:nvSpPr>
        <p:spPr bwMode="auto">
          <a:xfrm>
            <a:off x="6524628" y="1714489"/>
            <a:ext cx="5534850" cy="1200329"/>
          </a:xfrm>
          <a:prstGeom prst="rect">
            <a:avLst/>
          </a:prstGeom>
          <a:noFill/>
          <a:ln w="9525">
            <a:noFill/>
            <a:miter lim="800000"/>
            <a:headEnd/>
            <a:tailEnd/>
          </a:ln>
        </p:spPr>
        <p:txBody>
          <a:bodyPr wrap="square">
            <a:spAutoFit/>
          </a:bodyPr>
          <a:lstStyle/>
          <a:p>
            <a:pPr>
              <a:spcBef>
                <a:spcPct val="50000"/>
              </a:spcBef>
            </a:pPr>
            <a:r>
              <a:rPr lang="es-MX" sz="3600" b="1" dirty="0">
                <a:latin typeface="Arial" charset="0"/>
              </a:rPr>
              <a:t>Ver el potencial en nuestro Interior</a:t>
            </a:r>
          </a:p>
        </p:txBody>
      </p:sp>
      <p:sp>
        <p:nvSpPr>
          <p:cNvPr id="65542" name="Text Box 6"/>
          <p:cNvSpPr txBox="1">
            <a:spLocks noChangeArrowheads="1"/>
          </p:cNvSpPr>
          <p:nvPr/>
        </p:nvSpPr>
        <p:spPr bwMode="auto">
          <a:xfrm>
            <a:off x="6844887" y="2931313"/>
            <a:ext cx="4894331" cy="1200329"/>
          </a:xfrm>
          <a:prstGeom prst="rect">
            <a:avLst/>
          </a:prstGeom>
          <a:noFill/>
          <a:ln w="9525">
            <a:noFill/>
            <a:miter lim="800000"/>
            <a:headEnd/>
            <a:tailEnd/>
          </a:ln>
        </p:spPr>
        <p:txBody>
          <a:bodyPr wrap="square">
            <a:spAutoFit/>
          </a:bodyPr>
          <a:lstStyle/>
          <a:p>
            <a:pPr>
              <a:spcBef>
                <a:spcPct val="50000"/>
              </a:spcBef>
            </a:pPr>
            <a:r>
              <a:rPr lang="es-MX" sz="3600" b="1" dirty="0">
                <a:latin typeface="Arial" charset="0"/>
              </a:rPr>
              <a:t>Leyes y principios universales</a:t>
            </a:r>
          </a:p>
        </p:txBody>
      </p:sp>
      <p:sp>
        <p:nvSpPr>
          <p:cNvPr id="65543" name="Text Box 7"/>
          <p:cNvSpPr txBox="1">
            <a:spLocks noChangeArrowheads="1"/>
          </p:cNvSpPr>
          <p:nvPr/>
        </p:nvSpPr>
        <p:spPr bwMode="auto">
          <a:xfrm>
            <a:off x="2809853" y="4365626"/>
            <a:ext cx="3698898" cy="646331"/>
          </a:xfrm>
          <a:prstGeom prst="rect">
            <a:avLst/>
          </a:prstGeom>
          <a:noFill/>
          <a:ln w="9525">
            <a:noFill/>
            <a:miter lim="800000"/>
            <a:headEnd/>
            <a:tailEnd/>
          </a:ln>
        </p:spPr>
        <p:txBody>
          <a:bodyPr wrap="square">
            <a:spAutoFit/>
          </a:bodyPr>
          <a:lstStyle/>
          <a:p>
            <a:pPr>
              <a:spcBef>
                <a:spcPct val="50000"/>
              </a:spcBef>
            </a:pPr>
            <a:r>
              <a:rPr lang="es-MX" sz="3600" b="1" dirty="0">
                <a:latin typeface="Arial" charset="0"/>
              </a:rPr>
              <a:t>Autoconciencia</a:t>
            </a:r>
          </a:p>
        </p:txBody>
      </p:sp>
      <p:sp>
        <p:nvSpPr>
          <p:cNvPr id="65544" name="Text Box 8"/>
          <p:cNvSpPr txBox="1">
            <a:spLocks noChangeArrowheads="1"/>
          </p:cNvSpPr>
          <p:nvPr/>
        </p:nvSpPr>
        <p:spPr bwMode="auto">
          <a:xfrm>
            <a:off x="743400" y="5681473"/>
            <a:ext cx="11065564" cy="646331"/>
          </a:xfrm>
          <a:prstGeom prst="rect">
            <a:avLst/>
          </a:prstGeom>
          <a:noFill/>
          <a:ln w="9525">
            <a:noFill/>
            <a:miter lim="800000"/>
            <a:headEnd/>
            <a:tailEnd/>
          </a:ln>
        </p:spPr>
        <p:txBody>
          <a:bodyPr wrap="square">
            <a:spAutoFit/>
          </a:bodyPr>
          <a:lstStyle/>
          <a:p>
            <a:pPr>
              <a:spcBef>
                <a:spcPct val="50000"/>
              </a:spcBef>
            </a:pPr>
            <a:r>
              <a:rPr lang="es-MX" sz="3600" b="1" dirty="0">
                <a:solidFill>
                  <a:srgbClr val="FFFF00"/>
                </a:solidFill>
                <a:latin typeface="Engravers MT" panose="02090707080505020304" pitchFamily="18" charset="0"/>
              </a:rPr>
              <a:t>Escribir nuestro propio guión</a:t>
            </a:r>
          </a:p>
        </p:txBody>
      </p:sp>
      <p:sp>
        <p:nvSpPr>
          <p:cNvPr id="65545" name="Text Box 9"/>
          <p:cNvSpPr txBox="1">
            <a:spLocks noChangeArrowheads="1"/>
          </p:cNvSpPr>
          <p:nvPr/>
        </p:nvSpPr>
        <p:spPr bwMode="auto">
          <a:xfrm>
            <a:off x="3738546" y="2071679"/>
            <a:ext cx="863600" cy="1189037"/>
          </a:xfrm>
          <a:prstGeom prst="rect">
            <a:avLst/>
          </a:prstGeom>
          <a:noFill/>
          <a:ln w="9525">
            <a:noFill/>
            <a:miter lim="800000"/>
            <a:headEnd/>
            <a:tailEnd/>
          </a:ln>
        </p:spPr>
        <p:txBody>
          <a:bodyPr>
            <a:spAutoFit/>
          </a:bodyPr>
          <a:lstStyle/>
          <a:p>
            <a:pPr>
              <a:spcBef>
                <a:spcPct val="50000"/>
              </a:spcBef>
            </a:pPr>
            <a:r>
              <a:rPr lang="es-MX" sz="7200">
                <a:latin typeface="Arial" charset="0"/>
              </a:rPr>
              <a:t>+</a:t>
            </a:r>
          </a:p>
        </p:txBody>
      </p:sp>
      <p:sp>
        <p:nvSpPr>
          <p:cNvPr id="65546" name="Text Box 10"/>
          <p:cNvSpPr txBox="1">
            <a:spLocks noChangeArrowheads="1"/>
          </p:cNvSpPr>
          <p:nvPr/>
        </p:nvSpPr>
        <p:spPr bwMode="auto">
          <a:xfrm>
            <a:off x="6527800" y="4076700"/>
            <a:ext cx="863600" cy="1189038"/>
          </a:xfrm>
          <a:prstGeom prst="rect">
            <a:avLst/>
          </a:prstGeom>
          <a:noFill/>
          <a:ln w="9525">
            <a:noFill/>
            <a:miter lim="800000"/>
            <a:headEnd/>
            <a:tailEnd/>
          </a:ln>
        </p:spPr>
        <p:txBody>
          <a:bodyPr>
            <a:spAutoFit/>
          </a:bodyPr>
          <a:lstStyle/>
          <a:p>
            <a:pPr>
              <a:spcBef>
                <a:spcPct val="50000"/>
              </a:spcBef>
            </a:pPr>
            <a:r>
              <a:rPr lang="es-MX" sz="7200">
                <a:latin typeface="Arial" charset="0"/>
              </a:rPr>
              <a:t>=</a:t>
            </a:r>
          </a:p>
        </p:txBody>
      </p:sp>
      <p:sp>
        <p:nvSpPr>
          <p:cNvPr id="65547" name="Text Box 11"/>
          <p:cNvSpPr txBox="1">
            <a:spLocks noChangeArrowheads="1"/>
          </p:cNvSpPr>
          <p:nvPr/>
        </p:nvSpPr>
        <p:spPr bwMode="auto">
          <a:xfrm>
            <a:off x="4295775" y="3429000"/>
            <a:ext cx="863600" cy="1189038"/>
          </a:xfrm>
          <a:prstGeom prst="rect">
            <a:avLst/>
          </a:prstGeom>
          <a:noFill/>
          <a:ln w="9525">
            <a:noFill/>
            <a:miter lim="800000"/>
            <a:headEnd/>
            <a:tailEnd/>
          </a:ln>
        </p:spPr>
        <p:txBody>
          <a:bodyPr>
            <a:spAutoFit/>
          </a:bodyPr>
          <a:lstStyle/>
          <a:p>
            <a:pPr>
              <a:spcBef>
                <a:spcPct val="50000"/>
              </a:spcBef>
            </a:pPr>
            <a:r>
              <a:rPr lang="es-MX" sz="7200">
                <a:latin typeface="Arial" charset="0"/>
              </a:rPr>
              <a:t>+</a:t>
            </a:r>
          </a:p>
        </p:txBody>
      </p:sp>
      <p:sp>
        <p:nvSpPr>
          <p:cNvPr id="65548" name="Freeform 12"/>
          <p:cNvSpPr>
            <a:spLocks/>
          </p:cNvSpPr>
          <p:nvPr/>
        </p:nvSpPr>
        <p:spPr bwMode="auto">
          <a:xfrm>
            <a:off x="5159375" y="1882775"/>
            <a:ext cx="935038" cy="107950"/>
          </a:xfrm>
          <a:custGeom>
            <a:avLst/>
            <a:gdLst/>
            <a:ahLst/>
            <a:cxnLst>
              <a:cxn ang="0">
                <a:pos x="0" y="67"/>
              </a:cxn>
              <a:cxn ang="0">
                <a:pos x="99" y="8"/>
              </a:cxn>
              <a:cxn ang="0">
                <a:pos x="192" y="0"/>
              </a:cxn>
              <a:cxn ang="0">
                <a:pos x="277" y="25"/>
              </a:cxn>
              <a:cxn ang="0">
                <a:pos x="344" y="59"/>
              </a:cxn>
              <a:cxn ang="0">
                <a:pos x="589" y="68"/>
              </a:cxn>
            </a:cxnLst>
            <a:rect l="0" t="0" r="r" b="b"/>
            <a:pathLst>
              <a:path w="589" h="68">
                <a:moveTo>
                  <a:pt x="0" y="67"/>
                </a:moveTo>
                <a:lnTo>
                  <a:pt x="99" y="8"/>
                </a:lnTo>
                <a:lnTo>
                  <a:pt x="192" y="0"/>
                </a:lnTo>
                <a:lnTo>
                  <a:pt x="277" y="25"/>
                </a:lnTo>
                <a:lnTo>
                  <a:pt x="344" y="59"/>
                </a:lnTo>
                <a:lnTo>
                  <a:pt x="589" y="68"/>
                </a:lnTo>
              </a:path>
            </a:pathLst>
          </a:custGeom>
          <a:noFill/>
          <a:ln w="88900">
            <a:solidFill>
              <a:schemeClr val="tx1"/>
            </a:solidFill>
            <a:round/>
            <a:headEnd type="none" w="med" len="med"/>
            <a:tailEnd type="triangle" w="med" len="med"/>
          </a:ln>
          <a:effectLst/>
        </p:spPr>
        <p:txBody>
          <a:bodyPr/>
          <a:lstStyle/>
          <a:p>
            <a:pPr>
              <a:defRPr/>
            </a:pPr>
            <a:endParaRPr lang="es-ES"/>
          </a:p>
        </p:txBody>
      </p:sp>
      <p:sp>
        <p:nvSpPr>
          <p:cNvPr id="65549" name="Freeform 13"/>
          <p:cNvSpPr>
            <a:spLocks/>
          </p:cNvSpPr>
          <p:nvPr/>
        </p:nvSpPr>
        <p:spPr bwMode="auto">
          <a:xfrm>
            <a:off x="5808664" y="3213100"/>
            <a:ext cx="935037" cy="107950"/>
          </a:xfrm>
          <a:custGeom>
            <a:avLst/>
            <a:gdLst/>
            <a:ahLst/>
            <a:cxnLst>
              <a:cxn ang="0">
                <a:pos x="0" y="67"/>
              </a:cxn>
              <a:cxn ang="0">
                <a:pos x="99" y="8"/>
              </a:cxn>
              <a:cxn ang="0">
                <a:pos x="192" y="0"/>
              </a:cxn>
              <a:cxn ang="0">
                <a:pos x="277" y="25"/>
              </a:cxn>
              <a:cxn ang="0">
                <a:pos x="344" y="59"/>
              </a:cxn>
              <a:cxn ang="0">
                <a:pos x="589" y="68"/>
              </a:cxn>
            </a:cxnLst>
            <a:rect l="0" t="0" r="r" b="b"/>
            <a:pathLst>
              <a:path w="589" h="68">
                <a:moveTo>
                  <a:pt x="0" y="67"/>
                </a:moveTo>
                <a:lnTo>
                  <a:pt x="99" y="8"/>
                </a:lnTo>
                <a:lnTo>
                  <a:pt x="192" y="0"/>
                </a:lnTo>
                <a:lnTo>
                  <a:pt x="277" y="25"/>
                </a:lnTo>
                <a:lnTo>
                  <a:pt x="344" y="59"/>
                </a:lnTo>
                <a:lnTo>
                  <a:pt x="589" y="68"/>
                </a:lnTo>
              </a:path>
            </a:pathLst>
          </a:custGeom>
          <a:noFill/>
          <a:ln w="88900">
            <a:solidFill>
              <a:schemeClr val="tx1"/>
            </a:solidFill>
            <a:round/>
            <a:headEnd type="none" w="med" len="med"/>
            <a:tailEnd type="triangle" w="med" len="med"/>
          </a:ln>
          <a:effectLst/>
        </p:spPr>
        <p:txBody>
          <a:bodyPr/>
          <a:lstStyle/>
          <a:p>
            <a:pPr>
              <a:defRPr/>
            </a:pPr>
            <a:endParaRPr lang="es-ES"/>
          </a:p>
        </p:txBody>
      </p:sp>
      <p:pic>
        <p:nvPicPr>
          <p:cNvPr id="65550" name="Picture 14" descr="MCj03556590000[1]"/>
          <p:cNvPicPr>
            <a:picLocks noGrp="1" noChangeAspect="1" noChangeArrowheads="1"/>
          </p:cNvPicPr>
          <p:nvPr>
            <p:ph idx="1"/>
          </p:nvPr>
        </p:nvPicPr>
        <p:blipFill>
          <a:blip r:embed="rId3"/>
          <a:srcRect/>
          <a:stretch>
            <a:fillRect/>
          </a:stretch>
        </p:blipFill>
        <p:spPr>
          <a:xfrm>
            <a:off x="7480542" y="4131642"/>
            <a:ext cx="2404235" cy="1549831"/>
          </a:xfrm>
          <a:noFill/>
        </p:spPr>
      </p:pic>
      <p:sp>
        <p:nvSpPr>
          <p:cNvPr id="2" name="Marcador de fecha 1">
            <a:extLst>
              <a:ext uri="{FF2B5EF4-FFF2-40B4-BE49-F238E27FC236}">
                <a16:creationId xmlns:a16="http://schemas.microsoft.com/office/drawing/2014/main" id="{D9080DD2-84DC-4544-9281-43632E7550C3}"/>
              </a:ext>
            </a:extLst>
          </p:cNvPr>
          <p:cNvSpPr>
            <a:spLocks noGrp="1"/>
          </p:cNvSpPr>
          <p:nvPr>
            <p:ph type="dt" sz="half" idx="10"/>
          </p:nvPr>
        </p:nvSpPr>
        <p:spPr/>
        <p:txBody>
          <a:bodyPr/>
          <a:lstStyle/>
          <a:p>
            <a:fld id="{269D0C99-5724-41D3-BCC0-7FAA25A4BC6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B9E1FC1-4D99-4533-BA2C-BC97654163E8}"/>
              </a:ext>
            </a:extLst>
          </p:cNvPr>
          <p:cNvSpPr>
            <a:spLocks noGrp="1"/>
          </p:cNvSpPr>
          <p:nvPr>
            <p:ph type="sldNum" sz="quarter" idx="12"/>
          </p:nvPr>
        </p:nvSpPr>
        <p:spPr/>
        <p:txBody>
          <a:bodyPr/>
          <a:lstStyle/>
          <a:p>
            <a:fld id="{6D22F896-40B5-4ADD-8801-0D06FADFA095}" type="slidenum">
              <a:rPr lang="en-US" sz="2400" b="1" smtClean="0">
                <a:solidFill>
                  <a:srgbClr val="FFFF00"/>
                </a:solidFill>
              </a:rPr>
              <a:t>149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553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554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554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554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554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6554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5543"/>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6554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55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554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6554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555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65538"/>
                                        </p:tgtEl>
                                        <p:attrNameLst>
                                          <p:attrName>style.visibility</p:attrName>
                                        </p:attrNameLst>
                                      </p:cBhvr>
                                      <p:to>
                                        <p:strVal val="visible"/>
                                      </p:to>
                                    </p:set>
                                    <p:anim calcmode="lin" valueType="num">
                                      <p:cBhvr additive="base">
                                        <p:cTn id="39" dur="500" fill="hold"/>
                                        <p:tgtEl>
                                          <p:spTgt spid="65538"/>
                                        </p:tgtEl>
                                        <p:attrNameLst>
                                          <p:attrName>ppt_x</p:attrName>
                                        </p:attrNameLst>
                                      </p:cBhvr>
                                      <p:tavLst>
                                        <p:tav tm="0">
                                          <p:val>
                                            <p:strVal val="#ppt_x"/>
                                          </p:val>
                                        </p:tav>
                                        <p:tav tm="100000">
                                          <p:val>
                                            <p:strVal val="#ppt_x"/>
                                          </p:val>
                                        </p:tav>
                                      </p:tavLst>
                                    </p:anim>
                                    <p:anim calcmode="lin" valueType="num">
                                      <p:cBhvr additive="base">
                                        <p:cTn id="40" dur="500" fill="hold"/>
                                        <p:tgtEl>
                                          <p:spTgt spid="6553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8" grpId="0"/>
      <p:bldP spid="65539" grpId="0"/>
      <p:bldP spid="65540" grpId="0"/>
      <p:bldP spid="65541" grpId="0"/>
      <p:bldP spid="65542" grpId="0"/>
      <p:bldP spid="65543" grpId="0"/>
      <p:bldP spid="65544" grpId="0"/>
      <p:bldP spid="65545" grpId="0"/>
      <p:bldP spid="65546" grpId="0"/>
      <p:bldP spid="65547" grpId="0"/>
      <p:bldP spid="65548" grpId="0" animBg="1"/>
      <p:bldP spid="6554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FB2BCB55-139B-4665-8AB1-B08E294653A4}"/>
              </a:ext>
            </a:extLst>
          </p:cNvPr>
          <p:cNvPicPr>
            <a:picLocks noChangeAspect="1"/>
          </p:cNvPicPr>
          <p:nvPr/>
        </p:nvPicPr>
        <p:blipFill>
          <a:blip r:embed="rId2"/>
          <a:stretch>
            <a:fillRect/>
          </a:stretch>
        </p:blipFill>
        <p:spPr>
          <a:xfrm>
            <a:off x="0" y="1"/>
            <a:ext cx="12191999" cy="6864384"/>
          </a:xfrm>
          <a:prstGeom prst="rect">
            <a:avLst/>
          </a:prstGeom>
        </p:spPr>
      </p:pic>
      <p:cxnSp>
        <p:nvCxnSpPr>
          <p:cNvPr id="8" name="Conector recto 7">
            <a:extLst>
              <a:ext uri="{FF2B5EF4-FFF2-40B4-BE49-F238E27FC236}">
                <a16:creationId xmlns:a16="http://schemas.microsoft.com/office/drawing/2014/main" id="{4ED3C617-5AA1-4325-9139-0895722CD643}"/>
              </a:ext>
            </a:extLst>
          </p:cNvPr>
          <p:cNvCxnSpPr/>
          <p:nvPr/>
        </p:nvCxnSpPr>
        <p:spPr>
          <a:xfrm>
            <a:off x="3286539" y="768626"/>
            <a:ext cx="3750365" cy="304800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ector recto 9">
            <a:extLst>
              <a:ext uri="{FF2B5EF4-FFF2-40B4-BE49-F238E27FC236}">
                <a16:creationId xmlns:a16="http://schemas.microsoft.com/office/drawing/2014/main" id="{84302F5B-A7F8-4124-9861-6D74CC0EE44D}"/>
              </a:ext>
            </a:extLst>
          </p:cNvPr>
          <p:cNvCxnSpPr>
            <a:cxnSpLocks/>
          </p:cNvCxnSpPr>
          <p:nvPr/>
        </p:nvCxnSpPr>
        <p:spPr>
          <a:xfrm flipH="1">
            <a:off x="4744279" y="3816626"/>
            <a:ext cx="2292625" cy="27166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D74E2430-2961-4CED-95DD-22890788ECD2}"/>
              </a:ext>
            </a:extLst>
          </p:cNvPr>
          <p:cNvSpPr txBox="1"/>
          <p:nvPr/>
        </p:nvSpPr>
        <p:spPr>
          <a:xfrm>
            <a:off x="2411895" y="1630017"/>
            <a:ext cx="1749287" cy="523220"/>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MEDITA </a:t>
            </a:r>
            <a:endParaRPr lang="es-PE" sz="2800" b="1" dirty="0">
              <a:solidFill>
                <a:schemeClr val="bg1"/>
              </a:solidFill>
              <a:latin typeface="Arial Black" panose="020B0A04020102020204" pitchFamily="34" charset="0"/>
            </a:endParaRPr>
          </a:p>
        </p:txBody>
      </p:sp>
      <p:sp>
        <p:nvSpPr>
          <p:cNvPr id="13" name="CuadroTexto 12">
            <a:extLst>
              <a:ext uri="{FF2B5EF4-FFF2-40B4-BE49-F238E27FC236}">
                <a16:creationId xmlns:a16="http://schemas.microsoft.com/office/drawing/2014/main" id="{71DB8664-683B-4BDE-BCA1-8A29F7B1F8C8}"/>
              </a:ext>
            </a:extLst>
          </p:cNvPr>
          <p:cNvSpPr txBox="1"/>
          <p:nvPr/>
        </p:nvSpPr>
        <p:spPr>
          <a:xfrm>
            <a:off x="2229677" y="2532129"/>
            <a:ext cx="3468758" cy="523220"/>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SE AGRADECIDO </a:t>
            </a:r>
            <a:endParaRPr lang="es-PE" sz="2800" b="1" dirty="0">
              <a:solidFill>
                <a:schemeClr val="bg1"/>
              </a:solidFill>
              <a:latin typeface="Arial Black" panose="020B0A04020102020204" pitchFamily="34" charset="0"/>
            </a:endParaRPr>
          </a:p>
        </p:txBody>
      </p:sp>
      <p:sp>
        <p:nvSpPr>
          <p:cNvPr id="14" name="CuadroTexto 13">
            <a:extLst>
              <a:ext uri="{FF2B5EF4-FFF2-40B4-BE49-F238E27FC236}">
                <a16:creationId xmlns:a16="http://schemas.microsoft.com/office/drawing/2014/main" id="{B27904DF-064A-4754-9E55-294A10FB84D1}"/>
              </a:ext>
            </a:extLst>
          </p:cNvPr>
          <p:cNvSpPr txBox="1"/>
          <p:nvPr/>
        </p:nvSpPr>
        <p:spPr>
          <a:xfrm>
            <a:off x="1828799" y="3623796"/>
            <a:ext cx="4240695" cy="954107"/>
          </a:xfrm>
          <a:prstGeom prst="rect">
            <a:avLst/>
          </a:prstGeom>
          <a:noFill/>
        </p:spPr>
        <p:txBody>
          <a:bodyPr wrap="square" rtlCol="0">
            <a:spAutoFit/>
          </a:bodyPr>
          <a:lstStyle/>
          <a:p>
            <a:pPr algn="ctr"/>
            <a:r>
              <a:rPr lang="es-MX" sz="2800" b="1" dirty="0">
                <a:solidFill>
                  <a:schemeClr val="bg1"/>
                </a:solidFill>
                <a:latin typeface="Arial Black" panose="020B0A04020102020204" pitchFamily="34" charset="0"/>
              </a:rPr>
              <a:t>UTILIZA PALABRAS CONSTRUCTIVAS  </a:t>
            </a:r>
            <a:endParaRPr lang="es-PE" sz="2800" b="1" dirty="0">
              <a:solidFill>
                <a:schemeClr val="bg1"/>
              </a:solidFill>
              <a:latin typeface="Arial Black" panose="020B0A04020102020204" pitchFamily="34" charset="0"/>
            </a:endParaRPr>
          </a:p>
        </p:txBody>
      </p:sp>
      <p:sp>
        <p:nvSpPr>
          <p:cNvPr id="15" name="CuadroTexto 14">
            <a:extLst>
              <a:ext uri="{FF2B5EF4-FFF2-40B4-BE49-F238E27FC236}">
                <a16:creationId xmlns:a16="http://schemas.microsoft.com/office/drawing/2014/main" id="{727B9358-5B5E-483A-A470-5607DC39EED4}"/>
              </a:ext>
            </a:extLst>
          </p:cNvPr>
          <p:cNvSpPr txBox="1"/>
          <p:nvPr/>
        </p:nvSpPr>
        <p:spPr>
          <a:xfrm>
            <a:off x="2618132" y="4939627"/>
            <a:ext cx="2675282" cy="523220"/>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COMO SANO </a:t>
            </a:r>
            <a:endParaRPr lang="es-PE" sz="2800" b="1" dirty="0">
              <a:solidFill>
                <a:schemeClr val="bg1"/>
              </a:solidFill>
              <a:latin typeface="Arial Black" panose="020B0A04020102020204" pitchFamily="34" charset="0"/>
            </a:endParaRPr>
          </a:p>
        </p:txBody>
      </p:sp>
      <p:cxnSp>
        <p:nvCxnSpPr>
          <p:cNvPr id="16" name="Conector recto 15">
            <a:extLst>
              <a:ext uri="{FF2B5EF4-FFF2-40B4-BE49-F238E27FC236}">
                <a16:creationId xmlns:a16="http://schemas.microsoft.com/office/drawing/2014/main" id="{14DD036C-ED45-403E-81DE-38727D7839E6}"/>
              </a:ext>
            </a:extLst>
          </p:cNvPr>
          <p:cNvCxnSpPr>
            <a:cxnSpLocks/>
          </p:cNvCxnSpPr>
          <p:nvPr/>
        </p:nvCxnSpPr>
        <p:spPr>
          <a:xfrm flipH="1" flipV="1">
            <a:off x="7036905" y="3816626"/>
            <a:ext cx="4081669" cy="92765"/>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CuadroTexto 17">
            <a:extLst>
              <a:ext uri="{FF2B5EF4-FFF2-40B4-BE49-F238E27FC236}">
                <a16:creationId xmlns:a16="http://schemas.microsoft.com/office/drawing/2014/main" id="{744572B4-0390-4A98-AFD9-83AE4F7C503E}"/>
              </a:ext>
            </a:extLst>
          </p:cNvPr>
          <p:cNvSpPr txBox="1"/>
          <p:nvPr/>
        </p:nvSpPr>
        <p:spPr>
          <a:xfrm>
            <a:off x="4161181" y="1029001"/>
            <a:ext cx="6334538" cy="523220"/>
          </a:xfrm>
          <a:prstGeom prst="rect">
            <a:avLst/>
          </a:prstGeom>
          <a:noFill/>
        </p:spPr>
        <p:txBody>
          <a:bodyPr wrap="square" rtlCol="0">
            <a:spAutoFit/>
          </a:bodyPr>
          <a:lstStyle/>
          <a:p>
            <a:pPr algn="ctr"/>
            <a:r>
              <a:rPr lang="es-MX" sz="2800" b="1" dirty="0">
                <a:solidFill>
                  <a:schemeClr val="bg1"/>
                </a:solidFill>
                <a:latin typeface="Arial Black" panose="020B0A04020102020204" pitchFamily="34" charset="0"/>
              </a:rPr>
              <a:t>ENFOCATE EN EL PRESENTE  </a:t>
            </a:r>
            <a:endParaRPr lang="es-PE" sz="2800" b="1" dirty="0">
              <a:solidFill>
                <a:schemeClr val="bg1"/>
              </a:solidFill>
              <a:latin typeface="Arial Black" panose="020B0A04020102020204" pitchFamily="34" charset="0"/>
            </a:endParaRPr>
          </a:p>
        </p:txBody>
      </p:sp>
      <p:sp>
        <p:nvSpPr>
          <p:cNvPr id="19" name="CuadroTexto 18">
            <a:extLst>
              <a:ext uri="{FF2B5EF4-FFF2-40B4-BE49-F238E27FC236}">
                <a16:creationId xmlns:a16="http://schemas.microsoft.com/office/drawing/2014/main" id="{5681306B-B193-4988-8487-ADC2E1B9DF7E}"/>
              </a:ext>
            </a:extLst>
          </p:cNvPr>
          <p:cNvSpPr txBox="1"/>
          <p:nvPr/>
        </p:nvSpPr>
        <p:spPr>
          <a:xfrm>
            <a:off x="5532783" y="1631465"/>
            <a:ext cx="5155094" cy="954107"/>
          </a:xfrm>
          <a:prstGeom prst="rect">
            <a:avLst/>
          </a:prstGeom>
          <a:noFill/>
        </p:spPr>
        <p:txBody>
          <a:bodyPr wrap="square" rtlCol="0">
            <a:spAutoFit/>
          </a:bodyPr>
          <a:lstStyle/>
          <a:p>
            <a:pPr algn="ctr"/>
            <a:r>
              <a:rPr lang="es-MX" sz="2800" b="1" dirty="0">
                <a:solidFill>
                  <a:schemeClr val="bg1"/>
                </a:solidFill>
                <a:latin typeface="Arial Black" panose="020B0A04020102020204" pitchFamily="34" charset="0"/>
              </a:rPr>
              <a:t>RODEATE DE PERSONAS POSITIVAS  </a:t>
            </a:r>
            <a:endParaRPr lang="es-PE" sz="2800" b="1" dirty="0">
              <a:solidFill>
                <a:schemeClr val="bg1"/>
              </a:solidFill>
              <a:latin typeface="Arial Black" panose="020B0A04020102020204" pitchFamily="34" charset="0"/>
            </a:endParaRPr>
          </a:p>
        </p:txBody>
      </p:sp>
      <p:sp>
        <p:nvSpPr>
          <p:cNvPr id="20" name="CuadroTexto 19">
            <a:extLst>
              <a:ext uri="{FF2B5EF4-FFF2-40B4-BE49-F238E27FC236}">
                <a16:creationId xmlns:a16="http://schemas.microsoft.com/office/drawing/2014/main" id="{0E6C0B40-F6EA-47F3-A9ED-FAA70325E7F4}"/>
              </a:ext>
            </a:extLst>
          </p:cNvPr>
          <p:cNvSpPr txBox="1"/>
          <p:nvPr/>
        </p:nvSpPr>
        <p:spPr>
          <a:xfrm>
            <a:off x="7036904" y="4170543"/>
            <a:ext cx="2675282" cy="523220"/>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DESCANSA  </a:t>
            </a:r>
            <a:endParaRPr lang="es-PE" sz="2800" b="1" dirty="0">
              <a:solidFill>
                <a:schemeClr val="bg1"/>
              </a:solidFill>
              <a:latin typeface="Arial Black" panose="020B0A04020102020204" pitchFamily="34" charset="0"/>
            </a:endParaRPr>
          </a:p>
        </p:txBody>
      </p:sp>
      <p:sp>
        <p:nvSpPr>
          <p:cNvPr id="21" name="CuadroTexto 20">
            <a:extLst>
              <a:ext uri="{FF2B5EF4-FFF2-40B4-BE49-F238E27FC236}">
                <a16:creationId xmlns:a16="http://schemas.microsoft.com/office/drawing/2014/main" id="{8ED857B2-D89D-42A5-AE96-01A265E63945}"/>
              </a:ext>
            </a:extLst>
          </p:cNvPr>
          <p:cNvSpPr txBox="1"/>
          <p:nvPr/>
        </p:nvSpPr>
        <p:spPr>
          <a:xfrm>
            <a:off x="6838119" y="2585572"/>
            <a:ext cx="4240694" cy="954107"/>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HAZ FAVORES SIN IMPORTAR A QUIEN  </a:t>
            </a:r>
            <a:endParaRPr lang="es-PE" sz="2800" b="1" dirty="0">
              <a:solidFill>
                <a:schemeClr val="bg1"/>
              </a:solidFill>
              <a:latin typeface="Arial Black" panose="020B0A04020102020204" pitchFamily="34" charset="0"/>
            </a:endParaRPr>
          </a:p>
        </p:txBody>
      </p:sp>
      <p:sp>
        <p:nvSpPr>
          <p:cNvPr id="22" name="CuadroTexto 21">
            <a:extLst>
              <a:ext uri="{FF2B5EF4-FFF2-40B4-BE49-F238E27FC236}">
                <a16:creationId xmlns:a16="http://schemas.microsoft.com/office/drawing/2014/main" id="{FF6046B2-BAE2-47C2-9F88-470FEE5DFFEF}"/>
              </a:ext>
            </a:extLst>
          </p:cNvPr>
          <p:cNvSpPr txBox="1"/>
          <p:nvPr/>
        </p:nvSpPr>
        <p:spPr>
          <a:xfrm>
            <a:off x="6274073" y="5063017"/>
            <a:ext cx="3763619" cy="523220"/>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HAZ EJERCICIO   </a:t>
            </a:r>
            <a:endParaRPr lang="es-PE" sz="2800" b="1" dirty="0">
              <a:solidFill>
                <a:schemeClr val="bg1"/>
              </a:solidFill>
              <a:latin typeface="Arial Black" panose="020B0A04020102020204" pitchFamily="34" charset="0"/>
            </a:endParaRPr>
          </a:p>
        </p:txBody>
      </p:sp>
      <p:sp>
        <p:nvSpPr>
          <p:cNvPr id="23" name="CuadroTexto 22">
            <a:extLst>
              <a:ext uri="{FF2B5EF4-FFF2-40B4-BE49-F238E27FC236}">
                <a16:creationId xmlns:a16="http://schemas.microsoft.com/office/drawing/2014/main" id="{C8D91EFD-D66C-4605-A9CE-FB252B470463}"/>
              </a:ext>
            </a:extLst>
          </p:cNvPr>
          <p:cNvSpPr txBox="1"/>
          <p:nvPr/>
        </p:nvSpPr>
        <p:spPr>
          <a:xfrm>
            <a:off x="5479776" y="5648197"/>
            <a:ext cx="4817165" cy="954107"/>
          </a:xfrm>
          <a:prstGeom prst="rect">
            <a:avLst/>
          </a:prstGeom>
          <a:noFill/>
        </p:spPr>
        <p:txBody>
          <a:bodyPr wrap="square" rtlCol="0">
            <a:spAutoFit/>
          </a:bodyPr>
          <a:lstStyle/>
          <a:p>
            <a:r>
              <a:rPr lang="es-MX" sz="2800" b="1" dirty="0">
                <a:solidFill>
                  <a:schemeClr val="bg1"/>
                </a:solidFill>
                <a:latin typeface="Arial Black" panose="020B0A04020102020204" pitchFamily="34" charset="0"/>
              </a:rPr>
              <a:t>ESCUCHA MÚSICA QUE TE SUBA EL ÁNIMO  </a:t>
            </a:r>
            <a:endParaRPr lang="es-PE" sz="2800" b="1" dirty="0">
              <a:solidFill>
                <a:schemeClr val="bg1"/>
              </a:solidFill>
              <a:latin typeface="Arial Black" panose="020B0A04020102020204" pitchFamily="34" charset="0"/>
            </a:endParaRPr>
          </a:p>
        </p:txBody>
      </p:sp>
      <p:sp>
        <p:nvSpPr>
          <p:cNvPr id="24" name="CuadroTexto 23">
            <a:extLst>
              <a:ext uri="{FF2B5EF4-FFF2-40B4-BE49-F238E27FC236}">
                <a16:creationId xmlns:a16="http://schemas.microsoft.com/office/drawing/2014/main" id="{62CAA1B8-6D0D-4648-A886-A729401DC434}"/>
              </a:ext>
            </a:extLst>
          </p:cNvPr>
          <p:cNvSpPr txBox="1"/>
          <p:nvPr/>
        </p:nvSpPr>
        <p:spPr>
          <a:xfrm>
            <a:off x="3594652" y="13923"/>
            <a:ext cx="5920410" cy="523220"/>
          </a:xfrm>
          <a:prstGeom prst="rect">
            <a:avLst/>
          </a:prstGeom>
          <a:noFill/>
        </p:spPr>
        <p:txBody>
          <a:bodyPr wrap="square" rtlCol="0">
            <a:spAutoFit/>
          </a:bodyPr>
          <a:lstStyle/>
          <a:p>
            <a:pPr algn="ctr"/>
            <a:r>
              <a:rPr lang="es-MX" sz="2800" dirty="0">
                <a:solidFill>
                  <a:srgbClr val="FFC000"/>
                </a:solidFill>
                <a:latin typeface="Arial Black" panose="020B0A04020102020204" pitchFamily="34" charset="0"/>
              </a:rPr>
              <a:t>La farmacia está aquí dentro</a:t>
            </a:r>
          </a:p>
        </p:txBody>
      </p:sp>
      <p:sp>
        <p:nvSpPr>
          <p:cNvPr id="25" name="Bocadillo nube: nube 24">
            <a:extLst>
              <a:ext uri="{FF2B5EF4-FFF2-40B4-BE49-F238E27FC236}">
                <a16:creationId xmlns:a16="http://schemas.microsoft.com/office/drawing/2014/main" id="{51155680-9C52-449C-9BC9-5742B1F6568F}"/>
              </a:ext>
            </a:extLst>
          </p:cNvPr>
          <p:cNvSpPr/>
          <p:nvPr/>
        </p:nvSpPr>
        <p:spPr>
          <a:xfrm>
            <a:off x="80337" y="40427"/>
            <a:ext cx="2743201" cy="1901205"/>
          </a:xfrm>
          <a:prstGeom prst="cloudCallout">
            <a:avLst>
              <a:gd name="adj1" fmla="val -5959"/>
              <a:gd name="adj2" fmla="val 208541"/>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solidFill>
                <a:latin typeface="Arial Black" panose="020B0A04020102020204" pitchFamily="34" charset="0"/>
              </a:rPr>
              <a:t>“soñadores del mundo”</a:t>
            </a:r>
            <a:endParaRPr lang="es-PE" sz="2000" dirty="0">
              <a:solidFill>
                <a:schemeClr val="bg1"/>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BB06C640-72A5-46A8-8F8C-68203250DE87}"/>
              </a:ext>
            </a:extLst>
          </p:cNvPr>
          <p:cNvSpPr>
            <a:spLocks noGrp="1"/>
          </p:cNvSpPr>
          <p:nvPr>
            <p:ph type="dt" sz="half" idx="10"/>
          </p:nvPr>
        </p:nvSpPr>
        <p:spPr>
          <a:xfrm>
            <a:off x="9515062" y="6356350"/>
            <a:ext cx="1991138" cy="365125"/>
          </a:xfrm>
        </p:spPr>
        <p:txBody>
          <a:bodyPr/>
          <a:lstStyle/>
          <a:p>
            <a:fld id="{AC5B1F4F-4353-45FF-A372-93B88818137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58A7E3B-6D23-49F9-A2CB-89A93B6639E4}"/>
              </a:ext>
            </a:extLst>
          </p:cNvPr>
          <p:cNvSpPr>
            <a:spLocks noGrp="1"/>
          </p:cNvSpPr>
          <p:nvPr>
            <p:ph type="sldNum" sz="quarter" idx="12"/>
          </p:nvPr>
        </p:nvSpPr>
        <p:spPr>
          <a:xfrm>
            <a:off x="11304104" y="162769"/>
            <a:ext cx="652670" cy="365125"/>
          </a:xfrm>
        </p:spPr>
        <p:txBody>
          <a:bodyPr/>
          <a:lstStyle/>
          <a:p>
            <a:fld id="{6D22F896-40B5-4ADD-8801-0D06FADFA095}" type="slidenum">
              <a:rPr lang="en-US" sz="2400" b="1" smtClean="0">
                <a:solidFill>
                  <a:srgbClr val="FF0000"/>
                </a:solidFill>
              </a:rPr>
              <a:t>15</a:t>
            </a:fld>
            <a:endParaRPr lang="en-US" sz="2400" b="1" dirty="0">
              <a:solidFill>
                <a:srgbClr val="FF0000"/>
              </a:solidFill>
            </a:endParaRPr>
          </a:p>
        </p:txBody>
      </p:sp>
    </p:spTree>
    <p:extLst>
      <p:ext uri="{BB962C8B-B14F-4D97-AF65-F5344CB8AC3E}">
        <p14:creationId xmlns:p14="http://schemas.microsoft.com/office/powerpoint/2010/main" val="143444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wipe(down)">
                                      <p:cBhvr>
                                        <p:cTn id="12" dur="500"/>
                                        <p:tgtEl>
                                          <p:spTgt spid="2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down)">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wipe(down)">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wipe(down)">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9"/>
                                        </p:tgtEl>
                                        <p:attrNameLst>
                                          <p:attrName>style.visibility</p:attrName>
                                        </p:attrNameLst>
                                      </p:cBhvr>
                                      <p:to>
                                        <p:strVal val="visible"/>
                                      </p:to>
                                    </p:set>
                                    <p:animEffect transition="in" filter="wipe(down)">
                                      <p:cBhvr>
                                        <p:cTn id="42" dur="500"/>
                                        <p:tgtEl>
                                          <p:spTgt spid="19"/>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wipe(down)">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20">
                                            <p:txEl>
                                              <p:pRg st="0" end="0"/>
                                            </p:txEl>
                                          </p:spTgt>
                                        </p:tgtEl>
                                        <p:attrNameLst>
                                          <p:attrName>style.visibility</p:attrName>
                                        </p:attrNameLst>
                                      </p:cBhvr>
                                      <p:to>
                                        <p:strVal val="visible"/>
                                      </p:to>
                                    </p:set>
                                    <p:animEffect transition="in" filter="wipe(down)">
                                      <p:cBhvr>
                                        <p:cTn id="52" dur="500"/>
                                        <p:tgtEl>
                                          <p:spTgt spid="2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wipe(down)">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23"/>
                                        </p:tgtEl>
                                        <p:attrNameLst>
                                          <p:attrName>style.visibility</p:attrName>
                                        </p:attrNameLst>
                                      </p:cBhvr>
                                      <p:to>
                                        <p:strVal val="visible"/>
                                      </p:to>
                                    </p:set>
                                    <p:animEffect transition="in" filter="wipe(down)">
                                      <p:cBhvr>
                                        <p:cTn id="6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8" grpId="0"/>
      <p:bldP spid="19" grpId="0"/>
      <p:bldP spid="21" grpId="0"/>
      <p:bldP spid="22" grpId="0"/>
      <p:bldP spid="23" grpId="0"/>
      <p:bldP spid="24" grpId="0"/>
      <p:bldP spid="25" grpId="0" animBg="1"/>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descr="j0157185"/>
          <p:cNvPicPr>
            <a:picLocks noChangeAspect="1" noChangeArrowheads="1"/>
          </p:cNvPicPr>
          <p:nvPr/>
        </p:nvPicPr>
        <p:blipFill>
          <a:blip r:embed="rId3">
            <a:lum bright="70000" contrast="-70000"/>
          </a:blip>
          <a:srcRect/>
          <a:stretch>
            <a:fillRect/>
          </a:stretch>
        </p:blipFill>
        <p:spPr bwMode="auto">
          <a:xfrm>
            <a:off x="1524000" y="1989139"/>
            <a:ext cx="9144000" cy="2879725"/>
          </a:xfrm>
          <a:prstGeom prst="rect">
            <a:avLst/>
          </a:prstGeom>
          <a:noFill/>
          <a:ln w="9525">
            <a:noFill/>
            <a:miter lim="800000"/>
            <a:headEnd/>
            <a:tailEnd/>
          </a:ln>
        </p:spPr>
      </p:pic>
      <p:sp>
        <p:nvSpPr>
          <p:cNvPr id="69635" name="Text Box 3"/>
          <p:cNvSpPr txBox="1">
            <a:spLocks noGrp="1" noChangeArrowheads="1"/>
          </p:cNvSpPr>
          <p:nvPr>
            <p:ph type="ctrTitle"/>
          </p:nvPr>
        </p:nvSpPr>
        <p:spPr>
          <a:xfrm>
            <a:off x="2209801" y="2130426"/>
            <a:ext cx="7847013" cy="2378075"/>
          </a:xfrm>
        </p:spPr>
        <p:txBody>
          <a:bodyPr>
            <a:normAutofit fontScale="90000"/>
          </a:bodyPr>
          <a:lstStyle/>
          <a:p>
            <a:pPr algn="ctr" eaLnBrk="1" hangingPunct="1">
              <a:defRPr/>
            </a:pPr>
            <a:r>
              <a:rPr lang="es-MX" b="1" dirty="0">
                <a:solidFill>
                  <a:schemeClr val="hlink"/>
                </a:solidFill>
                <a:effectLst>
                  <a:outerShdw blurRad="38100" dist="38100" dir="2700000" algn="tl">
                    <a:srgbClr val="C0C0C0"/>
                  </a:outerShdw>
                </a:effectLst>
              </a:rPr>
              <a:t>Empieza cada día con estos</a:t>
            </a:r>
            <a:br>
              <a:rPr lang="es-MX" b="1" dirty="0">
                <a:solidFill>
                  <a:schemeClr val="hlink"/>
                </a:solidFill>
                <a:effectLst>
                  <a:outerShdw blurRad="38100" dist="38100" dir="2700000" algn="tl">
                    <a:srgbClr val="C0C0C0"/>
                  </a:outerShdw>
                </a:effectLst>
              </a:rPr>
            </a:br>
            <a:r>
              <a:rPr lang="es-MX" b="1" dirty="0">
                <a:solidFill>
                  <a:schemeClr val="hlink"/>
                </a:solidFill>
                <a:effectLst>
                  <a:outerShdw blurRad="38100" dist="38100" dir="2700000" algn="tl">
                    <a:srgbClr val="C0C0C0"/>
                  </a:outerShdw>
                </a:effectLst>
              </a:rPr>
              <a:t> valores </a:t>
            </a:r>
            <a:endParaRPr lang="es-ES" b="1" dirty="0">
              <a:solidFill>
                <a:schemeClr val="hlink"/>
              </a:solidFill>
              <a:effectLst>
                <a:outerShdw blurRad="38100" dist="38100" dir="2700000" algn="tl">
                  <a:srgbClr val="C0C0C0"/>
                </a:outerShdw>
              </a:effectLst>
            </a:endParaRPr>
          </a:p>
        </p:txBody>
      </p:sp>
      <p:sp>
        <p:nvSpPr>
          <p:cNvPr id="2" name="Marcador de fecha 1">
            <a:extLst>
              <a:ext uri="{FF2B5EF4-FFF2-40B4-BE49-F238E27FC236}">
                <a16:creationId xmlns:a16="http://schemas.microsoft.com/office/drawing/2014/main" id="{7285585B-0D6B-40BF-A969-3A4C6930B45D}"/>
              </a:ext>
            </a:extLst>
          </p:cNvPr>
          <p:cNvSpPr>
            <a:spLocks noGrp="1"/>
          </p:cNvSpPr>
          <p:nvPr>
            <p:ph type="dt" sz="half" idx="10"/>
          </p:nvPr>
        </p:nvSpPr>
        <p:spPr>
          <a:xfrm>
            <a:off x="8916726" y="6116623"/>
            <a:ext cx="2910840" cy="374642"/>
          </a:xfrm>
        </p:spPr>
        <p:txBody>
          <a:bodyPr/>
          <a:lstStyle/>
          <a:p>
            <a:fld id="{3DD6641B-0C2B-4725-BAC7-6B805C5E4E9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2DF4C27A-ACF2-405A-AAFE-FD0E6BA7E992}"/>
              </a:ext>
            </a:extLst>
          </p:cNvPr>
          <p:cNvSpPr>
            <a:spLocks noGrp="1"/>
          </p:cNvSpPr>
          <p:nvPr>
            <p:ph type="sldNum" sz="quarter" idx="12"/>
          </p:nvPr>
        </p:nvSpPr>
        <p:spPr>
          <a:xfrm>
            <a:off x="9084366" y="376255"/>
            <a:ext cx="2743200" cy="365125"/>
          </a:xfrm>
        </p:spPr>
        <p:txBody>
          <a:bodyPr/>
          <a:lstStyle/>
          <a:p>
            <a:fld id="{6D22F896-40B5-4ADD-8801-0D06FADFA095}" type="slidenum">
              <a:rPr lang="en-US" sz="2400" b="1" smtClean="0">
                <a:solidFill>
                  <a:srgbClr val="FFFF00"/>
                </a:solidFill>
              </a:rPr>
              <a:t>150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9635"/>
                                        </p:tgtEl>
                                        <p:attrNameLst>
                                          <p:attrName>style.visibility</p:attrName>
                                        </p:attrNameLst>
                                      </p:cBhvr>
                                      <p:to>
                                        <p:strVal val="visible"/>
                                      </p:to>
                                    </p:set>
                                    <p:anim calcmode="lin" valueType="num">
                                      <p:cBhvr additive="base">
                                        <p:cTn id="7" dur="500" fill="hold"/>
                                        <p:tgtEl>
                                          <p:spTgt spid="69635"/>
                                        </p:tgtEl>
                                        <p:attrNameLst>
                                          <p:attrName>ppt_x</p:attrName>
                                        </p:attrNameLst>
                                      </p:cBhvr>
                                      <p:tavLst>
                                        <p:tav tm="0">
                                          <p:val>
                                            <p:strVal val="#ppt_x"/>
                                          </p:val>
                                        </p:tav>
                                        <p:tav tm="100000">
                                          <p:val>
                                            <p:strVal val="#ppt_x"/>
                                          </p:val>
                                        </p:tav>
                                      </p:tavLst>
                                    </p:anim>
                                    <p:anim calcmode="lin" valueType="num">
                                      <p:cBhvr additive="base">
                                        <p:cTn id="8" dur="500" fill="hold"/>
                                        <p:tgtEl>
                                          <p:spTgt spid="6963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35"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6" name="Picture 2" descr="MCj03030330000[1]"/>
          <p:cNvPicPr>
            <a:picLocks noGrp="1" noChangeAspect="1" noChangeArrowheads="1"/>
          </p:cNvPicPr>
          <p:nvPr>
            <p:ph sz="half" idx="2"/>
          </p:nvPr>
        </p:nvPicPr>
        <p:blipFill>
          <a:blip r:embed="rId3">
            <a:clrChange>
              <a:clrFrom>
                <a:srgbClr val="FFFFFF"/>
              </a:clrFrom>
              <a:clrTo>
                <a:srgbClr val="FFFFFF">
                  <a:alpha val="0"/>
                </a:srgbClr>
              </a:clrTo>
            </a:clrChange>
            <a:lum bright="70000" contrast="-70000"/>
          </a:blip>
          <a:srcRect/>
          <a:stretch>
            <a:fillRect/>
          </a:stretch>
        </p:blipFill>
        <p:spPr>
          <a:xfrm>
            <a:off x="7021374" y="1453356"/>
            <a:ext cx="4786313" cy="3951287"/>
          </a:xfrm>
          <a:noFill/>
        </p:spPr>
      </p:pic>
      <p:sp>
        <p:nvSpPr>
          <p:cNvPr id="71683" name="Rectangle 3"/>
          <p:cNvSpPr>
            <a:spLocks noGrp="1" noChangeArrowheads="1"/>
          </p:cNvSpPr>
          <p:nvPr>
            <p:ph type="title"/>
          </p:nvPr>
        </p:nvSpPr>
        <p:spPr>
          <a:xfrm>
            <a:off x="0" y="134927"/>
            <a:ext cx="11807687" cy="998547"/>
          </a:xfrm>
        </p:spPr>
        <p:txBody>
          <a:bodyPr>
            <a:normAutofit fontScale="90000"/>
          </a:bodyPr>
          <a:lstStyle/>
          <a:p>
            <a:pPr algn="ctr" eaLnBrk="1" hangingPunct="1">
              <a:defRPr/>
            </a:pPr>
            <a:r>
              <a:rPr lang="es-MX" sz="5400" dirty="0">
                <a:solidFill>
                  <a:srgbClr val="FFFF00"/>
                </a:solidFill>
                <a:effectLst>
                  <a:outerShdw blurRad="38100" dist="38100" dir="2700000" algn="tl">
                    <a:srgbClr val="C0C0C0"/>
                  </a:outerShdw>
                </a:effectLst>
                <a:latin typeface="Franklin Gothic Heavy" panose="020B0903020102020204" pitchFamily="34" charset="0"/>
              </a:rPr>
              <a:t>Enunciado de la misión personal</a:t>
            </a:r>
            <a:endParaRPr lang="es-ES" sz="5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71684" name="Rectangle 4"/>
          <p:cNvSpPr>
            <a:spLocks noGrp="1" noChangeArrowheads="1"/>
          </p:cNvSpPr>
          <p:nvPr>
            <p:ph type="body" sz="half" idx="1"/>
          </p:nvPr>
        </p:nvSpPr>
        <p:spPr>
          <a:xfrm>
            <a:off x="163513" y="1773239"/>
            <a:ext cx="6674609" cy="4116687"/>
          </a:xfrm>
        </p:spPr>
        <p:txBody>
          <a:bodyPr>
            <a:normAutofit lnSpcReduction="10000"/>
          </a:bodyPr>
          <a:lstStyle/>
          <a:p>
            <a:pPr algn="just" eaLnBrk="1" hangingPunct="1"/>
            <a:r>
              <a:rPr lang="es-MX" sz="4000" b="1" dirty="0"/>
              <a:t>Carácter (querer ser)</a:t>
            </a:r>
          </a:p>
          <a:p>
            <a:pPr algn="just" eaLnBrk="1" hangingPunct="1"/>
            <a:endParaRPr lang="es-MX" sz="4000" b="1" dirty="0"/>
          </a:p>
          <a:p>
            <a:pPr algn="just" eaLnBrk="1" hangingPunct="1"/>
            <a:r>
              <a:rPr lang="es-MX" sz="4000" b="1" dirty="0"/>
              <a:t>Aportaciones y logros (querer hacer)</a:t>
            </a:r>
          </a:p>
          <a:p>
            <a:pPr algn="just" eaLnBrk="1" hangingPunct="1"/>
            <a:endParaRPr lang="es-MX" sz="4000" b="1" dirty="0"/>
          </a:p>
          <a:p>
            <a:pPr algn="just" eaLnBrk="1" hangingPunct="1"/>
            <a:r>
              <a:rPr lang="es-MX" sz="4000" b="1" dirty="0"/>
              <a:t>Valores o principios (dar fundamento)</a:t>
            </a:r>
          </a:p>
          <a:p>
            <a:pPr eaLnBrk="1" hangingPunct="1">
              <a:buFontTx/>
              <a:buNone/>
            </a:pPr>
            <a:endParaRPr lang="es-ES" b="1" dirty="0"/>
          </a:p>
        </p:txBody>
      </p:sp>
      <p:sp>
        <p:nvSpPr>
          <p:cNvPr id="71685" name="Text Box 5"/>
          <p:cNvSpPr txBox="1">
            <a:spLocks noChangeArrowheads="1"/>
          </p:cNvSpPr>
          <p:nvPr/>
        </p:nvSpPr>
        <p:spPr bwMode="auto">
          <a:xfrm>
            <a:off x="1013970" y="5889926"/>
            <a:ext cx="9813055" cy="830997"/>
          </a:xfrm>
          <a:prstGeom prst="rect">
            <a:avLst/>
          </a:prstGeom>
          <a:noFill/>
          <a:ln w="9525">
            <a:noFill/>
            <a:miter lim="800000"/>
            <a:headEnd/>
            <a:tailEnd/>
          </a:ln>
        </p:spPr>
        <p:txBody>
          <a:bodyPr wrap="square">
            <a:spAutoFit/>
          </a:bodyPr>
          <a:lstStyle/>
          <a:p>
            <a:pPr algn="ctr">
              <a:spcBef>
                <a:spcPct val="50000"/>
              </a:spcBef>
            </a:pPr>
            <a:r>
              <a:rPr lang="es-MX" sz="4800" b="1" dirty="0">
                <a:solidFill>
                  <a:srgbClr val="FFFF00"/>
                </a:solidFill>
                <a:latin typeface="Franklin Gothic Heavy" panose="020B0903020102020204" pitchFamily="34" charset="0"/>
              </a:rPr>
              <a:t>“CONSTITUCIÓN PERSONAL”</a:t>
            </a:r>
          </a:p>
        </p:txBody>
      </p:sp>
      <p:sp>
        <p:nvSpPr>
          <p:cNvPr id="2" name="Marcador de fecha 1">
            <a:extLst>
              <a:ext uri="{FF2B5EF4-FFF2-40B4-BE49-F238E27FC236}">
                <a16:creationId xmlns:a16="http://schemas.microsoft.com/office/drawing/2014/main" id="{9C27CE31-9CFE-400B-B8CA-D36D7FD917BC}"/>
              </a:ext>
            </a:extLst>
          </p:cNvPr>
          <p:cNvSpPr>
            <a:spLocks noGrp="1"/>
          </p:cNvSpPr>
          <p:nvPr>
            <p:ph type="dt" sz="half" idx="10"/>
          </p:nvPr>
        </p:nvSpPr>
        <p:spPr>
          <a:xfrm>
            <a:off x="9021086" y="6355798"/>
            <a:ext cx="2910840" cy="365125"/>
          </a:xfrm>
        </p:spPr>
        <p:txBody>
          <a:bodyPr/>
          <a:lstStyle/>
          <a:p>
            <a:pPr>
              <a:defRPr/>
            </a:pPr>
            <a:fld id="{8E7228B7-1486-4D62-8389-4651439751E9}" type="datetime1">
              <a:rPr lang="es-PE" sz="2400" b="1" smtClean="0">
                <a:solidFill>
                  <a:srgbClr val="FF0000"/>
                </a:solidFill>
              </a:rPr>
              <a:t>29/08/2024</a:t>
            </a:fld>
            <a:endParaRPr lang="es-MX" sz="2400" b="1" dirty="0">
              <a:solidFill>
                <a:srgbClr val="FF0000"/>
              </a:solidFill>
            </a:endParaRPr>
          </a:p>
        </p:txBody>
      </p:sp>
      <p:sp>
        <p:nvSpPr>
          <p:cNvPr id="3" name="Marcador de número de diapositiva 2">
            <a:extLst>
              <a:ext uri="{FF2B5EF4-FFF2-40B4-BE49-F238E27FC236}">
                <a16:creationId xmlns:a16="http://schemas.microsoft.com/office/drawing/2014/main" id="{2164EF08-EDAC-440F-8F43-DC6CB319B462}"/>
              </a:ext>
            </a:extLst>
          </p:cNvPr>
          <p:cNvSpPr>
            <a:spLocks noGrp="1"/>
          </p:cNvSpPr>
          <p:nvPr>
            <p:ph type="sldNum" sz="quarter" idx="12"/>
          </p:nvPr>
        </p:nvSpPr>
        <p:spPr>
          <a:xfrm>
            <a:off x="11080474" y="968073"/>
            <a:ext cx="851452" cy="365125"/>
          </a:xfrm>
        </p:spPr>
        <p:txBody>
          <a:bodyPr/>
          <a:lstStyle/>
          <a:p>
            <a:pPr>
              <a:defRPr/>
            </a:pPr>
            <a:fld id="{3ADD28CD-92A9-4887-BF1C-BFA0D1EE067D}" type="slidenum">
              <a:rPr lang="es-MX" sz="2400" b="1" smtClean="0">
                <a:solidFill>
                  <a:srgbClr val="FFFF00"/>
                </a:solidFill>
              </a:rPr>
              <a:pPr>
                <a:defRPr/>
              </a:pPr>
              <a:t>151</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4" presetClass="path" presetSubtype="0" accel="50000" decel="50000" fill="hold" grpId="0" nodeType="clickEffect">
                                  <p:stCondLst>
                                    <p:cond delay="0"/>
                                  </p:stCondLst>
                                  <p:childTnLst>
                                    <p:animMotion origin="layout" path="M 5.E-6 -7.40741E-7 L 5.E-6 -0.20995 " pathEditMode="relative" rAng="0" ptsTypes="AA">
                                      <p:cBhvr>
                                        <p:cTn id="6" dur="500" fill="hold"/>
                                        <p:tgtEl>
                                          <p:spTgt spid="71684">
                                            <p:txEl>
                                              <p:pRg st="0" end="0"/>
                                            </p:txEl>
                                          </p:spTgt>
                                        </p:tgtEl>
                                        <p:attrNameLst>
                                          <p:attrName>ppt_x</p:attrName>
                                          <p:attrName>ppt_y</p:attrName>
                                        </p:attrNameLst>
                                      </p:cBhvr>
                                      <p:rCtr x="0" y="-105"/>
                                    </p:animMotion>
                                  </p:childTnLst>
                                </p:cTn>
                              </p:par>
                            </p:childTnLst>
                          </p:cTn>
                        </p:par>
                        <p:par>
                          <p:cTn id="7" fill="hold">
                            <p:stCondLst>
                              <p:cond delay="500"/>
                            </p:stCondLst>
                            <p:childTnLst>
                              <p:par>
                                <p:cTn id="8" presetID="64" presetClass="path" presetSubtype="0" accel="50000" decel="50000" fill="hold" grpId="0" nodeType="afterEffect">
                                  <p:stCondLst>
                                    <p:cond delay="0"/>
                                  </p:stCondLst>
                                  <p:childTnLst>
                                    <p:animMotion origin="layout" path="M -5.55556E-7 4.07407E-6 L 0.00191 -0.2544 " pathEditMode="relative" rAng="0" ptsTypes="AA">
                                      <p:cBhvr>
                                        <p:cTn id="9" dur="500" fill="hold"/>
                                        <p:tgtEl>
                                          <p:spTgt spid="71684">
                                            <p:txEl>
                                              <p:pRg st="2" end="2"/>
                                            </p:txEl>
                                          </p:spTgt>
                                        </p:tgtEl>
                                        <p:attrNameLst>
                                          <p:attrName>ppt_x</p:attrName>
                                          <p:attrName>ppt_y</p:attrName>
                                        </p:attrNameLst>
                                      </p:cBhvr>
                                      <p:rCtr x="1" y="-127"/>
                                    </p:animMotion>
                                  </p:childTnLst>
                                </p:cTn>
                              </p:par>
                            </p:childTnLst>
                          </p:cTn>
                        </p:par>
                        <p:par>
                          <p:cTn id="10" fill="hold">
                            <p:stCondLst>
                              <p:cond delay="1000"/>
                            </p:stCondLst>
                            <p:childTnLst>
                              <p:par>
                                <p:cTn id="11" presetID="64" presetClass="path" presetSubtype="0" accel="50000" decel="50000" fill="hold" grpId="0" nodeType="afterEffect">
                                  <p:stCondLst>
                                    <p:cond delay="0"/>
                                  </p:stCondLst>
                                  <p:childTnLst>
                                    <p:animMotion origin="layout" path="M 3.61111E-6 3.7037E-6 L 3.61111E-6 -0.2882 " pathEditMode="relative" rAng="0" ptsTypes="AA">
                                      <p:cBhvr>
                                        <p:cTn id="12" dur="500" fill="hold"/>
                                        <p:tgtEl>
                                          <p:spTgt spid="71684">
                                            <p:txEl>
                                              <p:pRg st="4" end="4"/>
                                            </p:txEl>
                                          </p:spTgt>
                                        </p:tgtEl>
                                        <p:attrNameLst>
                                          <p:attrName>ppt_x</p:attrName>
                                          <p:attrName>ppt_y</p:attrName>
                                        </p:attrNameLst>
                                      </p:cBhvr>
                                      <p:rCtr x="0" y="-144"/>
                                    </p:animMotion>
                                  </p:childTnLst>
                                </p:cTn>
                              </p:par>
                            </p:childTnLst>
                          </p:cTn>
                        </p:par>
                        <p:par>
                          <p:cTn id="13" fill="hold">
                            <p:stCondLst>
                              <p:cond delay="1500"/>
                            </p:stCondLst>
                            <p:childTnLst>
                              <p:par>
                                <p:cTn id="14" presetID="22" presetClass="entr" presetSubtype="4" fill="hold" grpId="0" nodeType="afterEffect">
                                  <p:stCondLst>
                                    <p:cond delay="0"/>
                                  </p:stCondLst>
                                  <p:childTnLst>
                                    <p:set>
                                      <p:cBhvr>
                                        <p:cTn id="15" dur="1" fill="hold">
                                          <p:stCondLst>
                                            <p:cond delay="0"/>
                                          </p:stCondLst>
                                        </p:cTn>
                                        <p:tgtEl>
                                          <p:spTgt spid="71685"/>
                                        </p:tgtEl>
                                        <p:attrNameLst>
                                          <p:attrName>style.visibility</p:attrName>
                                        </p:attrNameLst>
                                      </p:cBhvr>
                                      <p:to>
                                        <p:strVal val="visible"/>
                                      </p:to>
                                    </p:set>
                                    <p:animEffect transition="in" filter="wipe(down)">
                                      <p:cBhvr>
                                        <p:cTn id="16" dur="500"/>
                                        <p:tgtEl>
                                          <p:spTgt spid="71685"/>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1683"/>
                                        </p:tgtEl>
                                        <p:attrNameLst>
                                          <p:attrName>style.visibility</p:attrName>
                                        </p:attrNameLst>
                                      </p:cBhvr>
                                      <p:to>
                                        <p:strVal val="visible"/>
                                      </p:to>
                                    </p:set>
                                    <p:anim calcmode="lin" valueType="num">
                                      <p:cBhvr additive="base">
                                        <p:cTn id="21" dur="500" fill="hold"/>
                                        <p:tgtEl>
                                          <p:spTgt spid="71683"/>
                                        </p:tgtEl>
                                        <p:attrNameLst>
                                          <p:attrName>ppt_x</p:attrName>
                                        </p:attrNameLst>
                                      </p:cBhvr>
                                      <p:tavLst>
                                        <p:tav tm="0">
                                          <p:val>
                                            <p:strVal val="#ppt_x"/>
                                          </p:val>
                                        </p:tav>
                                        <p:tav tm="100000">
                                          <p:val>
                                            <p:strVal val="#ppt_x"/>
                                          </p:val>
                                        </p:tav>
                                      </p:tavLst>
                                    </p:anim>
                                    <p:anim calcmode="lin" valueType="num">
                                      <p:cBhvr additive="base">
                                        <p:cTn id="22" dur="500" fill="hold"/>
                                        <p:tgtEl>
                                          <p:spTgt spid="716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683" grpId="0"/>
      <p:bldP spid="71684" grpId="0" build="p"/>
      <p:bldP spid="71685" grpId="0"/>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8" name="Rectangle 4"/>
          <p:cNvSpPr>
            <a:spLocks noGrp="1" noChangeArrowheads="1"/>
          </p:cNvSpPr>
          <p:nvPr>
            <p:ph type="ctrTitle"/>
          </p:nvPr>
        </p:nvSpPr>
        <p:spPr>
          <a:xfrm>
            <a:off x="728870" y="1500532"/>
            <a:ext cx="10840278" cy="1828800"/>
          </a:xfrm>
        </p:spPr>
        <p:txBody>
          <a:bodyPr>
            <a:normAutofit/>
          </a:bodyPr>
          <a:lstStyle/>
          <a:p>
            <a:pPr algn="ctr" eaLnBrk="1" hangingPunct="1">
              <a:defRPr/>
            </a:pPr>
            <a:r>
              <a:rPr lang="es-MX" sz="5400" b="1" dirty="0">
                <a:latin typeface="Gill Sans Ultra Bold" panose="020B0A02020104020203" pitchFamily="34" charset="0"/>
              </a:rPr>
              <a:t>TERCER HÁBITO</a:t>
            </a:r>
            <a:br>
              <a:rPr lang="es-MX" sz="5400" b="1" dirty="0">
                <a:latin typeface="Gill Sans Ultra Bold" panose="020B0A02020104020203" pitchFamily="34" charset="0"/>
              </a:rPr>
            </a:br>
            <a:r>
              <a:rPr lang="es-MX" sz="5400" b="1" dirty="0">
                <a:latin typeface="Gill Sans Ultra Bold" panose="020B0A02020104020203" pitchFamily="34" charset="0"/>
              </a:rPr>
              <a:t>PRIMERO LO PRIMERO</a:t>
            </a:r>
            <a:endParaRPr lang="es-ES" sz="5400" b="1" dirty="0">
              <a:latin typeface="Gill Sans Ultra Bold" panose="020B0A02020104020203" pitchFamily="34" charset="0"/>
            </a:endParaRPr>
          </a:p>
        </p:txBody>
      </p:sp>
      <p:sp>
        <p:nvSpPr>
          <p:cNvPr id="57355" name="Rectangle 11"/>
          <p:cNvSpPr>
            <a:spLocks noGrp="1" noChangeArrowheads="1"/>
          </p:cNvSpPr>
          <p:nvPr>
            <p:ph type="subTitle" idx="1"/>
          </p:nvPr>
        </p:nvSpPr>
        <p:spPr>
          <a:xfrm>
            <a:off x="371061" y="4214818"/>
            <a:ext cx="11608904" cy="1364347"/>
          </a:xfrm>
        </p:spPr>
        <p:txBody>
          <a:bodyPr>
            <a:noAutofit/>
          </a:bodyPr>
          <a:lstStyle/>
          <a:p>
            <a:pPr algn="ctr" eaLnBrk="1" hangingPunct="1">
              <a:defRPr/>
            </a:pPr>
            <a:r>
              <a:rPr lang="es-MX" sz="4400" b="1" dirty="0">
                <a:solidFill>
                  <a:srgbClr val="FFFF00"/>
                </a:solidFill>
                <a:latin typeface="Franklin Gothic Heavy" panose="020B0903020102020204" pitchFamily="34" charset="0"/>
              </a:rPr>
              <a:t>ESTABLESCA PRIMERO LO PRIMERO</a:t>
            </a:r>
          </a:p>
          <a:p>
            <a:pPr algn="ctr">
              <a:defRPr/>
            </a:pPr>
            <a:r>
              <a:rPr lang="es-MX" sz="4400" b="1" dirty="0">
                <a:solidFill>
                  <a:srgbClr val="FFFF00"/>
                </a:solidFill>
                <a:latin typeface="Franklin Gothic Heavy" panose="020B0903020102020204" pitchFamily="34" charset="0"/>
              </a:rPr>
              <a:t>PRINCIPIOS DE ADMINISTRACIÓN PERSONAL</a:t>
            </a:r>
            <a:endParaRPr lang="es-ES" sz="4400" b="1" dirty="0">
              <a:solidFill>
                <a:srgbClr val="FFFF00"/>
              </a:solidFill>
              <a:latin typeface="Franklin Gothic Heavy" panose="020B0903020102020204" pitchFamily="34" charset="0"/>
            </a:endParaRPr>
          </a:p>
        </p:txBody>
      </p:sp>
      <p:sp>
        <p:nvSpPr>
          <p:cNvPr id="3" name="Marcador de número de diapositiva 2">
            <a:extLst>
              <a:ext uri="{FF2B5EF4-FFF2-40B4-BE49-F238E27FC236}">
                <a16:creationId xmlns:a16="http://schemas.microsoft.com/office/drawing/2014/main" id="{081A9A9A-3189-4BCA-BD80-A00792C966E4}"/>
              </a:ext>
            </a:extLst>
          </p:cNvPr>
          <p:cNvSpPr>
            <a:spLocks noGrp="1"/>
          </p:cNvSpPr>
          <p:nvPr>
            <p:ph type="sldNum" sz="quarter" idx="12"/>
          </p:nvPr>
        </p:nvSpPr>
        <p:spPr>
          <a:xfrm>
            <a:off x="11019182" y="132153"/>
            <a:ext cx="960783" cy="365125"/>
          </a:xfrm>
        </p:spPr>
        <p:txBody>
          <a:bodyPr/>
          <a:lstStyle/>
          <a:p>
            <a:fld id="{6D22F896-40B5-4ADD-8801-0D06FADFA095}" type="slidenum">
              <a:rPr lang="en-US" sz="2400" b="1" smtClean="0">
                <a:solidFill>
                  <a:srgbClr val="FFFF00"/>
                </a:solidFill>
              </a:rPr>
              <a:t>152</a:t>
            </a:fld>
            <a:endParaRPr lang="en-US" sz="2400" b="1" dirty="0">
              <a:solidFill>
                <a:srgbClr val="FFFF00"/>
              </a:solidFill>
            </a:endParaRPr>
          </a:p>
        </p:txBody>
      </p:sp>
      <p:sp>
        <p:nvSpPr>
          <p:cNvPr id="7" name="CuadroTexto 6">
            <a:extLst>
              <a:ext uri="{FF2B5EF4-FFF2-40B4-BE49-F238E27FC236}">
                <a16:creationId xmlns:a16="http://schemas.microsoft.com/office/drawing/2014/main" id="{FF1A4001-E25F-46E5-A9C0-1549A8A7FEEC}"/>
              </a:ext>
            </a:extLst>
          </p:cNvPr>
          <p:cNvSpPr txBox="1"/>
          <p:nvPr/>
        </p:nvSpPr>
        <p:spPr>
          <a:xfrm>
            <a:off x="9409044" y="6233818"/>
            <a:ext cx="2372138" cy="461665"/>
          </a:xfrm>
          <a:prstGeom prst="rect">
            <a:avLst/>
          </a:prstGeom>
          <a:noFill/>
        </p:spPr>
        <p:txBody>
          <a:bodyPr wrap="square">
            <a:spAutoFit/>
          </a:bodyPr>
          <a:lstStyle/>
          <a:p>
            <a:fld id="{18A5C65B-1DBD-4B0A-8BA7-BD11EE2DB194}" type="datetime1">
              <a:rPr lang="es-PE" sz="2400" b="1" smtClean="0">
                <a:solidFill>
                  <a:srgbClr val="FF0000"/>
                </a:solidFill>
              </a:rPr>
              <a:pPr/>
              <a:t>29/08/2024</a:t>
            </a:fld>
            <a:endParaRPr lang="es-P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7348"/>
                                        </p:tgtEl>
                                        <p:attrNameLst>
                                          <p:attrName>style.visibility</p:attrName>
                                        </p:attrNameLst>
                                      </p:cBhvr>
                                      <p:to>
                                        <p:strVal val="visible"/>
                                      </p:to>
                                    </p:set>
                                    <p:anim calcmode="lin" valueType="num">
                                      <p:cBhvr additive="base">
                                        <p:cTn id="7" dur="500" fill="hold"/>
                                        <p:tgtEl>
                                          <p:spTgt spid="57348"/>
                                        </p:tgtEl>
                                        <p:attrNameLst>
                                          <p:attrName>ppt_x</p:attrName>
                                        </p:attrNameLst>
                                      </p:cBhvr>
                                      <p:tavLst>
                                        <p:tav tm="0">
                                          <p:val>
                                            <p:strVal val="#ppt_x"/>
                                          </p:val>
                                        </p:tav>
                                        <p:tav tm="100000">
                                          <p:val>
                                            <p:strVal val="#ppt_x"/>
                                          </p:val>
                                        </p:tav>
                                      </p:tavLst>
                                    </p:anim>
                                    <p:anim calcmode="lin" valueType="num">
                                      <p:cBhvr additive="base">
                                        <p:cTn id="8" dur="500" fill="hold"/>
                                        <p:tgtEl>
                                          <p:spTgt spid="5734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7355">
                                            <p:txEl>
                                              <p:pRg st="0" end="0"/>
                                            </p:txEl>
                                          </p:spTgt>
                                        </p:tgtEl>
                                        <p:attrNameLst>
                                          <p:attrName>style.visibility</p:attrName>
                                        </p:attrNameLst>
                                      </p:cBhvr>
                                      <p:to>
                                        <p:strVal val="visible"/>
                                      </p:to>
                                    </p:set>
                                    <p:anim calcmode="lin" valueType="num">
                                      <p:cBhvr additive="base">
                                        <p:cTn id="13" dur="500" fill="hold"/>
                                        <p:tgtEl>
                                          <p:spTgt spid="5735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735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7355">
                                            <p:txEl>
                                              <p:pRg st="1" end="1"/>
                                            </p:txEl>
                                          </p:spTgt>
                                        </p:tgtEl>
                                        <p:attrNameLst>
                                          <p:attrName>style.visibility</p:attrName>
                                        </p:attrNameLst>
                                      </p:cBhvr>
                                      <p:to>
                                        <p:strVal val="visible"/>
                                      </p:to>
                                    </p:set>
                                    <p:anim calcmode="lin" valueType="num">
                                      <p:cBhvr additive="base">
                                        <p:cTn id="19" dur="500" fill="hold"/>
                                        <p:tgtEl>
                                          <p:spTgt spid="5735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735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48" grpId="0"/>
      <p:bldP spid="57355" grpId="0" build="p"/>
    </p:bld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516835" y="202787"/>
            <a:ext cx="10946295" cy="1143000"/>
          </a:xfrm>
        </p:spPr>
        <p:txBody>
          <a:bodyPr>
            <a:normAutofit/>
          </a:bodyPr>
          <a:lstStyle/>
          <a:p>
            <a:pPr algn="ctr" eaLnBrk="1" hangingPunct="1">
              <a:defRPr/>
            </a:pPr>
            <a:r>
              <a:rPr lang="es-ES_tradnl" sz="4800" b="1" dirty="0">
                <a:solidFill>
                  <a:srgbClr val="FFFF00"/>
                </a:solidFill>
                <a:latin typeface="Gill Sans Ultra Bold" panose="020B0A02020104020203" pitchFamily="34" charset="0"/>
              </a:rPr>
              <a:t>Lo Primero es lo PRIMERO</a:t>
            </a:r>
            <a:endParaRPr lang="es-ES_tradnl" sz="4800" dirty="0">
              <a:solidFill>
                <a:srgbClr val="FFFF00"/>
              </a:solidFill>
              <a:latin typeface="Gill Sans Ultra Bold" panose="020B0A02020104020203" pitchFamily="34" charset="0"/>
            </a:endParaRPr>
          </a:p>
        </p:txBody>
      </p:sp>
      <p:graphicFrame>
        <p:nvGraphicFramePr>
          <p:cNvPr id="3074" name="Object 3"/>
          <p:cNvGraphicFramePr>
            <a:graphicFrameLocks noGrp="1" noChangeAspect="1"/>
          </p:cNvGraphicFramePr>
          <p:nvPr>
            <p:ph type="clipArt" sz="half" idx="1"/>
            <p:extLst>
              <p:ext uri="{D42A27DB-BD31-4B8C-83A1-F6EECF244321}">
                <p14:modId xmlns:p14="http://schemas.microsoft.com/office/powerpoint/2010/main" val="3917879460"/>
              </p:ext>
            </p:extLst>
          </p:nvPr>
        </p:nvGraphicFramePr>
        <p:xfrm>
          <a:off x="7169426" y="1464454"/>
          <a:ext cx="4591879" cy="5190759"/>
        </p:xfrm>
        <a:graphic>
          <a:graphicData uri="http://schemas.openxmlformats.org/presentationml/2006/ole">
            <mc:AlternateContent xmlns:mc="http://schemas.openxmlformats.org/markup-compatibility/2006">
              <mc:Choice xmlns:v="urn:schemas-microsoft-com:vml" Requires="v">
                <p:oleObj name="Imagen" r:id="rId2" imgW="1865160" imgH="1864800" progId="MS_ClipArt_Gallery.2">
                  <p:embed/>
                </p:oleObj>
              </mc:Choice>
              <mc:Fallback>
                <p:oleObj name="Imagen" r:id="rId2" imgW="1865160" imgH="1864800" progId="MS_ClipArt_Gallery.2">
                  <p:embed/>
                  <p:pic>
                    <p:nvPicPr>
                      <p:cNvPr id="3074" name="Object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9426" y="1464454"/>
                        <a:ext cx="4591879" cy="5190759"/>
                      </a:xfrm>
                      <a:prstGeom prst="rect">
                        <a:avLst/>
                      </a:prstGeom>
                      <a:noFill/>
                    </p:spPr>
                  </p:pic>
                </p:oleObj>
              </mc:Fallback>
            </mc:AlternateContent>
          </a:graphicData>
        </a:graphic>
      </p:graphicFrame>
      <p:sp>
        <p:nvSpPr>
          <p:cNvPr id="3076" name="Rectangle 4"/>
          <p:cNvSpPr>
            <a:spLocks noGrp="1" noChangeArrowheads="1"/>
          </p:cNvSpPr>
          <p:nvPr>
            <p:ph type="body" sz="half" idx="2"/>
          </p:nvPr>
        </p:nvSpPr>
        <p:spPr>
          <a:xfrm>
            <a:off x="232712" y="1345787"/>
            <a:ext cx="6790940" cy="5190759"/>
          </a:xfrm>
        </p:spPr>
        <p:txBody>
          <a:bodyPr>
            <a:normAutofit/>
          </a:bodyPr>
          <a:lstStyle/>
          <a:p>
            <a:pPr algn="just" eaLnBrk="1" hangingPunct="1"/>
            <a:r>
              <a:rPr lang="es-ES_tradnl" sz="3200" b="1" dirty="0"/>
              <a:t>Establezca prioridades.</a:t>
            </a:r>
          </a:p>
          <a:p>
            <a:pPr algn="just" eaLnBrk="1" hangingPunct="1"/>
            <a:r>
              <a:rPr lang="es-ES_tradnl" sz="3200" b="1" dirty="0"/>
              <a:t>Actividades normales, importantes, urgentes.</a:t>
            </a:r>
          </a:p>
          <a:p>
            <a:pPr algn="just" eaLnBrk="1" hangingPunct="1"/>
            <a:r>
              <a:rPr lang="es-ES_tradnl" sz="3200" b="1" dirty="0"/>
              <a:t>Organice su vida, su trabajo, su tiempo.</a:t>
            </a:r>
          </a:p>
          <a:p>
            <a:pPr algn="just" eaLnBrk="1" hangingPunct="1"/>
            <a:r>
              <a:rPr lang="es-ES_tradnl" sz="3200" b="1" dirty="0"/>
              <a:t>Viva en la planeación y en la prevención</a:t>
            </a:r>
          </a:p>
          <a:p>
            <a:pPr algn="just" eaLnBrk="1" hangingPunct="1"/>
            <a:r>
              <a:rPr lang="es-ES_tradnl" sz="3200" b="1" dirty="0"/>
              <a:t>Disfrute su tiempo.</a:t>
            </a:r>
          </a:p>
          <a:p>
            <a:pPr algn="just" eaLnBrk="1" hangingPunct="1"/>
            <a:r>
              <a:rPr lang="es-ES_tradnl" sz="3200" b="1" dirty="0"/>
              <a:t>Aprenda a vivir.</a:t>
            </a:r>
          </a:p>
        </p:txBody>
      </p:sp>
      <p:sp>
        <p:nvSpPr>
          <p:cNvPr id="2" name="Marcador de fecha 1">
            <a:extLst>
              <a:ext uri="{FF2B5EF4-FFF2-40B4-BE49-F238E27FC236}">
                <a16:creationId xmlns:a16="http://schemas.microsoft.com/office/drawing/2014/main" id="{6B2D40C3-5205-4555-97F9-8C7B5A89FBAD}"/>
              </a:ext>
            </a:extLst>
          </p:cNvPr>
          <p:cNvSpPr>
            <a:spLocks noGrp="1"/>
          </p:cNvSpPr>
          <p:nvPr>
            <p:ph type="dt" sz="half" idx="10"/>
          </p:nvPr>
        </p:nvSpPr>
        <p:spPr/>
        <p:txBody>
          <a:bodyPr/>
          <a:lstStyle/>
          <a:p>
            <a:pPr>
              <a:defRPr/>
            </a:pPr>
            <a:fld id="{F4ACF67B-A8BA-414F-9E91-E9390A09B083}" type="datetime1">
              <a:rPr lang="es-PE" sz="2400" b="1" smtClean="0">
                <a:solidFill>
                  <a:srgbClr val="FF0000"/>
                </a:solidFill>
              </a:rPr>
              <a:t>29/08/2024</a:t>
            </a:fld>
            <a:endParaRPr lang="es-ES" sz="2400" b="1" dirty="0">
              <a:solidFill>
                <a:srgbClr val="FF0000"/>
              </a:solidFill>
            </a:endParaRPr>
          </a:p>
        </p:txBody>
      </p:sp>
      <p:sp>
        <p:nvSpPr>
          <p:cNvPr id="3" name="Marcador de número de diapositiva 2">
            <a:extLst>
              <a:ext uri="{FF2B5EF4-FFF2-40B4-BE49-F238E27FC236}">
                <a16:creationId xmlns:a16="http://schemas.microsoft.com/office/drawing/2014/main" id="{7A9D7365-32FE-4294-BAFC-982B6F299CB6}"/>
              </a:ext>
            </a:extLst>
          </p:cNvPr>
          <p:cNvSpPr>
            <a:spLocks noGrp="1"/>
          </p:cNvSpPr>
          <p:nvPr>
            <p:ph type="sldNum" sz="quarter" idx="12"/>
          </p:nvPr>
        </p:nvSpPr>
        <p:spPr>
          <a:xfrm>
            <a:off x="9216088" y="980662"/>
            <a:ext cx="2743200" cy="365125"/>
          </a:xfrm>
        </p:spPr>
        <p:txBody>
          <a:bodyPr/>
          <a:lstStyle/>
          <a:p>
            <a:pPr>
              <a:defRPr/>
            </a:pPr>
            <a:fld id="{2FAD126A-C5A9-4DD1-8D5B-4E68AF725969}" type="slidenum">
              <a:rPr lang="es-ES" sz="2400" b="1" smtClean="0">
                <a:solidFill>
                  <a:srgbClr val="FFFF00"/>
                </a:solidFill>
              </a:rPr>
              <a:pPr>
                <a:defRPr/>
              </a:pPr>
              <a:t>153</a:t>
            </a:fld>
            <a:endParaRPr lang="es-ES"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additive="base">
                                        <p:cTn id="7" dur="500" fill="hold"/>
                                        <p:tgtEl>
                                          <p:spTgt spid="7170"/>
                                        </p:tgtEl>
                                        <p:attrNameLst>
                                          <p:attrName>ppt_x</p:attrName>
                                        </p:attrNameLst>
                                      </p:cBhvr>
                                      <p:tavLst>
                                        <p:tav tm="0">
                                          <p:val>
                                            <p:strVal val="#ppt_x"/>
                                          </p:val>
                                        </p:tav>
                                        <p:tav tm="100000">
                                          <p:val>
                                            <p:strVal val="#ppt_x"/>
                                          </p:val>
                                        </p:tav>
                                      </p:tavLst>
                                    </p:anim>
                                    <p:anim calcmode="lin" valueType="num">
                                      <p:cBhvr additive="base">
                                        <p:cTn id="8" dur="500" fill="hold"/>
                                        <p:tgtEl>
                                          <p:spTgt spid="717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074"/>
                                        </p:tgtEl>
                                        <p:attrNameLst>
                                          <p:attrName>style.visibility</p:attrName>
                                        </p:attrNameLst>
                                      </p:cBhvr>
                                      <p:to>
                                        <p:strVal val="visible"/>
                                      </p:to>
                                    </p:set>
                                    <p:anim calcmode="lin" valueType="num">
                                      <p:cBhvr additive="base">
                                        <p:cTn id="13" dur="500" fill="hold"/>
                                        <p:tgtEl>
                                          <p:spTgt spid="3074"/>
                                        </p:tgtEl>
                                        <p:attrNameLst>
                                          <p:attrName>ppt_x</p:attrName>
                                        </p:attrNameLst>
                                      </p:cBhvr>
                                      <p:tavLst>
                                        <p:tav tm="0">
                                          <p:val>
                                            <p:strVal val="#ppt_x"/>
                                          </p:val>
                                        </p:tav>
                                        <p:tav tm="100000">
                                          <p:val>
                                            <p:strVal val="#ppt_x"/>
                                          </p:val>
                                        </p:tav>
                                      </p:tavLst>
                                    </p:anim>
                                    <p:anim calcmode="lin" valueType="num">
                                      <p:cBhvr additive="base">
                                        <p:cTn id="14"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076">
                                            <p:txEl>
                                              <p:pRg st="0" end="0"/>
                                            </p:txEl>
                                          </p:spTgt>
                                        </p:tgtEl>
                                        <p:attrNameLst>
                                          <p:attrName>style.visibility</p:attrName>
                                        </p:attrNameLst>
                                      </p:cBhvr>
                                      <p:to>
                                        <p:strVal val="visible"/>
                                      </p:to>
                                    </p:set>
                                    <p:anim calcmode="lin" valueType="num">
                                      <p:cBhvr additive="base">
                                        <p:cTn id="19" dur="500" fill="hold"/>
                                        <p:tgtEl>
                                          <p:spTgt spid="307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07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076">
                                            <p:txEl>
                                              <p:pRg st="1" end="1"/>
                                            </p:txEl>
                                          </p:spTgt>
                                        </p:tgtEl>
                                        <p:attrNameLst>
                                          <p:attrName>style.visibility</p:attrName>
                                        </p:attrNameLst>
                                      </p:cBhvr>
                                      <p:to>
                                        <p:strVal val="visible"/>
                                      </p:to>
                                    </p:set>
                                    <p:anim calcmode="lin" valueType="num">
                                      <p:cBhvr additive="base">
                                        <p:cTn id="25" dur="500" fill="hold"/>
                                        <p:tgtEl>
                                          <p:spTgt spid="307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07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076">
                                            <p:txEl>
                                              <p:pRg st="2" end="2"/>
                                            </p:txEl>
                                          </p:spTgt>
                                        </p:tgtEl>
                                        <p:attrNameLst>
                                          <p:attrName>style.visibility</p:attrName>
                                        </p:attrNameLst>
                                      </p:cBhvr>
                                      <p:to>
                                        <p:strVal val="visible"/>
                                      </p:to>
                                    </p:set>
                                    <p:anim calcmode="lin" valueType="num">
                                      <p:cBhvr additive="base">
                                        <p:cTn id="31" dur="500" fill="hold"/>
                                        <p:tgtEl>
                                          <p:spTgt spid="307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07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076">
                                            <p:txEl>
                                              <p:pRg st="3" end="3"/>
                                            </p:txEl>
                                          </p:spTgt>
                                        </p:tgtEl>
                                        <p:attrNameLst>
                                          <p:attrName>style.visibility</p:attrName>
                                        </p:attrNameLst>
                                      </p:cBhvr>
                                      <p:to>
                                        <p:strVal val="visible"/>
                                      </p:to>
                                    </p:set>
                                    <p:anim calcmode="lin" valueType="num">
                                      <p:cBhvr additive="base">
                                        <p:cTn id="37" dur="500" fill="hold"/>
                                        <p:tgtEl>
                                          <p:spTgt spid="3076">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076">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076">
                                            <p:txEl>
                                              <p:pRg st="4" end="4"/>
                                            </p:txEl>
                                          </p:spTgt>
                                        </p:tgtEl>
                                        <p:attrNameLst>
                                          <p:attrName>style.visibility</p:attrName>
                                        </p:attrNameLst>
                                      </p:cBhvr>
                                      <p:to>
                                        <p:strVal val="visible"/>
                                      </p:to>
                                    </p:set>
                                    <p:anim calcmode="lin" valueType="num">
                                      <p:cBhvr additive="base">
                                        <p:cTn id="43" dur="500" fill="hold"/>
                                        <p:tgtEl>
                                          <p:spTgt spid="3076">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07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076">
                                            <p:txEl>
                                              <p:pRg st="5" end="5"/>
                                            </p:txEl>
                                          </p:spTgt>
                                        </p:tgtEl>
                                        <p:attrNameLst>
                                          <p:attrName>style.visibility</p:attrName>
                                        </p:attrNameLst>
                                      </p:cBhvr>
                                      <p:to>
                                        <p:strVal val="visible"/>
                                      </p:to>
                                    </p:set>
                                    <p:anim calcmode="lin" valueType="num">
                                      <p:cBhvr additive="base">
                                        <p:cTn id="49" dur="500" fill="hold"/>
                                        <p:tgtEl>
                                          <p:spTgt spid="3076">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076">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3076" grpId="0" build="p"/>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4"/>
          <p:cNvSpPr>
            <a:spLocks noChangeArrowheads="1"/>
          </p:cNvSpPr>
          <p:nvPr/>
        </p:nvSpPr>
        <p:spPr bwMode="auto">
          <a:xfrm>
            <a:off x="3234267" y="1944944"/>
            <a:ext cx="5689600" cy="3412883"/>
          </a:xfrm>
          <a:prstGeom prst="triangle">
            <a:avLst>
              <a:gd name="adj" fmla="val 50000"/>
            </a:avLst>
          </a:prstGeom>
          <a:noFill/>
          <a:ln w="9525">
            <a:solidFill>
              <a:schemeClr val="tx1"/>
            </a:solidFill>
            <a:miter lim="800000"/>
            <a:headEnd/>
            <a:tailEnd/>
          </a:ln>
        </p:spPr>
        <p:txBody>
          <a:bodyPr wrap="none" anchor="ctr"/>
          <a:lstStyle/>
          <a:p>
            <a:endParaRPr lang="es-ES"/>
          </a:p>
        </p:txBody>
      </p:sp>
      <p:sp>
        <p:nvSpPr>
          <p:cNvPr id="19459" name="Text Box 5"/>
          <p:cNvSpPr txBox="1">
            <a:spLocks noChangeArrowheads="1"/>
          </p:cNvSpPr>
          <p:nvPr/>
        </p:nvSpPr>
        <p:spPr bwMode="auto">
          <a:xfrm>
            <a:off x="1919002" y="1246186"/>
            <a:ext cx="8787407" cy="584775"/>
          </a:xfrm>
          <a:prstGeom prst="rect">
            <a:avLst/>
          </a:prstGeom>
          <a:noFill/>
          <a:ln w="9525">
            <a:noFill/>
            <a:miter lim="800000"/>
            <a:headEnd/>
            <a:tailEnd/>
          </a:ln>
        </p:spPr>
        <p:txBody>
          <a:bodyPr wrap="none">
            <a:spAutoFit/>
          </a:bodyPr>
          <a:lstStyle/>
          <a:p>
            <a:pPr algn="ctr" eaLnBrk="0" hangingPunct="0"/>
            <a:r>
              <a:rPr lang="es-ES_tradnl" sz="3200" b="1" dirty="0">
                <a:solidFill>
                  <a:srgbClr val="FF0000"/>
                </a:solidFill>
                <a:latin typeface="Gill Sans Ultra Bold" panose="020B0A02020104020203" pitchFamily="34" charset="0"/>
              </a:rPr>
              <a:t>PIRÁMIDE DE LA PRODUCTIVIDAD</a:t>
            </a:r>
          </a:p>
        </p:txBody>
      </p:sp>
      <p:sp>
        <p:nvSpPr>
          <p:cNvPr id="33798" name="Text Box 6"/>
          <p:cNvSpPr txBox="1">
            <a:spLocks noChangeArrowheads="1"/>
          </p:cNvSpPr>
          <p:nvPr/>
        </p:nvSpPr>
        <p:spPr bwMode="auto">
          <a:xfrm>
            <a:off x="278297" y="5425794"/>
            <a:ext cx="11661912" cy="1200329"/>
          </a:xfrm>
          <a:prstGeom prst="rect">
            <a:avLst/>
          </a:prstGeom>
          <a:noFill/>
          <a:ln w="9525">
            <a:noFill/>
            <a:miter lim="800000"/>
            <a:headEnd/>
            <a:tailEnd/>
          </a:ln>
          <a:effectLst/>
        </p:spPr>
        <p:txBody>
          <a:bodyPr wrap="square">
            <a:spAutoFit/>
          </a:bodyPr>
          <a:lstStyle/>
          <a:p>
            <a:pPr algn="ctr" eaLnBrk="0" hangingPunct="0">
              <a:defRPr/>
            </a:pPr>
            <a:r>
              <a:rPr lang="es-ES_tradnl" sz="2400" b="1" dirty="0">
                <a:solidFill>
                  <a:srgbClr val="FFFF99"/>
                </a:solidFill>
                <a:effectLst>
                  <a:outerShdw blurRad="38100" dist="38100" dir="2700000" algn="tl">
                    <a:srgbClr val="C0C0C0"/>
                  </a:outerShdw>
                </a:effectLst>
                <a:latin typeface="Berlin Sans FB Demi" panose="020E0802020502020306" pitchFamily="34" charset="0"/>
              </a:rPr>
              <a:t>“CUANDO EL COMPORTAMIENTO ESTA ALINEADO CON LOS VALORES PERSONALES </a:t>
            </a:r>
          </a:p>
          <a:p>
            <a:pPr algn="ctr" eaLnBrk="0" hangingPunct="0">
              <a:defRPr/>
            </a:pPr>
            <a:r>
              <a:rPr lang="es-ES_tradnl" sz="2400" b="1" dirty="0">
                <a:solidFill>
                  <a:srgbClr val="FFFF99"/>
                </a:solidFill>
                <a:effectLst>
                  <a:outerShdw blurRad="38100" dist="38100" dir="2700000" algn="tl">
                    <a:srgbClr val="C0C0C0"/>
                  </a:outerShdw>
                </a:effectLst>
                <a:latin typeface="Berlin Sans FB Demi" panose="020E0802020502020306" pitchFamily="34" charset="0"/>
              </a:rPr>
              <a:t>GOZARE DE UN CONTROL ÓPTIMO DE LOS EVENTOS (PAZ INTERNA)”</a:t>
            </a:r>
          </a:p>
        </p:txBody>
      </p:sp>
      <p:sp>
        <p:nvSpPr>
          <p:cNvPr id="19461" name="Line 7"/>
          <p:cNvSpPr>
            <a:spLocks noChangeShapeType="1"/>
          </p:cNvSpPr>
          <p:nvPr/>
        </p:nvSpPr>
        <p:spPr bwMode="auto">
          <a:xfrm>
            <a:off x="4952992" y="3214686"/>
            <a:ext cx="2235200" cy="0"/>
          </a:xfrm>
          <a:prstGeom prst="line">
            <a:avLst/>
          </a:prstGeom>
          <a:noFill/>
          <a:ln w="9525">
            <a:solidFill>
              <a:schemeClr val="tx1"/>
            </a:solidFill>
            <a:round/>
            <a:headEnd/>
            <a:tailEnd/>
          </a:ln>
        </p:spPr>
        <p:txBody>
          <a:bodyPr wrap="none" anchor="ctr"/>
          <a:lstStyle/>
          <a:p>
            <a:endParaRPr lang="es-ES"/>
          </a:p>
        </p:txBody>
      </p:sp>
      <p:sp>
        <p:nvSpPr>
          <p:cNvPr id="19462" name="Line 8"/>
          <p:cNvSpPr>
            <a:spLocks noChangeShapeType="1"/>
          </p:cNvSpPr>
          <p:nvPr/>
        </p:nvSpPr>
        <p:spPr bwMode="auto">
          <a:xfrm>
            <a:off x="4381488" y="4000504"/>
            <a:ext cx="3454400" cy="0"/>
          </a:xfrm>
          <a:prstGeom prst="line">
            <a:avLst/>
          </a:prstGeom>
          <a:noFill/>
          <a:ln w="9525">
            <a:solidFill>
              <a:schemeClr val="tx1"/>
            </a:solidFill>
            <a:round/>
            <a:headEnd/>
            <a:tailEnd/>
          </a:ln>
        </p:spPr>
        <p:txBody>
          <a:bodyPr wrap="none" anchor="ctr"/>
          <a:lstStyle/>
          <a:p>
            <a:endParaRPr lang="es-ES"/>
          </a:p>
        </p:txBody>
      </p:sp>
      <p:sp>
        <p:nvSpPr>
          <p:cNvPr id="19463" name="Line 9"/>
          <p:cNvSpPr>
            <a:spLocks noChangeShapeType="1"/>
          </p:cNvSpPr>
          <p:nvPr/>
        </p:nvSpPr>
        <p:spPr bwMode="auto">
          <a:xfrm flipV="1">
            <a:off x="3809985" y="4643446"/>
            <a:ext cx="4496873" cy="59908"/>
          </a:xfrm>
          <a:prstGeom prst="line">
            <a:avLst/>
          </a:prstGeom>
          <a:noFill/>
          <a:ln w="9525">
            <a:solidFill>
              <a:schemeClr val="tx1"/>
            </a:solidFill>
            <a:round/>
            <a:headEnd/>
            <a:tailEnd/>
          </a:ln>
        </p:spPr>
        <p:txBody>
          <a:bodyPr wrap="none" anchor="ctr"/>
          <a:lstStyle/>
          <a:p>
            <a:endParaRPr lang="es-ES"/>
          </a:p>
        </p:txBody>
      </p:sp>
      <p:sp>
        <p:nvSpPr>
          <p:cNvPr id="19464" name="Text Box 10"/>
          <p:cNvSpPr txBox="1">
            <a:spLocks noChangeArrowheads="1"/>
          </p:cNvSpPr>
          <p:nvPr/>
        </p:nvSpPr>
        <p:spPr bwMode="auto">
          <a:xfrm>
            <a:off x="4200217" y="2194070"/>
            <a:ext cx="3931759" cy="954107"/>
          </a:xfrm>
          <a:prstGeom prst="rect">
            <a:avLst/>
          </a:prstGeom>
          <a:noFill/>
          <a:ln w="9525">
            <a:noFill/>
            <a:miter lim="800000"/>
            <a:headEnd/>
            <a:tailEnd/>
          </a:ln>
        </p:spPr>
        <p:txBody>
          <a:bodyPr wrap="square">
            <a:spAutoFit/>
          </a:bodyPr>
          <a:lstStyle/>
          <a:p>
            <a:pPr algn="ctr" eaLnBrk="0" hangingPunct="0"/>
            <a:r>
              <a:rPr lang="es-ES_tradnl" sz="2800" b="1" dirty="0">
                <a:solidFill>
                  <a:srgbClr val="FF0000"/>
                </a:solidFill>
                <a:latin typeface="Tahoma" pitchFamily="34" charset="0"/>
              </a:rPr>
              <a:t>Lista  de</a:t>
            </a:r>
          </a:p>
          <a:p>
            <a:pPr algn="ctr" eaLnBrk="0" hangingPunct="0"/>
            <a:r>
              <a:rPr lang="es-ES_tradnl" sz="2800" b="1" dirty="0">
                <a:solidFill>
                  <a:srgbClr val="FF0000"/>
                </a:solidFill>
                <a:latin typeface="Tahoma" pitchFamily="34" charset="0"/>
              </a:rPr>
              <a:t>Tareas Diarias</a:t>
            </a:r>
          </a:p>
        </p:txBody>
      </p:sp>
      <p:sp>
        <p:nvSpPr>
          <p:cNvPr id="19465" name="Text Box 11"/>
          <p:cNvSpPr txBox="1">
            <a:spLocks noChangeArrowheads="1"/>
          </p:cNvSpPr>
          <p:nvPr/>
        </p:nvSpPr>
        <p:spPr bwMode="auto">
          <a:xfrm>
            <a:off x="4047613" y="3342967"/>
            <a:ext cx="4530183" cy="584775"/>
          </a:xfrm>
          <a:prstGeom prst="rect">
            <a:avLst/>
          </a:prstGeom>
          <a:noFill/>
          <a:ln w="9525">
            <a:noFill/>
            <a:miter lim="800000"/>
            <a:headEnd/>
            <a:tailEnd/>
          </a:ln>
        </p:spPr>
        <p:txBody>
          <a:bodyPr wrap="square">
            <a:spAutoFit/>
          </a:bodyPr>
          <a:lstStyle/>
          <a:p>
            <a:pPr algn="ctr" eaLnBrk="0" hangingPunct="0"/>
            <a:r>
              <a:rPr lang="es-ES_tradnl" sz="3200" b="1" dirty="0">
                <a:solidFill>
                  <a:srgbClr val="FF0000"/>
                </a:solidFill>
                <a:latin typeface="Tahoma" pitchFamily="34" charset="0"/>
              </a:rPr>
              <a:t>Metas Intermedias</a:t>
            </a:r>
          </a:p>
        </p:txBody>
      </p:sp>
      <p:sp>
        <p:nvSpPr>
          <p:cNvPr id="19466" name="Text Box 12"/>
          <p:cNvSpPr txBox="1">
            <a:spLocks noChangeArrowheads="1"/>
          </p:cNvSpPr>
          <p:nvPr/>
        </p:nvSpPr>
        <p:spPr bwMode="auto">
          <a:xfrm>
            <a:off x="3936524" y="4073657"/>
            <a:ext cx="4656495" cy="584775"/>
          </a:xfrm>
          <a:prstGeom prst="rect">
            <a:avLst/>
          </a:prstGeom>
          <a:noFill/>
          <a:ln w="9525">
            <a:noFill/>
            <a:miter lim="800000"/>
            <a:headEnd/>
            <a:tailEnd/>
          </a:ln>
        </p:spPr>
        <p:txBody>
          <a:bodyPr wrap="square">
            <a:spAutoFit/>
          </a:bodyPr>
          <a:lstStyle/>
          <a:p>
            <a:pPr algn="ctr" eaLnBrk="0" hangingPunct="0"/>
            <a:r>
              <a:rPr lang="es-ES_tradnl" sz="3200" b="1" dirty="0">
                <a:solidFill>
                  <a:srgbClr val="FF0000"/>
                </a:solidFill>
                <a:latin typeface="Tahoma" pitchFamily="34" charset="0"/>
              </a:rPr>
              <a:t>Metas a  Largo Plazo</a:t>
            </a:r>
          </a:p>
        </p:txBody>
      </p:sp>
      <p:sp>
        <p:nvSpPr>
          <p:cNvPr id="19467" name="Text Box 13"/>
          <p:cNvSpPr txBox="1">
            <a:spLocks noChangeArrowheads="1"/>
          </p:cNvSpPr>
          <p:nvPr/>
        </p:nvSpPr>
        <p:spPr bwMode="auto">
          <a:xfrm>
            <a:off x="5154740" y="4748886"/>
            <a:ext cx="1907895" cy="646331"/>
          </a:xfrm>
          <a:prstGeom prst="rect">
            <a:avLst/>
          </a:prstGeom>
          <a:noFill/>
          <a:ln w="9525">
            <a:noFill/>
            <a:miter lim="800000"/>
            <a:headEnd/>
            <a:tailEnd/>
          </a:ln>
        </p:spPr>
        <p:txBody>
          <a:bodyPr wrap="none">
            <a:spAutoFit/>
          </a:bodyPr>
          <a:lstStyle/>
          <a:p>
            <a:pPr eaLnBrk="0" hangingPunct="0"/>
            <a:r>
              <a:rPr lang="es-ES_tradnl" sz="3600" b="1" dirty="0">
                <a:solidFill>
                  <a:srgbClr val="FF0000"/>
                </a:solidFill>
                <a:latin typeface="Tahoma" pitchFamily="34" charset="0"/>
              </a:rPr>
              <a:t>Valores</a:t>
            </a:r>
          </a:p>
        </p:txBody>
      </p:sp>
      <p:sp>
        <p:nvSpPr>
          <p:cNvPr id="19468" name="Text Box 14"/>
          <p:cNvSpPr txBox="1">
            <a:spLocks noChangeArrowheads="1"/>
          </p:cNvSpPr>
          <p:nvPr/>
        </p:nvSpPr>
        <p:spPr bwMode="auto">
          <a:xfrm rot="-3647572">
            <a:off x="2407184" y="2958352"/>
            <a:ext cx="2428870" cy="646331"/>
          </a:xfrm>
          <a:prstGeom prst="rect">
            <a:avLst/>
          </a:prstGeom>
          <a:noFill/>
          <a:ln w="9525">
            <a:noFill/>
            <a:miter lim="800000"/>
            <a:headEnd/>
            <a:tailEnd/>
          </a:ln>
        </p:spPr>
        <p:txBody>
          <a:bodyPr wrap="none">
            <a:spAutoFit/>
          </a:bodyPr>
          <a:lstStyle/>
          <a:p>
            <a:pPr eaLnBrk="0" hangingPunct="0"/>
            <a:r>
              <a:rPr lang="es-ES_tradnl" sz="3600" b="1" dirty="0">
                <a:solidFill>
                  <a:srgbClr val="FFC000"/>
                </a:solidFill>
                <a:latin typeface="Tahoma" pitchFamily="34" charset="0"/>
              </a:rPr>
              <a:t>ENFOQUE</a:t>
            </a:r>
          </a:p>
        </p:txBody>
      </p:sp>
      <p:sp>
        <p:nvSpPr>
          <p:cNvPr id="33807" name="Rectangle 15"/>
          <p:cNvSpPr>
            <a:spLocks noChangeArrowheads="1"/>
          </p:cNvSpPr>
          <p:nvPr/>
        </p:nvSpPr>
        <p:spPr bwMode="auto">
          <a:xfrm>
            <a:off x="1456148" y="256945"/>
            <a:ext cx="9043689" cy="654460"/>
          </a:xfrm>
          <a:prstGeom prst="rect">
            <a:avLst/>
          </a:prstGeom>
          <a:noFill/>
          <a:ln w="9525">
            <a:noFill/>
            <a:miter lim="800000"/>
            <a:headEnd/>
            <a:tailEnd/>
          </a:ln>
          <a:effectLst/>
        </p:spPr>
        <p:txBody>
          <a:bodyPr anchor="ctr"/>
          <a:lstStyle/>
          <a:p>
            <a:pPr algn="ctr">
              <a:defRPr/>
            </a:pPr>
            <a:r>
              <a:rPr lang="es-ES_tradnl" sz="5400" b="1" i="1" dirty="0">
                <a:solidFill>
                  <a:srgbClr val="FFFF00"/>
                </a:solidFill>
                <a:effectLst>
                  <a:outerShdw blurRad="38100" dist="38100" dir="2700000" algn="tl">
                    <a:srgbClr val="C0C0C0"/>
                  </a:outerShdw>
                </a:effectLst>
                <a:latin typeface="Franklin Gothic Heavy" panose="020B0903020102020204" pitchFamily="34" charset="0"/>
              </a:rPr>
              <a:t>Lo Primero es lo PRIMERO</a:t>
            </a:r>
            <a:endParaRPr lang="es-ES_tradnl" sz="5400" dirty="0">
              <a:solidFill>
                <a:srgbClr val="FFFF00"/>
              </a:solidFill>
              <a:effectLst>
                <a:outerShdw blurRad="38100" dist="38100" dir="2700000" algn="tl">
                  <a:srgbClr val="C0C0C0"/>
                </a:outerShdw>
              </a:effectLst>
              <a:latin typeface="Franklin Gothic Heavy" panose="020B0903020102020204" pitchFamily="34" charset="0"/>
            </a:endParaRPr>
          </a:p>
        </p:txBody>
      </p:sp>
      <p:sp>
        <p:nvSpPr>
          <p:cNvPr id="2" name="Marcador de fecha 1">
            <a:extLst>
              <a:ext uri="{FF2B5EF4-FFF2-40B4-BE49-F238E27FC236}">
                <a16:creationId xmlns:a16="http://schemas.microsoft.com/office/drawing/2014/main" id="{B0420484-BF5A-45B0-89EF-9880E5918D8E}"/>
              </a:ext>
            </a:extLst>
          </p:cNvPr>
          <p:cNvSpPr>
            <a:spLocks noGrp="1"/>
          </p:cNvSpPr>
          <p:nvPr>
            <p:ph type="dt" sz="half" idx="10"/>
          </p:nvPr>
        </p:nvSpPr>
        <p:spPr>
          <a:xfrm>
            <a:off x="10134600" y="6601055"/>
            <a:ext cx="2044148" cy="207630"/>
          </a:xfrm>
        </p:spPr>
        <p:txBody>
          <a:bodyPr/>
          <a:lstStyle/>
          <a:p>
            <a:fld id="{C6BB196A-D324-4564-8BE9-E88A1D4CC84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A2A6D87-BB96-40FC-8999-A196FCCC1237}"/>
              </a:ext>
            </a:extLst>
          </p:cNvPr>
          <p:cNvSpPr>
            <a:spLocks noGrp="1"/>
          </p:cNvSpPr>
          <p:nvPr>
            <p:ph type="sldNum" sz="quarter" idx="12"/>
          </p:nvPr>
        </p:nvSpPr>
        <p:spPr/>
        <p:txBody>
          <a:bodyPr/>
          <a:lstStyle/>
          <a:p>
            <a:fld id="{6D22F896-40B5-4ADD-8801-0D06FADFA095}" type="slidenum">
              <a:rPr lang="en-US" sz="2400" b="1" smtClean="0">
                <a:solidFill>
                  <a:srgbClr val="FFFF00"/>
                </a:solidFill>
              </a:rPr>
              <a:t>154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807">
                                            <p:txEl>
                                              <p:pRg st="0" end="0"/>
                                            </p:txEl>
                                          </p:spTgt>
                                        </p:tgtEl>
                                        <p:attrNameLst>
                                          <p:attrName>style.visibility</p:attrName>
                                        </p:attrNameLst>
                                      </p:cBhvr>
                                      <p:to>
                                        <p:strVal val="visible"/>
                                      </p:to>
                                    </p:set>
                                    <p:anim calcmode="lin" valueType="num">
                                      <p:cBhvr additive="base">
                                        <p:cTn id="7" dur="500" fill="hold"/>
                                        <p:tgtEl>
                                          <p:spTgt spid="3380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380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19459"/>
                                        </p:tgtEl>
                                        <p:attrNameLst>
                                          <p:attrName>style.visibility</p:attrName>
                                        </p:attrNameLst>
                                      </p:cBhvr>
                                      <p:to>
                                        <p:strVal val="visible"/>
                                      </p:to>
                                    </p:set>
                                    <p:animEffect transition="in" filter="wipe(down)">
                                      <p:cBhvr>
                                        <p:cTn id="13" dur="500"/>
                                        <p:tgtEl>
                                          <p:spTgt spid="19459"/>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9468"/>
                                        </p:tgtEl>
                                        <p:attrNameLst>
                                          <p:attrName>style.visibility</p:attrName>
                                        </p:attrNameLst>
                                      </p:cBhvr>
                                      <p:to>
                                        <p:strVal val="visible"/>
                                      </p:to>
                                    </p:set>
                                    <p:animEffect transition="in" filter="wipe(down)">
                                      <p:cBhvr>
                                        <p:cTn id="18" dur="500"/>
                                        <p:tgtEl>
                                          <p:spTgt spid="1946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9464"/>
                                        </p:tgtEl>
                                        <p:attrNameLst>
                                          <p:attrName>style.visibility</p:attrName>
                                        </p:attrNameLst>
                                      </p:cBhvr>
                                      <p:to>
                                        <p:strVal val="visible"/>
                                      </p:to>
                                    </p:set>
                                    <p:animEffect transition="in" filter="wipe(down)">
                                      <p:cBhvr>
                                        <p:cTn id="23" dur="500"/>
                                        <p:tgtEl>
                                          <p:spTgt spid="19464"/>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19465"/>
                                        </p:tgtEl>
                                        <p:attrNameLst>
                                          <p:attrName>style.visibility</p:attrName>
                                        </p:attrNameLst>
                                      </p:cBhvr>
                                      <p:to>
                                        <p:strVal val="visible"/>
                                      </p:to>
                                    </p:set>
                                    <p:animEffect transition="in" filter="wipe(down)">
                                      <p:cBhvr>
                                        <p:cTn id="28" dur="500"/>
                                        <p:tgtEl>
                                          <p:spTgt spid="19465"/>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19466"/>
                                        </p:tgtEl>
                                        <p:attrNameLst>
                                          <p:attrName>style.visibility</p:attrName>
                                        </p:attrNameLst>
                                      </p:cBhvr>
                                      <p:to>
                                        <p:strVal val="visible"/>
                                      </p:to>
                                    </p:set>
                                    <p:animEffect transition="in" filter="wipe(down)">
                                      <p:cBhvr>
                                        <p:cTn id="33" dur="500"/>
                                        <p:tgtEl>
                                          <p:spTgt spid="19466"/>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9467"/>
                                        </p:tgtEl>
                                        <p:attrNameLst>
                                          <p:attrName>style.visibility</p:attrName>
                                        </p:attrNameLst>
                                      </p:cBhvr>
                                      <p:to>
                                        <p:strVal val="visible"/>
                                      </p:to>
                                    </p:set>
                                    <p:animEffect transition="in" filter="wipe(down)">
                                      <p:cBhvr>
                                        <p:cTn id="38" dur="500"/>
                                        <p:tgtEl>
                                          <p:spTgt spid="19467"/>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33798"/>
                                        </p:tgtEl>
                                        <p:attrNameLst>
                                          <p:attrName>style.visibility</p:attrName>
                                        </p:attrNameLst>
                                      </p:cBhvr>
                                      <p:to>
                                        <p:strVal val="visible"/>
                                      </p:to>
                                    </p:set>
                                    <p:animEffect transition="in" filter="wipe(down)">
                                      <p:cBhvr>
                                        <p:cTn id="43" dur="500"/>
                                        <p:tgtEl>
                                          <p:spTgt spid="337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p:bldP spid="33798" grpId="0"/>
      <p:bldP spid="19464" grpId="0"/>
      <p:bldP spid="19465" grpId="0"/>
      <p:bldP spid="19466" grpId="0"/>
      <p:bldP spid="19467" grpId="0"/>
      <p:bldP spid="19468" grpId="0"/>
      <p:bldP spid="33807" grpId="0" build="p"/>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body" idx="1"/>
          </p:nvPr>
        </p:nvSpPr>
        <p:spPr>
          <a:xfrm>
            <a:off x="371061" y="609599"/>
            <a:ext cx="11463130" cy="5857461"/>
          </a:xfrm>
        </p:spPr>
        <p:txBody>
          <a:bodyPr>
            <a:normAutofit/>
          </a:bodyPr>
          <a:lstStyle/>
          <a:p>
            <a:pPr eaLnBrk="1" hangingPunct="1">
              <a:defRPr/>
            </a:pPr>
            <a:endParaRPr lang="es-MX" dirty="0"/>
          </a:p>
          <a:p>
            <a:pPr eaLnBrk="1" hangingPunct="1">
              <a:defRPr/>
            </a:pPr>
            <a:endParaRPr lang="es-MX" dirty="0"/>
          </a:p>
          <a:p>
            <a:pPr eaLnBrk="1" hangingPunct="1">
              <a:defRPr/>
            </a:pPr>
            <a:endParaRPr lang="es-MX" dirty="0"/>
          </a:p>
          <a:p>
            <a:pPr algn="ctr" eaLnBrk="1" hangingPunct="1">
              <a:buFontTx/>
              <a:buNone/>
              <a:defRPr/>
            </a:pPr>
            <a:r>
              <a:rPr lang="es-MX" sz="6000" dirty="0">
                <a:solidFill>
                  <a:srgbClr val="FFFF00"/>
                </a:solidFill>
                <a:effectLst>
                  <a:outerShdw blurRad="38100" dist="38100" dir="2700000" algn="tl">
                    <a:srgbClr val="C0C0C0"/>
                  </a:outerShdw>
                </a:effectLst>
                <a:latin typeface="Franklin Gothic Heavy" panose="020B0903020102020204" pitchFamily="34" charset="0"/>
              </a:rPr>
              <a:t>La confianza es la forma más elevada de la motivación humana. Saca a la luz lo mejor de la gente.</a:t>
            </a:r>
          </a:p>
          <a:p>
            <a:pPr eaLnBrk="1" hangingPunct="1">
              <a:buFontTx/>
              <a:buNone/>
              <a:defRPr/>
            </a:pPr>
            <a:endParaRPr lang="es-ES" sz="3600" dirty="0">
              <a:solidFill>
                <a:schemeClr val="hlink"/>
              </a:solidFill>
              <a:effectLst>
                <a:outerShdw blurRad="38100" dist="38100" dir="2700000" algn="tl">
                  <a:srgbClr val="C0C0C0"/>
                </a:outerShdw>
              </a:effectLst>
              <a:latin typeface="Haettenschweiler" pitchFamily="34" charset="0"/>
            </a:endParaRPr>
          </a:p>
        </p:txBody>
      </p:sp>
      <p:sp>
        <p:nvSpPr>
          <p:cNvPr id="2" name="Marcador de fecha 1">
            <a:extLst>
              <a:ext uri="{FF2B5EF4-FFF2-40B4-BE49-F238E27FC236}">
                <a16:creationId xmlns:a16="http://schemas.microsoft.com/office/drawing/2014/main" id="{5C00386D-5307-441C-81A1-9E55DB79EEAE}"/>
              </a:ext>
            </a:extLst>
          </p:cNvPr>
          <p:cNvSpPr>
            <a:spLocks noGrp="1"/>
          </p:cNvSpPr>
          <p:nvPr>
            <p:ph type="dt" sz="half" idx="10"/>
          </p:nvPr>
        </p:nvSpPr>
        <p:spPr/>
        <p:txBody>
          <a:bodyPr/>
          <a:lstStyle/>
          <a:p>
            <a:fld id="{10ADE421-CF80-483F-8832-50154936528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F53ACF6-1F30-4BED-8CD5-16A9A9B45F60}"/>
              </a:ext>
            </a:extLst>
          </p:cNvPr>
          <p:cNvSpPr>
            <a:spLocks noGrp="1"/>
          </p:cNvSpPr>
          <p:nvPr>
            <p:ph type="sldNum" sz="quarter" idx="12"/>
          </p:nvPr>
        </p:nvSpPr>
        <p:spPr/>
        <p:txBody>
          <a:bodyPr/>
          <a:lstStyle/>
          <a:p>
            <a:fld id="{6D22F896-40B5-4ADD-8801-0D06FADFA095}" type="slidenum">
              <a:rPr lang="en-US" sz="2400" b="1" smtClean="0">
                <a:solidFill>
                  <a:srgbClr val="FFFF00"/>
                </a:solidFill>
              </a:rPr>
              <a:t>155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0354">
                                            <p:txEl>
                                              <p:pRg st="3" end="3"/>
                                            </p:txEl>
                                          </p:spTgt>
                                        </p:tgtEl>
                                        <p:attrNameLst>
                                          <p:attrName>style.visibility</p:attrName>
                                        </p:attrNameLst>
                                      </p:cBhvr>
                                      <p:to>
                                        <p:strVal val="visible"/>
                                      </p:to>
                                    </p:set>
                                    <p:anim calcmode="lin" valueType="num">
                                      <p:cBhvr additive="base">
                                        <p:cTn id="7" dur="500" fill="hold"/>
                                        <p:tgtEl>
                                          <p:spTgt spid="100354">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0035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354" grpId="0" build="p"/>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3" name="Rectangle 3"/>
          <p:cNvSpPr>
            <a:spLocks noGrp="1" noChangeArrowheads="1"/>
          </p:cNvSpPr>
          <p:nvPr>
            <p:ph type="body" idx="1"/>
          </p:nvPr>
        </p:nvSpPr>
        <p:spPr>
          <a:xfrm>
            <a:off x="298173" y="569843"/>
            <a:ext cx="11628783" cy="6056243"/>
          </a:xfrm>
        </p:spPr>
        <p:txBody>
          <a:bodyPr>
            <a:normAutofit/>
          </a:bodyPr>
          <a:lstStyle/>
          <a:p>
            <a:pPr algn="just" eaLnBrk="1" hangingPunct="1">
              <a:lnSpc>
                <a:spcPct val="90000"/>
              </a:lnSpc>
              <a:defRPr/>
            </a:pPr>
            <a:r>
              <a:rPr lang="es-MX" sz="4400" b="1" dirty="0"/>
              <a:t>Se debe priorizar aquellas actividades que en realidad son importantes para nuestro desarrollo personal. </a:t>
            </a:r>
          </a:p>
          <a:p>
            <a:pPr algn="just" eaLnBrk="1" hangingPunct="1">
              <a:lnSpc>
                <a:spcPct val="90000"/>
              </a:lnSpc>
              <a:defRPr/>
            </a:pPr>
            <a:r>
              <a:rPr lang="es-MX" sz="4400" b="1" dirty="0"/>
              <a:t>Y no de aquellas que nos puedan generar tensiones  o preocupaciones o que generen malas relaciones interpersonales.</a:t>
            </a:r>
          </a:p>
          <a:p>
            <a:pPr algn="just" eaLnBrk="1" hangingPunct="1">
              <a:lnSpc>
                <a:spcPct val="90000"/>
              </a:lnSpc>
              <a:defRPr/>
            </a:pPr>
            <a:r>
              <a:rPr lang="es-MX" sz="4400" b="1" dirty="0"/>
              <a:t>Aquellas que generen conflicto al grupo.</a:t>
            </a:r>
            <a:endParaRPr lang="es-ES" sz="4400" b="1" dirty="0"/>
          </a:p>
        </p:txBody>
      </p:sp>
      <p:sp>
        <p:nvSpPr>
          <p:cNvPr id="2" name="Marcador de fecha 1">
            <a:extLst>
              <a:ext uri="{FF2B5EF4-FFF2-40B4-BE49-F238E27FC236}">
                <a16:creationId xmlns:a16="http://schemas.microsoft.com/office/drawing/2014/main" id="{0D408103-900D-406D-BD45-4E92070B8AEB}"/>
              </a:ext>
            </a:extLst>
          </p:cNvPr>
          <p:cNvSpPr>
            <a:spLocks noGrp="1"/>
          </p:cNvSpPr>
          <p:nvPr>
            <p:ph type="dt" sz="half" idx="10"/>
          </p:nvPr>
        </p:nvSpPr>
        <p:spPr/>
        <p:txBody>
          <a:bodyPr/>
          <a:lstStyle/>
          <a:p>
            <a:fld id="{C05F3FA6-23A9-48EF-BCC6-547B8EABA03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FE5D509-9498-4D20-8A4F-B62B380AE006}"/>
              </a:ext>
            </a:extLst>
          </p:cNvPr>
          <p:cNvSpPr>
            <a:spLocks noGrp="1"/>
          </p:cNvSpPr>
          <p:nvPr>
            <p:ph type="sldNum" sz="quarter" idx="12"/>
          </p:nvPr>
        </p:nvSpPr>
        <p:spPr>
          <a:xfrm>
            <a:off x="8312426" y="204718"/>
            <a:ext cx="2743200" cy="365125"/>
          </a:xfrm>
        </p:spPr>
        <p:txBody>
          <a:bodyPr/>
          <a:lstStyle/>
          <a:p>
            <a:fld id="{6D22F896-40B5-4ADD-8801-0D06FADFA095}" type="slidenum">
              <a:rPr lang="en-US" sz="2400" b="1" smtClean="0">
                <a:solidFill>
                  <a:srgbClr val="FFFF00"/>
                </a:solidFill>
              </a:rPr>
              <a:t>156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1443">
                                            <p:txEl>
                                              <p:pRg st="0" end="0"/>
                                            </p:txEl>
                                          </p:spTgt>
                                        </p:tgtEl>
                                        <p:attrNameLst>
                                          <p:attrName>style.visibility</p:attrName>
                                        </p:attrNameLst>
                                      </p:cBhvr>
                                      <p:to>
                                        <p:strVal val="visible"/>
                                      </p:to>
                                    </p:set>
                                    <p:anim calcmode="lin" valueType="num">
                                      <p:cBhvr additive="base">
                                        <p:cTn id="7" dur="500" fill="hold"/>
                                        <p:tgtEl>
                                          <p:spTgt spid="6144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144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anim calcmode="lin" valueType="num">
                                      <p:cBhvr additive="base">
                                        <p:cTn id="13" dur="500" fill="hold"/>
                                        <p:tgtEl>
                                          <p:spTgt spid="6144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144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1443">
                                            <p:txEl>
                                              <p:pRg st="2" end="2"/>
                                            </p:txEl>
                                          </p:spTgt>
                                        </p:tgtEl>
                                        <p:attrNameLst>
                                          <p:attrName>style.visibility</p:attrName>
                                        </p:attrNameLst>
                                      </p:cBhvr>
                                      <p:to>
                                        <p:strVal val="visible"/>
                                      </p:to>
                                    </p:set>
                                    <p:anim calcmode="lin" valueType="num">
                                      <p:cBhvr additive="base">
                                        <p:cTn id="19" dur="500" fill="hold"/>
                                        <p:tgtEl>
                                          <p:spTgt spid="6144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144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3" grpId="0" build="p"/>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1913" y="609599"/>
            <a:ext cx="11728174" cy="6016487"/>
          </a:xfrm>
        </p:spPr>
        <p:txBody>
          <a:bodyPr>
            <a:normAutofit lnSpcReduction="10000"/>
          </a:bodyPr>
          <a:lstStyle/>
          <a:p>
            <a:pPr algn="just"/>
            <a:r>
              <a:rPr lang="es-MX" sz="5400" b="1" dirty="0"/>
              <a:t>Se debe organizar el tiempo sobre la base de cuatro cuadrantes en los cuales coloca las actividades :</a:t>
            </a:r>
          </a:p>
          <a:p>
            <a:pPr algn="just"/>
            <a:r>
              <a:rPr lang="es-MX" sz="5400" b="1" dirty="0"/>
              <a:t> Urgentes. </a:t>
            </a:r>
          </a:p>
          <a:p>
            <a:pPr algn="just"/>
            <a:r>
              <a:rPr lang="es-MX" sz="5400" b="1" dirty="0"/>
              <a:t>No urgentes. </a:t>
            </a:r>
          </a:p>
          <a:p>
            <a:pPr algn="just"/>
            <a:r>
              <a:rPr lang="es-MX" sz="5400" b="1" dirty="0"/>
              <a:t>Importantes. </a:t>
            </a:r>
          </a:p>
          <a:p>
            <a:pPr algn="just"/>
            <a:r>
              <a:rPr lang="es-MX" sz="5400" b="1" dirty="0"/>
              <a:t>Y no importantes.</a:t>
            </a:r>
            <a:endParaRPr lang="es-ES" sz="5400" b="1" dirty="0"/>
          </a:p>
          <a:p>
            <a:endParaRPr lang="es-ES" dirty="0"/>
          </a:p>
        </p:txBody>
      </p:sp>
      <p:sp>
        <p:nvSpPr>
          <p:cNvPr id="2" name="Marcador de fecha 1">
            <a:extLst>
              <a:ext uri="{FF2B5EF4-FFF2-40B4-BE49-F238E27FC236}">
                <a16:creationId xmlns:a16="http://schemas.microsoft.com/office/drawing/2014/main" id="{F459BCBB-A0D5-482E-917F-AA230886499D}"/>
              </a:ext>
            </a:extLst>
          </p:cNvPr>
          <p:cNvSpPr>
            <a:spLocks noGrp="1"/>
          </p:cNvSpPr>
          <p:nvPr>
            <p:ph type="dt" sz="half" idx="10"/>
          </p:nvPr>
        </p:nvSpPr>
        <p:spPr/>
        <p:txBody>
          <a:bodyPr/>
          <a:lstStyle/>
          <a:p>
            <a:fld id="{69F2736F-5915-4547-9701-71E0EEEE742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390F17E0-5FF3-44BA-86CD-C2646E9F52ED}"/>
              </a:ext>
            </a:extLst>
          </p:cNvPr>
          <p:cNvSpPr>
            <a:spLocks noGrp="1"/>
          </p:cNvSpPr>
          <p:nvPr>
            <p:ph type="sldNum" sz="quarter" idx="12"/>
          </p:nvPr>
        </p:nvSpPr>
        <p:spPr>
          <a:xfrm>
            <a:off x="8219661" y="149085"/>
            <a:ext cx="2743200" cy="365125"/>
          </a:xfrm>
        </p:spPr>
        <p:txBody>
          <a:bodyPr/>
          <a:lstStyle/>
          <a:p>
            <a:fld id="{6D22F896-40B5-4ADD-8801-0D06FADFA095}" type="slidenum">
              <a:rPr lang="en-US" sz="2400" b="1" smtClean="0">
                <a:solidFill>
                  <a:srgbClr val="FFFF00"/>
                </a:solidFill>
              </a:rPr>
              <a:t>157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77078" y="1770351"/>
            <a:ext cx="11029122" cy="3317298"/>
          </a:xfrm>
        </p:spPr>
        <p:txBody>
          <a:bodyPr>
            <a:noAutofit/>
          </a:bodyPr>
          <a:lstStyle/>
          <a:p>
            <a:pPr algn="ctr"/>
            <a:r>
              <a:rPr lang="es-MX" sz="6000" b="1" dirty="0">
                <a:solidFill>
                  <a:srgbClr val="FFFF00"/>
                </a:solidFill>
                <a:latin typeface="Gill Sans Ultra Bold" panose="020B0A02020104020203" pitchFamily="34" charset="0"/>
              </a:rPr>
              <a:t>CUARTO HÁBITO</a:t>
            </a:r>
            <a:br>
              <a:rPr lang="es-MX" sz="6000" b="1" dirty="0">
                <a:solidFill>
                  <a:srgbClr val="FFFF00"/>
                </a:solidFill>
                <a:latin typeface="Gill Sans Ultra Bold" panose="020B0A02020104020203" pitchFamily="34" charset="0"/>
              </a:rPr>
            </a:br>
            <a:r>
              <a:rPr lang="es-MX" sz="6000" b="1" dirty="0">
                <a:solidFill>
                  <a:srgbClr val="FFFF00"/>
                </a:solidFill>
                <a:latin typeface="Gill Sans Ultra Bold" panose="020B0A02020104020203" pitchFamily="34" charset="0"/>
              </a:rPr>
              <a:t>PENSAR GANAR / GANAR</a:t>
            </a:r>
            <a:endParaRPr lang="es-ES" sz="6000" dirty="0">
              <a:solidFill>
                <a:srgbClr val="FFFF00"/>
              </a:solidFill>
              <a:latin typeface="Gill Sans Ultra Bold" panose="020B0A02020104020203" pitchFamily="34" charset="0"/>
            </a:endParaRPr>
          </a:p>
        </p:txBody>
      </p:sp>
      <p:sp>
        <p:nvSpPr>
          <p:cNvPr id="3" name="Marcador de fecha 2">
            <a:extLst>
              <a:ext uri="{FF2B5EF4-FFF2-40B4-BE49-F238E27FC236}">
                <a16:creationId xmlns:a16="http://schemas.microsoft.com/office/drawing/2014/main" id="{75547044-DED8-4552-8254-FC3DA05970C2}"/>
              </a:ext>
            </a:extLst>
          </p:cNvPr>
          <p:cNvSpPr>
            <a:spLocks noGrp="1"/>
          </p:cNvSpPr>
          <p:nvPr>
            <p:ph type="dt" sz="half" idx="10"/>
          </p:nvPr>
        </p:nvSpPr>
        <p:spPr/>
        <p:txBody>
          <a:bodyPr/>
          <a:lstStyle/>
          <a:p>
            <a:fld id="{D5A541AB-C0FF-4A8F-9014-8FC67E8B9081}"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FCAFC2FF-7BA5-4E4A-996A-53ADCECE0667}"/>
              </a:ext>
            </a:extLst>
          </p:cNvPr>
          <p:cNvSpPr>
            <a:spLocks noGrp="1"/>
          </p:cNvSpPr>
          <p:nvPr>
            <p:ph type="sldNum" sz="quarter" idx="12"/>
          </p:nvPr>
        </p:nvSpPr>
        <p:spPr/>
        <p:txBody>
          <a:bodyPr/>
          <a:lstStyle/>
          <a:p>
            <a:fld id="{6D22F896-40B5-4ADD-8801-0D06FADFA095}" type="slidenum">
              <a:rPr lang="en-US" sz="2400" b="1" smtClean="0">
                <a:solidFill>
                  <a:srgbClr val="FFFF00"/>
                </a:solidFill>
              </a:rPr>
              <a:t>158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71669" y="274136"/>
            <a:ext cx="11695044" cy="6285690"/>
          </a:xfrm>
        </p:spPr>
        <p:txBody>
          <a:bodyPr>
            <a:normAutofit/>
          </a:bodyPr>
          <a:lstStyle/>
          <a:p>
            <a:pPr algn="just">
              <a:lnSpc>
                <a:spcPct val="90000"/>
              </a:lnSpc>
              <a:defRPr/>
            </a:pPr>
            <a:r>
              <a:rPr lang="es-MX" sz="4400" b="1" dirty="0"/>
              <a:t>Este hábito indica que nuestras interacciones con otros seres humanos siempre deben ser de mutuo beneficio ,que no exista otra opción.</a:t>
            </a:r>
          </a:p>
          <a:p>
            <a:pPr algn="just">
              <a:lnSpc>
                <a:spcPct val="90000"/>
              </a:lnSpc>
              <a:defRPr/>
            </a:pPr>
            <a:r>
              <a:rPr lang="es-MX" sz="4400" b="1" dirty="0"/>
              <a:t>Nuestra relación con un amigo, compañero de trabajo debe ser ganar a ganar ,si yo gano y mi amigo pierde o compañero de trabajo entonces pierdo a los amigos o compañeros.</a:t>
            </a:r>
            <a:endParaRPr lang="es-ES" sz="4400" b="1" dirty="0"/>
          </a:p>
          <a:p>
            <a:endParaRPr lang="es-ES" dirty="0"/>
          </a:p>
        </p:txBody>
      </p:sp>
      <p:sp>
        <p:nvSpPr>
          <p:cNvPr id="2" name="Marcador de fecha 1">
            <a:extLst>
              <a:ext uri="{FF2B5EF4-FFF2-40B4-BE49-F238E27FC236}">
                <a16:creationId xmlns:a16="http://schemas.microsoft.com/office/drawing/2014/main" id="{57CDA102-015A-4925-8232-2920CCC7B39C}"/>
              </a:ext>
            </a:extLst>
          </p:cNvPr>
          <p:cNvSpPr>
            <a:spLocks noGrp="1"/>
          </p:cNvSpPr>
          <p:nvPr>
            <p:ph type="dt" sz="half" idx="10"/>
          </p:nvPr>
        </p:nvSpPr>
        <p:spPr/>
        <p:txBody>
          <a:bodyPr/>
          <a:lstStyle/>
          <a:p>
            <a:fld id="{B1743239-AFAE-4C7D-9FD3-C17E8839F7AC}"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B8F54EA-0A00-4111-AA55-1C0BC156752E}"/>
              </a:ext>
            </a:extLst>
          </p:cNvPr>
          <p:cNvSpPr>
            <a:spLocks noGrp="1"/>
          </p:cNvSpPr>
          <p:nvPr>
            <p:ph type="sldNum" sz="quarter" idx="12"/>
          </p:nvPr>
        </p:nvSpPr>
        <p:spPr>
          <a:xfrm>
            <a:off x="7451035" y="39600"/>
            <a:ext cx="2743200" cy="365125"/>
          </a:xfrm>
        </p:spPr>
        <p:txBody>
          <a:bodyPr/>
          <a:lstStyle/>
          <a:p>
            <a:fld id="{6D22F896-40B5-4ADD-8801-0D06FADFA095}" type="slidenum">
              <a:rPr lang="en-US" sz="2400" b="1" smtClean="0">
                <a:solidFill>
                  <a:srgbClr val="FFFF00"/>
                </a:solidFill>
              </a:rPr>
              <a:t>159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102">
            <a:extLst>
              <a:ext uri="{FF2B5EF4-FFF2-40B4-BE49-F238E27FC236}">
                <a16:creationId xmlns:a16="http://schemas.microsoft.com/office/drawing/2014/main" id="{AAB1F438-B8FC-4D90-E39F-6A31B8508129}"/>
              </a:ext>
            </a:extLst>
          </p:cNvPr>
          <p:cNvPicPr/>
          <p:nvPr/>
        </p:nvPicPr>
        <p:blipFill>
          <a:blip r:embed="rId2"/>
          <a:stretch>
            <a:fillRect/>
          </a:stretch>
        </p:blipFill>
        <p:spPr>
          <a:xfrm>
            <a:off x="0" y="0"/>
            <a:ext cx="12188825" cy="6858000"/>
          </a:xfrm>
          <a:prstGeom prst="rect">
            <a:avLst/>
          </a:prstGeom>
        </p:spPr>
      </p:pic>
      <p:sp>
        <p:nvSpPr>
          <p:cNvPr id="5" name="Marcador de contenido 2">
            <a:extLst>
              <a:ext uri="{FF2B5EF4-FFF2-40B4-BE49-F238E27FC236}">
                <a16:creationId xmlns:a16="http://schemas.microsoft.com/office/drawing/2014/main" id="{148F7A8C-93F8-E502-1466-33920E9548E7}"/>
              </a:ext>
            </a:extLst>
          </p:cNvPr>
          <p:cNvSpPr txBox="1">
            <a:spLocks/>
          </p:cNvSpPr>
          <p:nvPr/>
        </p:nvSpPr>
        <p:spPr>
          <a:xfrm>
            <a:off x="3317359" y="976625"/>
            <a:ext cx="8775406" cy="558446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es-MX" sz="3200" b="1" dirty="0">
                <a:solidFill>
                  <a:schemeClr val="accent2">
                    <a:lumMod val="75000"/>
                  </a:schemeClr>
                </a:solidFill>
              </a:rPr>
              <a:t>Un primer paso para convertirse en un buen líder es empezar por uno mismo, poniéndose en el centro del liderazgo. </a:t>
            </a:r>
          </a:p>
          <a:p>
            <a:pPr algn="just"/>
            <a:r>
              <a:rPr lang="es-MX" sz="3200" b="1" dirty="0">
                <a:solidFill>
                  <a:schemeClr val="accent2">
                    <a:lumMod val="75000"/>
                  </a:schemeClr>
                </a:solidFill>
              </a:rPr>
              <a:t>Esto implica desarrollar y tener noción de: </a:t>
            </a:r>
          </a:p>
          <a:p>
            <a:pPr algn="just"/>
            <a:r>
              <a:rPr lang="es-MX" sz="3200" b="1" dirty="0">
                <a:solidFill>
                  <a:schemeClr val="accent2">
                    <a:lumMod val="75000"/>
                  </a:schemeClr>
                </a:solidFill>
              </a:rPr>
              <a:t>Quien eres, </a:t>
            </a:r>
          </a:p>
          <a:p>
            <a:pPr algn="just"/>
            <a:r>
              <a:rPr lang="es-MX" sz="3200" b="1" dirty="0">
                <a:solidFill>
                  <a:schemeClr val="accent2">
                    <a:lumMod val="75000"/>
                  </a:schemeClr>
                </a:solidFill>
              </a:rPr>
              <a:t>Qué puedes hacer, </a:t>
            </a:r>
          </a:p>
          <a:p>
            <a:pPr algn="just"/>
            <a:r>
              <a:rPr lang="es-MX" sz="3200" b="1" dirty="0">
                <a:solidFill>
                  <a:schemeClr val="accent2">
                    <a:lumMod val="75000"/>
                  </a:schemeClr>
                </a:solidFill>
              </a:rPr>
              <a:t>Hacia dónde vas junto con la capacidad de modificar tu comunicación, </a:t>
            </a:r>
          </a:p>
          <a:p>
            <a:pPr algn="just"/>
            <a:r>
              <a:rPr lang="es-MX" sz="3200" b="1" dirty="0">
                <a:solidFill>
                  <a:schemeClr val="accent2">
                    <a:lumMod val="75000"/>
                  </a:schemeClr>
                </a:solidFill>
              </a:rPr>
              <a:t>Emociones y comportamientos en el camino hacia convertirte en un líder (Browning, 2018). </a:t>
            </a:r>
          </a:p>
          <a:p>
            <a:pPr marL="0" indent="0" algn="just">
              <a:buFont typeface="Arial" panose="020B0604020202020204" pitchFamily="34" charset="0"/>
              <a:buNone/>
            </a:pPr>
            <a:endParaRPr lang="es-PE" sz="3200" b="1" dirty="0"/>
          </a:p>
        </p:txBody>
      </p:sp>
      <p:sp>
        <p:nvSpPr>
          <p:cNvPr id="8" name="Título 1">
            <a:extLst>
              <a:ext uri="{FF2B5EF4-FFF2-40B4-BE49-F238E27FC236}">
                <a16:creationId xmlns:a16="http://schemas.microsoft.com/office/drawing/2014/main" id="{66FC4E92-F6BF-5E00-C542-D59ABBD14C0F}"/>
              </a:ext>
            </a:extLst>
          </p:cNvPr>
          <p:cNvSpPr txBox="1">
            <a:spLocks/>
          </p:cNvSpPr>
          <p:nvPr/>
        </p:nvSpPr>
        <p:spPr>
          <a:xfrm>
            <a:off x="3317359" y="60384"/>
            <a:ext cx="8775406" cy="628394"/>
          </a:xfrm>
          <a:prstGeom prst="rect">
            <a:avLst/>
          </a:prstGeom>
          <a:solidFill>
            <a:srgbClr val="FF0000"/>
          </a:solidFill>
        </p:spPr>
        <p:txBody>
          <a:bodyPr vert="horz" lIns="91440" tIns="45720" rIns="91440" bIns="45720" rtlCol="0" anchor="ctr">
            <a:noAutofit/>
          </a:bodyPr>
          <a:lst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a:lstStyle>
          <a:p>
            <a:r>
              <a:rPr lang="es-PE" sz="4800" b="1" dirty="0"/>
              <a:t>¿Qué es el Autoliderazgo?</a:t>
            </a:r>
          </a:p>
        </p:txBody>
      </p:sp>
      <p:sp>
        <p:nvSpPr>
          <p:cNvPr id="2" name="Marcador de fecha 1">
            <a:extLst>
              <a:ext uri="{FF2B5EF4-FFF2-40B4-BE49-F238E27FC236}">
                <a16:creationId xmlns:a16="http://schemas.microsoft.com/office/drawing/2014/main" id="{974A950C-8B11-4699-BA38-04382109FE5E}"/>
              </a:ext>
            </a:extLst>
          </p:cNvPr>
          <p:cNvSpPr>
            <a:spLocks noGrp="1"/>
          </p:cNvSpPr>
          <p:nvPr>
            <p:ph type="dt" sz="half" idx="10"/>
          </p:nvPr>
        </p:nvSpPr>
        <p:spPr/>
        <p:txBody>
          <a:bodyPr/>
          <a:lstStyle/>
          <a:p>
            <a:fld id="{E86DD647-E16F-4CE1-9CD8-38127F66BF7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08E713DD-33F2-44CB-964B-8FB601879B5A}"/>
              </a:ext>
            </a:extLst>
          </p:cNvPr>
          <p:cNvSpPr>
            <a:spLocks noGrp="1"/>
          </p:cNvSpPr>
          <p:nvPr>
            <p:ph type="sldNum" sz="quarter" idx="12"/>
          </p:nvPr>
        </p:nvSpPr>
        <p:spPr>
          <a:xfrm>
            <a:off x="8869018" y="679716"/>
            <a:ext cx="2743200" cy="365125"/>
          </a:xfrm>
        </p:spPr>
        <p:txBody>
          <a:bodyPr/>
          <a:lstStyle/>
          <a:p>
            <a:fld id="{6D22F896-40B5-4ADD-8801-0D06FADFA095}" type="slidenum">
              <a:rPr lang="en-US" sz="2400" b="1" smtClean="0">
                <a:solidFill>
                  <a:srgbClr val="FFFF00"/>
                </a:solidFill>
              </a:rPr>
              <a:t>16</a:t>
            </a:fld>
            <a:endParaRPr lang="en-US" sz="2400" b="1" dirty="0">
              <a:solidFill>
                <a:srgbClr val="FFFF00"/>
              </a:solidFill>
            </a:endParaRPr>
          </a:p>
        </p:txBody>
      </p:sp>
    </p:spTree>
    <p:extLst>
      <p:ext uri="{BB962C8B-B14F-4D97-AF65-F5344CB8AC3E}">
        <p14:creationId xmlns:p14="http://schemas.microsoft.com/office/powerpoint/2010/main" val="552271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circle(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circle(in)">
                                      <p:cBhvr>
                                        <p:cTn id="17" dur="20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circle(in)">
                                      <p:cBhvr>
                                        <p:cTn id="22" dur="2000"/>
                                        <p:tgtEl>
                                          <p:spTgt spid="5">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circle(in)">
                                      <p:cBhvr>
                                        <p:cTn id="27" dur="2000"/>
                                        <p:tgtEl>
                                          <p:spTgt spid="5">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xEl>
                                              <p:pRg st="3" end="3"/>
                                            </p:txEl>
                                          </p:spTgt>
                                        </p:tgtEl>
                                        <p:attrNameLst>
                                          <p:attrName>style.visibility</p:attrName>
                                        </p:attrNameLst>
                                      </p:cBhvr>
                                      <p:to>
                                        <p:strVal val="visible"/>
                                      </p:to>
                                    </p:set>
                                    <p:animEffect transition="in" filter="circle(in)">
                                      <p:cBhvr>
                                        <p:cTn id="32" dur="2000"/>
                                        <p:tgtEl>
                                          <p:spTgt spid="5">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5">
                                            <p:txEl>
                                              <p:pRg st="4" end="4"/>
                                            </p:txEl>
                                          </p:spTgt>
                                        </p:tgtEl>
                                        <p:attrNameLst>
                                          <p:attrName>style.visibility</p:attrName>
                                        </p:attrNameLst>
                                      </p:cBhvr>
                                      <p:to>
                                        <p:strVal val="visible"/>
                                      </p:to>
                                    </p:set>
                                    <p:animEffect transition="in" filter="circle(in)">
                                      <p:cBhvr>
                                        <p:cTn id="37" dur="2000"/>
                                        <p:tgtEl>
                                          <p:spTgt spid="5">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5">
                                            <p:txEl>
                                              <p:pRg st="5" end="5"/>
                                            </p:txEl>
                                          </p:spTgt>
                                        </p:tgtEl>
                                        <p:attrNameLst>
                                          <p:attrName>style.visibility</p:attrName>
                                        </p:attrNameLst>
                                      </p:cBhvr>
                                      <p:to>
                                        <p:strVal val="visible"/>
                                      </p:to>
                                    </p:set>
                                    <p:animEffect transition="in" filter="circle(in)">
                                      <p:cBhvr>
                                        <p:cTn id="42" dur="20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3"/>
          <p:cNvSpPr>
            <a:spLocks noGrp="1" noChangeArrowheads="1"/>
          </p:cNvSpPr>
          <p:nvPr>
            <p:ph type="body" idx="1"/>
          </p:nvPr>
        </p:nvSpPr>
        <p:spPr>
          <a:xfrm>
            <a:off x="228600" y="371545"/>
            <a:ext cx="11734800" cy="6349930"/>
          </a:xfrm>
        </p:spPr>
        <p:txBody>
          <a:bodyPr/>
          <a:lstStyle/>
          <a:p>
            <a:pPr algn="just" eaLnBrk="1" hangingPunct="1">
              <a:defRPr/>
            </a:pPr>
            <a:r>
              <a:rPr lang="es-MX" sz="3600" b="1" dirty="0">
                <a:solidFill>
                  <a:srgbClr val="FF0000"/>
                </a:solidFill>
              </a:rPr>
              <a:t>GANO / GANAS :( </a:t>
            </a:r>
            <a:r>
              <a:rPr lang="es-MX" sz="3600" b="1" dirty="0"/>
              <a:t>Mentalidad de abundancia): se busca alternativas con las que las partes salgan satisfechas de los resultados.</a:t>
            </a:r>
          </a:p>
          <a:p>
            <a:pPr algn="just" eaLnBrk="1" hangingPunct="1">
              <a:defRPr/>
            </a:pPr>
            <a:r>
              <a:rPr lang="es-MX" sz="3600" b="1" dirty="0">
                <a:solidFill>
                  <a:srgbClr val="FF0000"/>
                </a:solidFill>
              </a:rPr>
              <a:t>GANO / PIERDES </a:t>
            </a:r>
            <a:r>
              <a:rPr lang="es-MX" sz="3600" b="1" dirty="0"/>
              <a:t>:Es el típico enfoque de las personas autoritarias.</a:t>
            </a:r>
          </a:p>
          <a:p>
            <a:pPr algn="just" eaLnBrk="1" hangingPunct="1">
              <a:defRPr/>
            </a:pPr>
            <a:r>
              <a:rPr lang="es-MX" sz="3600" b="1" dirty="0">
                <a:solidFill>
                  <a:srgbClr val="FF0000"/>
                </a:solidFill>
              </a:rPr>
              <a:t>PIERDO / GANAS : </a:t>
            </a:r>
            <a:r>
              <a:rPr lang="es-MX" sz="3600" b="1" dirty="0"/>
              <a:t>Las personas que prefieren capitular antes que enfrentarse a alguien o algo.</a:t>
            </a:r>
          </a:p>
          <a:p>
            <a:pPr algn="just" eaLnBrk="1" hangingPunct="1">
              <a:defRPr/>
            </a:pPr>
            <a:r>
              <a:rPr lang="es-MX" sz="3600" b="1" dirty="0">
                <a:solidFill>
                  <a:srgbClr val="FF0000"/>
                </a:solidFill>
              </a:rPr>
              <a:t>PIERDO / PIERDES : </a:t>
            </a:r>
            <a:r>
              <a:rPr lang="es-MX" sz="3600" b="1" dirty="0"/>
              <a:t>Hay quienes encaminan negativamente sus acciones y prefieren que otros les siga.</a:t>
            </a:r>
          </a:p>
          <a:p>
            <a:pPr algn="just" eaLnBrk="1" hangingPunct="1">
              <a:defRPr/>
            </a:pPr>
            <a:endParaRPr lang="es-ES" sz="2800" b="1" dirty="0"/>
          </a:p>
        </p:txBody>
      </p:sp>
      <p:sp>
        <p:nvSpPr>
          <p:cNvPr id="2" name="Marcador de fecha 1">
            <a:extLst>
              <a:ext uri="{FF2B5EF4-FFF2-40B4-BE49-F238E27FC236}">
                <a16:creationId xmlns:a16="http://schemas.microsoft.com/office/drawing/2014/main" id="{034B52DE-499C-4354-BC89-8E496A15DC01}"/>
              </a:ext>
            </a:extLst>
          </p:cNvPr>
          <p:cNvSpPr>
            <a:spLocks noGrp="1"/>
          </p:cNvSpPr>
          <p:nvPr>
            <p:ph type="dt" sz="half" idx="10"/>
          </p:nvPr>
        </p:nvSpPr>
        <p:spPr/>
        <p:txBody>
          <a:bodyPr/>
          <a:lstStyle/>
          <a:p>
            <a:fld id="{22820683-5C05-4F2A-8CAD-6F685177D09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2A1340C-D320-4DC4-B18A-1A22335275C7}"/>
              </a:ext>
            </a:extLst>
          </p:cNvPr>
          <p:cNvSpPr>
            <a:spLocks noGrp="1"/>
          </p:cNvSpPr>
          <p:nvPr>
            <p:ph type="sldNum" sz="quarter" idx="12"/>
          </p:nvPr>
        </p:nvSpPr>
        <p:spPr>
          <a:xfrm>
            <a:off x="7504044" y="53493"/>
            <a:ext cx="2743200" cy="365125"/>
          </a:xfrm>
        </p:spPr>
        <p:txBody>
          <a:bodyPr/>
          <a:lstStyle/>
          <a:p>
            <a:fld id="{6D22F896-40B5-4ADD-8801-0D06FADFA095}" type="slidenum">
              <a:rPr lang="en-US" sz="2400" b="1" smtClean="0">
                <a:solidFill>
                  <a:srgbClr val="FFFF00"/>
                </a:solidFill>
              </a:rPr>
              <a:t>160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 calcmode="lin" valueType="num">
                                      <p:cBhvr additive="base">
                                        <p:cTn id="7" dur="500" fill="hold"/>
                                        <p:tgtEl>
                                          <p:spTgt spid="6349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349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3491">
                                            <p:txEl>
                                              <p:pRg st="1" end="1"/>
                                            </p:txEl>
                                          </p:spTgt>
                                        </p:tgtEl>
                                        <p:attrNameLst>
                                          <p:attrName>style.visibility</p:attrName>
                                        </p:attrNameLst>
                                      </p:cBhvr>
                                      <p:to>
                                        <p:strVal val="visible"/>
                                      </p:to>
                                    </p:set>
                                    <p:anim calcmode="lin" valueType="num">
                                      <p:cBhvr additive="base">
                                        <p:cTn id="13" dur="500" fill="hold"/>
                                        <p:tgtEl>
                                          <p:spTgt spid="6349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349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3491">
                                            <p:txEl>
                                              <p:pRg st="2" end="2"/>
                                            </p:txEl>
                                          </p:spTgt>
                                        </p:tgtEl>
                                        <p:attrNameLst>
                                          <p:attrName>style.visibility</p:attrName>
                                        </p:attrNameLst>
                                      </p:cBhvr>
                                      <p:to>
                                        <p:strVal val="visible"/>
                                      </p:to>
                                    </p:set>
                                    <p:anim calcmode="lin" valueType="num">
                                      <p:cBhvr additive="base">
                                        <p:cTn id="19" dur="500" fill="hold"/>
                                        <p:tgtEl>
                                          <p:spTgt spid="6349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349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3491">
                                            <p:txEl>
                                              <p:pRg st="3" end="3"/>
                                            </p:txEl>
                                          </p:spTgt>
                                        </p:tgtEl>
                                        <p:attrNameLst>
                                          <p:attrName>style.visibility</p:attrName>
                                        </p:attrNameLst>
                                      </p:cBhvr>
                                      <p:to>
                                        <p:strVal val="visible"/>
                                      </p:to>
                                    </p:set>
                                    <p:anim calcmode="lin" valueType="num">
                                      <p:cBhvr additive="base">
                                        <p:cTn id="25" dur="500" fill="hold"/>
                                        <p:tgtEl>
                                          <p:spTgt spid="63491">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349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a:xfrm>
            <a:off x="407268" y="709475"/>
            <a:ext cx="11585948" cy="1139825"/>
          </a:xfrm>
        </p:spPr>
        <p:txBody>
          <a:bodyPr>
            <a:normAutofit fontScale="90000"/>
          </a:bodyPr>
          <a:lstStyle/>
          <a:p>
            <a:pPr algn="ctr" eaLnBrk="1" hangingPunct="1">
              <a:defRPr/>
            </a:pPr>
            <a:r>
              <a:rPr lang="es-MX" sz="4900" b="1" dirty="0">
                <a:solidFill>
                  <a:srgbClr val="FFC000"/>
                </a:solidFill>
                <a:latin typeface="Arial Black" panose="020B0A04020102020204" pitchFamily="34" charset="0"/>
              </a:rPr>
              <a:t>BUSCAR ENTENDER ,LUEGO SER ENTENDIDO.</a:t>
            </a:r>
            <a:endParaRPr lang="es-ES" sz="4900" b="1" dirty="0">
              <a:solidFill>
                <a:srgbClr val="FFC000"/>
              </a:solidFill>
              <a:latin typeface="Arial Black" panose="020B0A04020102020204" pitchFamily="34" charset="0"/>
            </a:endParaRPr>
          </a:p>
        </p:txBody>
      </p:sp>
      <p:sp>
        <p:nvSpPr>
          <p:cNvPr id="64515" name="Rectangle 3"/>
          <p:cNvSpPr>
            <a:spLocks noGrp="1" noChangeArrowheads="1"/>
          </p:cNvSpPr>
          <p:nvPr>
            <p:ph type="body" idx="1"/>
          </p:nvPr>
        </p:nvSpPr>
        <p:spPr>
          <a:xfrm>
            <a:off x="216521" y="1979406"/>
            <a:ext cx="11776695" cy="2976907"/>
          </a:xfrm>
        </p:spPr>
        <p:txBody>
          <a:bodyPr>
            <a:normAutofit/>
          </a:bodyPr>
          <a:lstStyle/>
          <a:p>
            <a:pPr algn="just" eaLnBrk="1" hangingPunct="1">
              <a:defRPr/>
            </a:pPr>
            <a:r>
              <a:rPr lang="es-MX" sz="4800" b="1" dirty="0"/>
              <a:t>Procure primero comprender y después ser comprendido.</a:t>
            </a:r>
          </a:p>
          <a:p>
            <a:pPr algn="just" eaLnBrk="1" hangingPunct="1">
              <a:defRPr/>
            </a:pPr>
            <a:r>
              <a:rPr lang="es-MX" sz="4800" b="1" dirty="0"/>
              <a:t>Principios de la comunicación empática</a:t>
            </a:r>
            <a:endParaRPr lang="es-ES" sz="4800" b="1" dirty="0"/>
          </a:p>
        </p:txBody>
      </p:sp>
      <p:sp>
        <p:nvSpPr>
          <p:cNvPr id="2" name="Marcador de fecha 1">
            <a:extLst>
              <a:ext uri="{FF2B5EF4-FFF2-40B4-BE49-F238E27FC236}">
                <a16:creationId xmlns:a16="http://schemas.microsoft.com/office/drawing/2014/main" id="{E95CA8CD-992E-40EF-8A64-99D77F071737}"/>
              </a:ext>
            </a:extLst>
          </p:cNvPr>
          <p:cNvSpPr>
            <a:spLocks noGrp="1"/>
          </p:cNvSpPr>
          <p:nvPr>
            <p:ph type="dt" sz="half" idx="10"/>
          </p:nvPr>
        </p:nvSpPr>
        <p:spPr/>
        <p:txBody>
          <a:bodyPr/>
          <a:lstStyle/>
          <a:p>
            <a:fld id="{82D21F61-C643-49F1-A312-362C2B478EE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425F2AC-A60E-4FB3-B61C-CB67E366853E}"/>
              </a:ext>
            </a:extLst>
          </p:cNvPr>
          <p:cNvSpPr>
            <a:spLocks noGrp="1"/>
          </p:cNvSpPr>
          <p:nvPr>
            <p:ph type="sldNum" sz="quarter" idx="12"/>
          </p:nvPr>
        </p:nvSpPr>
        <p:spPr>
          <a:xfrm>
            <a:off x="7967870" y="174282"/>
            <a:ext cx="2743200" cy="365125"/>
          </a:xfrm>
        </p:spPr>
        <p:txBody>
          <a:bodyPr/>
          <a:lstStyle/>
          <a:p>
            <a:fld id="{6D22F896-40B5-4ADD-8801-0D06FADFA095}" type="slidenum">
              <a:rPr lang="en-US" sz="2400" b="1" smtClean="0">
                <a:solidFill>
                  <a:srgbClr val="FFFF00"/>
                </a:solidFill>
              </a:rPr>
              <a:t>161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4514"/>
                                        </p:tgtEl>
                                        <p:attrNameLst>
                                          <p:attrName>style.visibility</p:attrName>
                                        </p:attrNameLst>
                                      </p:cBhvr>
                                      <p:to>
                                        <p:strVal val="visible"/>
                                      </p:to>
                                    </p:set>
                                    <p:anim calcmode="lin" valueType="num">
                                      <p:cBhvr additive="base">
                                        <p:cTn id="7" dur="500" fill="hold"/>
                                        <p:tgtEl>
                                          <p:spTgt spid="64514"/>
                                        </p:tgtEl>
                                        <p:attrNameLst>
                                          <p:attrName>ppt_x</p:attrName>
                                        </p:attrNameLst>
                                      </p:cBhvr>
                                      <p:tavLst>
                                        <p:tav tm="0">
                                          <p:val>
                                            <p:strVal val="#ppt_x"/>
                                          </p:val>
                                        </p:tav>
                                        <p:tav tm="100000">
                                          <p:val>
                                            <p:strVal val="#ppt_x"/>
                                          </p:val>
                                        </p:tav>
                                      </p:tavLst>
                                    </p:anim>
                                    <p:anim calcmode="lin" valueType="num">
                                      <p:cBhvr additive="base">
                                        <p:cTn id="8" dur="500" fill="hold"/>
                                        <p:tgtEl>
                                          <p:spTgt spid="645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4515">
                                            <p:txEl>
                                              <p:pRg st="0" end="0"/>
                                            </p:txEl>
                                          </p:spTgt>
                                        </p:tgtEl>
                                        <p:attrNameLst>
                                          <p:attrName>style.visibility</p:attrName>
                                        </p:attrNameLst>
                                      </p:cBhvr>
                                      <p:to>
                                        <p:strVal val="visible"/>
                                      </p:to>
                                    </p:set>
                                    <p:anim calcmode="lin" valueType="num">
                                      <p:cBhvr additive="base">
                                        <p:cTn id="13" dur="500" fill="hold"/>
                                        <p:tgtEl>
                                          <p:spTgt spid="6451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451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4515">
                                            <p:txEl>
                                              <p:pRg st="1" end="1"/>
                                            </p:txEl>
                                          </p:spTgt>
                                        </p:tgtEl>
                                        <p:attrNameLst>
                                          <p:attrName>style.visibility</p:attrName>
                                        </p:attrNameLst>
                                      </p:cBhvr>
                                      <p:to>
                                        <p:strVal val="visible"/>
                                      </p:to>
                                    </p:set>
                                    <p:anim calcmode="lin" valueType="num">
                                      <p:cBhvr additive="base">
                                        <p:cTn id="19" dur="500" fill="hold"/>
                                        <p:tgtEl>
                                          <p:spTgt spid="64515">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4515">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514" grpId="0"/>
      <p:bldP spid="64515" grpId="0" build="p"/>
    </p:bld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3"/>
          <p:cNvSpPr>
            <a:spLocks noGrp="1" noChangeArrowheads="1"/>
          </p:cNvSpPr>
          <p:nvPr>
            <p:ph type="body" idx="1"/>
          </p:nvPr>
        </p:nvSpPr>
        <p:spPr>
          <a:xfrm>
            <a:off x="245166" y="209895"/>
            <a:ext cx="11827564" cy="6389688"/>
          </a:xfrm>
        </p:spPr>
        <p:txBody>
          <a:bodyPr>
            <a:normAutofit/>
          </a:bodyPr>
          <a:lstStyle/>
          <a:p>
            <a:pPr algn="just" eaLnBrk="1" hangingPunct="1">
              <a:defRPr/>
            </a:pPr>
            <a:r>
              <a:rPr lang="es-MX" sz="4000" b="1" dirty="0"/>
              <a:t>Este hábito trata de ponerse en el lugar del otro ,de ver las cosas desde un punto de vista.</a:t>
            </a:r>
          </a:p>
          <a:p>
            <a:pPr algn="just" eaLnBrk="1" hangingPunct="1">
              <a:defRPr/>
            </a:pPr>
            <a:r>
              <a:rPr lang="es-MX" sz="4000" b="1" dirty="0"/>
              <a:t>Se basa en el refrán popular de “todo es del color del cristal con que se mire”.</a:t>
            </a:r>
          </a:p>
          <a:p>
            <a:pPr algn="just" eaLnBrk="1" hangingPunct="1">
              <a:defRPr/>
            </a:pPr>
            <a:r>
              <a:rPr lang="es-MX" sz="4000" b="1" dirty="0"/>
              <a:t>Es quizás el más difícil de practicar, casi siempre pasamos más tiempo hablando que escuchando y creemos que las cosas sólo pueden ser de la manera en que nosotros las vemos</a:t>
            </a:r>
            <a:r>
              <a:rPr lang="es-MX" sz="4000" dirty="0"/>
              <a:t>.</a:t>
            </a:r>
          </a:p>
          <a:p>
            <a:pPr eaLnBrk="1" hangingPunct="1">
              <a:defRPr/>
            </a:pPr>
            <a:endParaRPr lang="es-ES" sz="2800" dirty="0"/>
          </a:p>
        </p:txBody>
      </p:sp>
      <p:sp>
        <p:nvSpPr>
          <p:cNvPr id="2" name="Marcador de fecha 1">
            <a:extLst>
              <a:ext uri="{FF2B5EF4-FFF2-40B4-BE49-F238E27FC236}">
                <a16:creationId xmlns:a16="http://schemas.microsoft.com/office/drawing/2014/main" id="{2560352F-4BC1-4DE7-AC89-05634EE88104}"/>
              </a:ext>
            </a:extLst>
          </p:cNvPr>
          <p:cNvSpPr>
            <a:spLocks noGrp="1"/>
          </p:cNvSpPr>
          <p:nvPr>
            <p:ph type="dt" sz="half" idx="10"/>
          </p:nvPr>
        </p:nvSpPr>
        <p:spPr/>
        <p:txBody>
          <a:bodyPr/>
          <a:lstStyle/>
          <a:p>
            <a:fld id="{30820177-9C95-421B-93AF-65C43D2EC56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2B346F1-AD73-4563-A7F8-073EB66D116D}"/>
              </a:ext>
            </a:extLst>
          </p:cNvPr>
          <p:cNvSpPr>
            <a:spLocks noGrp="1"/>
          </p:cNvSpPr>
          <p:nvPr>
            <p:ph type="sldNum" sz="quarter" idx="12"/>
          </p:nvPr>
        </p:nvSpPr>
        <p:spPr>
          <a:xfrm>
            <a:off x="7822095" y="27332"/>
            <a:ext cx="2743200" cy="365125"/>
          </a:xfrm>
        </p:spPr>
        <p:txBody>
          <a:bodyPr/>
          <a:lstStyle/>
          <a:p>
            <a:fld id="{6D22F896-40B5-4ADD-8801-0D06FADFA095}" type="slidenum">
              <a:rPr lang="en-US" sz="2400" b="1" smtClean="0">
                <a:solidFill>
                  <a:srgbClr val="FFFF00"/>
                </a:solidFill>
              </a:rPr>
              <a:t>162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5539">
                                            <p:txEl>
                                              <p:pRg st="0" end="0"/>
                                            </p:txEl>
                                          </p:spTgt>
                                        </p:tgtEl>
                                        <p:attrNameLst>
                                          <p:attrName>style.visibility</p:attrName>
                                        </p:attrNameLst>
                                      </p:cBhvr>
                                      <p:to>
                                        <p:strVal val="visible"/>
                                      </p:to>
                                    </p:set>
                                    <p:anim calcmode="lin" valueType="num">
                                      <p:cBhvr additive="base">
                                        <p:cTn id="7" dur="500" fill="hold"/>
                                        <p:tgtEl>
                                          <p:spTgt spid="6553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553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5539">
                                            <p:txEl>
                                              <p:pRg st="1" end="1"/>
                                            </p:txEl>
                                          </p:spTgt>
                                        </p:tgtEl>
                                        <p:attrNameLst>
                                          <p:attrName>style.visibility</p:attrName>
                                        </p:attrNameLst>
                                      </p:cBhvr>
                                      <p:to>
                                        <p:strVal val="visible"/>
                                      </p:to>
                                    </p:set>
                                    <p:anim calcmode="lin" valueType="num">
                                      <p:cBhvr additive="base">
                                        <p:cTn id="13" dur="500" fill="hold"/>
                                        <p:tgtEl>
                                          <p:spTgt spid="6553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553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5539">
                                            <p:txEl>
                                              <p:pRg st="2" end="2"/>
                                            </p:txEl>
                                          </p:spTgt>
                                        </p:tgtEl>
                                        <p:attrNameLst>
                                          <p:attrName>style.visibility</p:attrName>
                                        </p:attrNameLst>
                                      </p:cBhvr>
                                      <p:to>
                                        <p:strVal val="visible"/>
                                      </p:to>
                                    </p:set>
                                    <p:anim calcmode="lin" valueType="num">
                                      <p:cBhvr additive="base">
                                        <p:cTn id="19" dur="500" fill="hold"/>
                                        <p:tgtEl>
                                          <p:spTgt spid="6553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553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539" grpId="0" build="p"/>
    </p:bld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7" name="Rectangle 3"/>
          <p:cNvSpPr>
            <a:spLocks noGrp="1" noChangeArrowheads="1"/>
          </p:cNvSpPr>
          <p:nvPr>
            <p:ph type="body" idx="1"/>
          </p:nvPr>
        </p:nvSpPr>
        <p:spPr>
          <a:xfrm>
            <a:off x="375547" y="310737"/>
            <a:ext cx="11577913" cy="6288846"/>
          </a:xfrm>
        </p:spPr>
        <p:txBody>
          <a:bodyPr>
            <a:normAutofit/>
          </a:bodyPr>
          <a:lstStyle/>
          <a:p>
            <a:pPr algn="just" eaLnBrk="1" hangingPunct="1">
              <a:lnSpc>
                <a:spcPct val="90000"/>
              </a:lnSpc>
              <a:buFont typeface="Wingdings" pitchFamily="2" charset="2"/>
              <a:buNone/>
              <a:defRPr/>
            </a:pPr>
            <a:r>
              <a:rPr lang="es-MX" sz="4400" b="1" dirty="0">
                <a:solidFill>
                  <a:srgbClr val="FFFF00"/>
                </a:solidFill>
              </a:rPr>
              <a:t>Este hábito significa:</a:t>
            </a:r>
          </a:p>
          <a:p>
            <a:pPr algn="just" eaLnBrk="1" hangingPunct="1">
              <a:lnSpc>
                <a:spcPct val="90000"/>
              </a:lnSpc>
              <a:defRPr/>
            </a:pPr>
            <a:r>
              <a:rPr lang="es-MX" sz="4400" b="1" dirty="0"/>
              <a:t>Carácter y comunicación.</a:t>
            </a:r>
          </a:p>
          <a:p>
            <a:pPr algn="just" eaLnBrk="1" hangingPunct="1">
              <a:lnSpc>
                <a:spcPct val="90000"/>
              </a:lnSpc>
              <a:defRPr/>
            </a:pPr>
            <a:r>
              <a:rPr lang="es-MX" sz="4400" b="1" dirty="0"/>
              <a:t>Escucha empática.</a:t>
            </a:r>
          </a:p>
          <a:p>
            <a:pPr algn="just" eaLnBrk="1" hangingPunct="1">
              <a:lnSpc>
                <a:spcPct val="90000"/>
              </a:lnSpc>
              <a:defRPr/>
            </a:pPr>
            <a:r>
              <a:rPr lang="es-MX" sz="4400" b="1" dirty="0"/>
              <a:t>Diagnosticar antes de prescribir.</a:t>
            </a:r>
          </a:p>
          <a:p>
            <a:pPr algn="just" eaLnBrk="1" hangingPunct="1">
              <a:lnSpc>
                <a:spcPct val="90000"/>
              </a:lnSpc>
              <a:defRPr/>
            </a:pPr>
            <a:r>
              <a:rPr lang="es-MX" sz="4400" b="1" dirty="0"/>
              <a:t>Eliminar términos autobiográficos.</a:t>
            </a:r>
          </a:p>
          <a:p>
            <a:pPr algn="just" eaLnBrk="1" hangingPunct="1">
              <a:lnSpc>
                <a:spcPct val="90000"/>
              </a:lnSpc>
              <a:defRPr/>
            </a:pPr>
            <a:r>
              <a:rPr lang="es-MX" sz="4400" b="1" dirty="0"/>
              <a:t>Comprensión y percepción.</a:t>
            </a:r>
          </a:p>
          <a:p>
            <a:pPr algn="just" eaLnBrk="1" hangingPunct="1">
              <a:lnSpc>
                <a:spcPct val="90000"/>
              </a:lnSpc>
              <a:defRPr/>
            </a:pPr>
            <a:r>
              <a:rPr lang="es-MX" sz="4400" b="1" dirty="0"/>
              <a:t>Después procure ser comprendido.</a:t>
            </a:r>
          </a:p>
          <a:p>
            <a:pPr algn="just" eaLnBrk="1" hangingPunct="1">
              <a:lnSpc>
                <a:spcPct val="90000"/>
              </a:lnSpc>
              <a:defRPr/>
            </a:pPr>
            <a:r>
              <a:rPr lang="es-MX" sz="4400" b="1" dirty="0"/>
              <a:t>Persona a persona.</a:t>
            </a:r>
            <a:endParaRPr lang="es-ES" sz="4400" b="1" dirty="0"/>
          </a:p>
        </p:txBody>
      </p:sp>
      <p:sp>
        <p:nvSpPr>
          <p:cNvPr id="2" name="Marcador de fecha 1">
            <a:extLst>
              <a:ext uri="{FF2B5EF4-FFF2-40B4-BE49-F238E27FC236}">
                <a16:creationId xmlns:a16="http://schemas.microsoft.com/office/drawing/2014/main" id="{94F99B04-E408-465E-8AD3-F17EC1CEE297}"/>
              </a:ext>
            </a:extLst>
          </p:cNvPr>
          <p:cNvSpPr>
            <a:spLocks noGrp="1"/>
          </p:cNvSpPr>
          <p:nvPr>
            <p:ph type="dt" sz="half" idx="10"/>
          </p:nvPr>
        </p:nvSpPr>
        <p:spPr/>
        <p:txBody>
          <a:bodyPr/>
          <a:lstStyle/>
          <a:p>
            <a:fld id="{CA93C8AF-236B-4BBC-9964-9F9A2AA0EB6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EFDAEF2F-9730-494D-9922-3C265D344CCC}"/>
              </a:ext>
            </a:extLst>
          </p:cNvPr>
          <p:cNvSpPr>
            <a:spLocks noGrp="1"/>
          </p:cNvSpPr>
          <p:nvPr>
            <p:ph type="sldNum" sz="quarter" idx="12"/>
          </p:nvPr>
        </p:nvSpPr>
        <p:spPr/>
        <p:txBody>
          <a:bodyPr/>
          <a:lstStyle/>
          <a:p>
            <a:fld id="{6D22F896-40B5-4ADD-8801-0D06FADFA095}" type="slidenum">
              <a:rPr lang="en-US" sz="2400" b="1" smtClean="0">
                <a:solidFill>
                  <a:srgbClr val="FFFF00"/>
                </a:solidFill>
              </a:rPr>
              <a:t>163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7587">
                                            <p:txEl>
                                              <p:pRg st="0" end="0"/>
                                            </p:txEl>
                                          </p:spTgt>
                                        </p:tgtEl>
                                        <p:attrNameLst>
                                          <p:attrName>style.visibility</p:attrName>
                                        </p:attrNameLst>
                                      </p:cBhvr>
                                      <p:to>
                                        <p:strVal val="visible"/>
                                      </p:to>
                                    </p:set>
                                    <p:anim calcmode="lin" valueType="num">
                                      <p:cBhvr additive="base">
                                        <p:cTn id="7" dur="500" fill="hold"/>
                                        <p:tgtEl>
                                          <p:spTgt spid="6758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75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7587">
                                            <p:txEl>
                                              <p:pRg st="1" end="1"/>
                                            </p:txEl>
                                          </p:spTgt>
                                        </p:tgtEl>
                                        <p:attrNameLst>
                                          <p:attrName>style.visibility</p:attrName>
                                        </p:attrNameLst>
                                      </p:cBhvr>
                                      <p:to>
                                        <p:strVal val="visible"/>
                                      </p:to>
                                    </p:set>
                                    <p:anim calcmode="lin" valueType="num">
                                      <p:cBhvr additive="base">
                                        <p:cTn id="13" dur="500" fill="hold"/>
                                        <p:tgtEl>
                                          <p:spTgt spid="67587">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758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7587">
                                            <p:txEl>
                                              <p:pRg st="2" end="2"/>
                                            </p:txEl>
                                          </p:spTgt>
                                        </p:tgtEl>
                                        <p:attrNameLst>
                                          <p:attrName>style.visibility</p:attrName>
                                        </p:attrNameLst>
                                      </p:cBhvr>
                                      <p:to>
                                        <p:strVal val="visible"/>
                                      </p:to>
                                    </p:set>
                                    <p:anim calcmode="lin" valueType="num">
                                      <p:cBhvr additive="base">
                                        <p:cTn id="19" dur="500" fill="hold"/>
                                        <p:tgtEl>
                                          <p:spTgt spid="67587">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7587">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7587">
                                            <p:txEl>
                                              <p:pRg st="3" end="3"/>
                                            </p:txEl>
                                          </p:spTgt>
                                        </p:tgtEl>
                                        <p:attrNameLst>
                                          <p:attrName>style.visibility</p:attrName>
                                        </p:attrNameLst>
                                      </p:cBhvr>
                                      <p:to>
                                        <p:strVal val="visible"/>
                                      </p:to>
                                    </p:set>
                                    <p:anim calcmode="lin" valueType="num">
                                      <p:cBhvr additive="base">
                                        <p:cTn id="25" dur="500" fill="hold"/>
                                        <p:tgtEl>
                                          <p:spTgt spid="67587">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7587">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67587">
                                            <p:txEl>
                                              <p:pRg st="4" end="4"/>
                                            </p:txEl>
                                          </p:spTgt>
                                        </p:tgtEl>
                                        <p:attrNameLst>
                                          <p:attrName>style.visibility</p:attrName>
                                        </p:attrNameLst>
                                      </p:cBhvr>
                                      <p:to>
                                        <p:strVal val="visible"/>
                                      </p:to>
                                    </p:set>
                                    <p:anim calcmode="lin" valueType="num">
                                      <p:cBhvr additive="base">
                                        <p:cTn id="31" dur="500" fill="hold"/>
                                        <p:tgtEl>
                                          <p:spTgt spid="67587">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67587">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67587">
                                            <p:txEl>
                                              <p:pRg st="5" end="5"/>
                                            </p:txEl>
                                          </p:spTgt>
                                        </p:tgtEl>
                                        <p:attrNameLst>
                                          <p:attrName>style.visibility</p:attrName>
                                        </p:attrNameLst>
                                      </p:cBhvr>
                                      <p:to>
                                        <p:strVal val="visible"/>
                                      </p:to>
                                    </p:set>
                                    <p:anim calcmode="lin" valueType="num">
                                      <p:cBhvr additive="base">
                                        <p:cTn id="37" dur="500" fill="hold"/>
                                        <p:tgtEl>
                                          <p:spTgt spid="67587">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67587">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7587">
                                            <p:txEl>
                                              <p:pRg st="6" end="6"/>
                                            </p:txEl>
                                          </p:spTgt>
                                        </p:tgtEl>
                                        <p:attrNameLst>
                                          <p:attrName>style.visibility</p:attrName>
                                        </p:attrNameLst>
                                      </p:cBhvr>
                                      <p:to>
                                        <p:strVal val="visible"/>
                                      </p:to>
                                    </p:set>
                                    <p:anim calcmode="lin" valueType="num">
                                      <p:cBhvr additive="base">
                                        <p:cTn id="43" dur="500" fill="hold"/>
                                        <p:tgtEl>
                                          <p:spTgt spid="67587">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67587">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67587">
                                            <p:txEl>
                                              <p:pRg st="7" end="7"/>
                                            </p:txEl>
                                          </p:spTgt>
                                        </p:tgtEl>
                                        <p:attrNameLst>
                                          <p:attrName>style.visibility</p:attrName>
                                        </p:attrNameLst>
                                      </p:cBhvr>
                                      <p:to>
                                        <p:strVal val="visible"/>
                                      </p:to>
                                    </p:set>
                                    <p:anim calcmode="lin" valueType="num">
                                      <p:cBhvr additive="base">
                                        <p:cTn id="49" dur="500" fill="hold"/>
                                        <p:tgtEl>
                                          <p:spTgt spid="67587">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67587">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build="p"/>
    </p:bld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97565" y="190115"/>
            <a:ext cx="11622157" cy="1143000"/>
          </a:xfrm>
        </p:spPr>
        <p:txBody>
          <a:bodyPr>
            <a:normAutofit/>
          </a:bodyPr>
          <a:lstStyle/>
          <a:p>
            <a:pPr algn="ctr" eaLnBrk="1" hangingPunct="1">
              <a:defRPr/>
            </a:pPr>
            <a:r>
              <a:rPr lang="es-ES_tradnl" sz="3600" b="1" dirty="0">
                <a:solidFill>
                  <a:srgbClr val="FFC000"/>
                </a:solidFill>
                <a:latin typeface="Arial Black" panose="020B0A04020102020204" pitchFamily="34" charset="0"/>
              </a:rPr>
              <a:t>Logre Comprender y después ser Comprendido</a:t>
            </a:r>
          </a:p>
        </p:txBody>
      </p:sp>
      <p:sp>
        <p:nvSpPr>
          <p:cNvPr id="5124" name="Rectangle 3"/>
          <p:cNvSpPr>
            <a:spLocks noGrp="1" noChangeArrowheads="1"/>
          </p:cNvSpPr>
          <p:nvPr>
            <p:ph type="body" sz="half" idx="1"/>
          </p:nvPr>
        </p:nvSpPr>
        <p:spPr>
          <a:xfrm>
            <a:off x="212035" y="1600431"/>
            <a:ext cx="8083844" cy="4495954"/>
          </a:xfrm>
        </p:spPr>
        <p:txBody>
          <a:bodyPr>
            <a:normAutofit/>
          </a:bodyPr>
          <a:lstStyle/>
          <a:p>
            <a:pPr algn="just" eaLnBrk="1" hangingPunct="1"/>
            <a:r>
              <a:rPr lang="es-ES_tradnl" sz="4400" b="1" dirty="0"/>
              <a:t>Buscar comprender y después ser comprendido.</a:t>
            </a:r>
          </a:p>
          <a:p>
            <a:pPr algn="just" eaLnBrk="1" hangingPunct="1"/>
            <a:r>
              <a:rPr lang="es-ES_tradnl" sz="4400" b="1" dirty="0"/>
              <a:t>Aprenda a perdonar</a:t>
            </a:r>
          </a:p>
          <a:p>
            <a:pPr algn="just" eaLnBrk="1" hangingPunct="1"/>
            <a:r>
              <a:rPr lang="es-ES_tradnl" sz="4400" b="1" dirty="0"/>
              <a:t>Utilice su </a:t>
            </a:r>
            <a:r>
              <a:rPr lang="es-ES_tradnl" sz="4400" b="1" i="1" dirty="0"/>
              <a:t>Inteligencia Emocional</a:t>
            </a:r>
            <a:r>
              <a:rPr lang="es-ES_tradnl" sz="4400" b="1" dirty="0"/>
              <a:t>.</a:t>
            </a:r>
          </a:p>
          <a:p>
            <a:pPr algn="just" eaLnBrk="1" hangingPunct="1"/>
            <a:r>
              <a:rPr lang="es-ES_tradnl" sz="4400" b="1" dirty="0"/>
              <a:t>Desarrolle su autoestima</a:t>
            </a:r>
          </a:p>
          <a:p>
            <a:pPr algn="just" eaLnBrk="1" hangingPunct="1"/>
            <a:endParaRPr lang="es-ES_tradnl" sz="2800" b="1" dirty="0"/>
          </a:p>
        </p:txBody>
      </p:sp>
      <p:graphicFrame>
        <p:nvGraphicFramePr>
          <p:cNvPr id="5122" name="Object 4"/>
          <p:cNvGraphicFramePr>
            <a:graphicFrameLocks noGrp="1" noChangeAspect="1"/>
          </p:cNvGraphicFramePr>
          <p:nvPr>
            <p:ph type="clipArt" sz="half" idx="2"/>
            <p:extLst>
              <p:ext uri="{D42A27DB-BD31-4B8C-83A1-F6EECF244321}">
                <p14:modId xmlns:p14="http://schemas.microsoft.com/office/powerpoint/2010/main" val="3030969303"/>
              </p:ext>
            </p:extLst>
          </p:nvPr>
        </p:nvGraphicFramePr>
        <p:xfrm>
          <a:off x="8295879" y="1669549"/>
          <a:ext cx="3684086" cy="4357718"/>
        </p:xfrm>
        <a:graphic>
          <a:graphicData uri="http://schemas.openxmlformats.org/presentationml/2006/ole">
            <mc:AlternateContent xmlns:mc="http://schemas.openxmlformats.org/markup-compatibility/2006">
              <mc:Choice xmlns:v="urn:schemas-microsoft-com:vml" Requires="v">
                <p:oleObj name="Imagen" r:id="rId2" imgW="913320" imgH="1176480" progId="MS_ClipArt_Gallery.2">
                  <p:embed/>
                </p:oleObj>
              </mc:Choice>
              <mc:Fallback>
                <p:oleObj name="Imagen" r:id="rId2" imgW="913320" imgH="1176480" progId="MS_ClipArt_Gallery.2">
                  <p:embed/>
                  <p:pic>
                    <p:nvPicPr>
                      <p:cNvPr id="5122"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95879" y="1669549"/>
                        <a:ext cx="3684086" cy="435771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 name="Marcador de fecha 1">
            <a:extLst>
              <a:ext uri="{FF2B5EF4-FFF2-40B4-BE49-F238E27FC236}">
                <a16:creationId xmlns:a16="http://schemas.microsoft.com/office/drawing/2014/main" id="{450C1F41-D2AD-4D7D-881F-34E6128A1D8E}"/>
              </a:ext>
            </a:extLst>
          </p:cNvPr>
          <p:cNvSpPr>
            <a:spLocks noGrp="1"/>
          </p:cNvSpPr>
          <p:nvPr>
            <p:ph type="dt" sz="half" idx="10"/>
          </p:nvPr>
        </p:nvSpPr>
        <p:spPr/>
        <p:txBody>
          <a:bodyPr/>
          <a:lstStyle/>
          <a:p>
            <a:pPr>
              <a:defRPr/>
            </a:pPr>
            <a:fld id="{939C8BB6-08F5-4E98-B687-1A5008227320}" type="datetime1">
              <a:rPr lang="es-PE" sz="2400" b="1" smtClean="0">
                <a:solidFill>
                  <a:srgbClr val="FF0000"/>
                </a:solidFill>
              </a:rPr>
              <a:t>29/08/2024</a:t>
            </a:fld>
            <a:endParaRPr lang="es-ES" sz="2400" b="1" dirty="0">
              <a:solidFill>
                <a:srgbClr val="FF0000"/>
              </a:solidFill>
            </a:endParaRPr>
          </a:p>
        </p:txBody>
      </p:sp>
      <p:sp>
        <p:nvSpPr>
          <p:cNvPr id="3" name="Marcador de número de diapositiva 2">
            <a:extLst>
              <a:ext uri="{FF2B5EF4-FFF2-40B4-BE49-F238E27FC236}">
                <a16:creationId xmlns:a16="http://schemas.microsoft.com/office/drawing/2014/main" id="{6326572F-117A-434B-9C14-3CAFF99C7D6F}"/>
              </a:ext>
            </a:extLst>
          </p:cNvPr>
          <p:cNvSpPr>
            <a:spLocks noGrp="1"/>
          </p:cNvSpPr>
          <p:nvPr>
            <p:ph type="sldNum" sz="quarter" idx="12"/>
          </p:nvPr>
        </p:nvSpPr>
        <p:spPr>
          <a:xfrm>
            <a:off x="8948530" y="761615"/>
            <a:ext cx="2743200" cy="365125"/>
          </a:xfrm>
        </p:spPr>
        <p:txBody>
          <a:bodyPr/>
          <a:lstStyle/>
          <a:p>
            <a:pPr>
              <a:defRPr/>
            </a:pPr>
            <a:fld id="{E842BAFF-0D06-45B6-9A79-092D2B1801BE}" type="slidenum">
              <a:rPr lang="es-ES" sz="2400" b="1" smtClean="0">
                <a:solidFill>
                  <a:srgbClr val="FFFF00"/>
                </a:solidFill>
              </a:rPr>
              <a:pPr>
                <a:defRPr/>
              </a:pPr>
              <a:t>164</a:t>
            </a:fld>
            <a:endParaRPr lang="es-ES"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4"/>
                                        </p:tgtEl>
                                        <p:attrNameLst>
                                          <p:attrName>style.visibility</p:attrName>
                                        </p:attrNameLst>
                                      </p:cBhvr>
                                      <p:to>
                                        <p:strVal val="visible"/>
                                      </p:to>
                                    </p:set>
                                    <p:anim calcmode="lin" valueType="num">
                                      <p:cBhvr additive="base">
                                        <p:cTn id="7" dur="500" fill="hold"/>
                                        <p:tgtEl>
                                          <p:spTgt spid="8194"/>
                                        </p:tgtEl>
                                        <p:attrNameLst>
                                          <p:attrName>ppt_x</p:attrName>
                                        </p:attrNameLst>
                                      </p:cBhvr>
                                      <p:tavLst>
                                        <p:tav tm="0">
                                          <p:val>
                                            <p:strVal val="#ppt_x"/>
                                          </p:val>
                                        </p:tav>
                                        <p:tav tm="100000">
                                          <p:val>
                                            <p:strVal val="#ppt_x"/>
                                          </p:val>
                                        </p:tav>
                                      </p:tavLst>
                                    </p:anim>
                                    <p:anim calcmode="lin" valueType="num">
                                      <p:cBhvr additive="base">
                                        <p:cTn id="8"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122"/>
                                        </p:tgtEl>
                                        <p:attrNameLst>
                                          <p:attrName>style.visibility</p:attrName>
                                        </p:attrNameLst>
                                      </p:cBhvr>
                                      <p:to>
                                        <p:strVal val="visible"/>
                                      </p:to>
                                    </p:set>
                                    <p:anim calcmode="lin" valueType="num">
                                      <p:cBhvr additive="base">
                                        <p:cTn id="13" dur="500" fill="hold"/>
                                        <p:tgtEl>
                                          <p:spTgt spid="5122"/>
                                        </p:tgtEl>
                                        <p:attrNameLst>
                                          <p:attrName>ppt_x</p:attrName>
                                        </p:attrNameLst>
                                      </p:cBhvr>
                                      <p:tavLst>
                                        <p:tav tm="0">
                                          <p:val>
                                            <p:strVal val="#ppt_x"/>
                                          </p:val>
                                        </p:tav>
                                        <p:tav tm="100000">
                                          <p:val>
                                            <p:strVal val="#ppt_x"/>
                                          </p:val>
                                        </p:tav>
                                      </p:tavLst>
                                    </p:anim>
                                    <p:anim calcmode="lin" valueType="num">
                                      <p:cBhvr additive="base">
                                        <p:cTn id="14" dur="500" fill="hold"/>
                                        <p:tgtEl>
                                          <p:spTgt spid="51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24">
                                            <p:txEl>
                                              <p:pRg st="0" end="0"/>
                                            </p:txEl>
                                          </p:spTgt>
                                        </p:tgtEl>
                                        <p:attrNameLst>
                                          <p:attrName>style.visibility</p:attrName>
                                        </p:attrNameLst>
                                      </p:cBhvr>
                                      <p:to>
                                        <p:strVal val="visible"/>
                                      </p:to>
                                    </p:set>
                                    <p:anim calcmode="lin" valueType="num">
                                      <p:cBhvr additive="base">
                                        <p:cTn id="19" dur="500" fill="hold"/>
                                        <p:tgtEl>
                                          <p:spTgt spid="512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512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124">
                                            <p:txEl>
                                              <p:pRg st="1" end="1"/>
                                            </p:txEl>
                                          </p:spTgt>
                                        </p:tgtEl>
                                        <p:attrNameLst>
                                          <p:attrName>style.visibility</p:attrName>
                                        </p:attrNameLst>
                                      </p:cBhvr>
                                      <p:to>
                                        <p:strVal val="visible"/>
                                      </p:to>
                                    </p:set>
                                    <p:anim calcmode="lin" valueType="num">
                                      <p:cBhvr additive="base">
                                        <p:cTn id="25" dur="500" fill="hold"/>
                                        <p:tgtEl>
                                          <p:spTgt spid="512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512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24">
                                            <p:txEl>
                                              <p:pRg st="2" end="2"/>
                                            </p:txEl>
                                          </p:spTgt>
                                        </p:tgtEl>
                                        <p:attrNameLst>
                                          <p:attrName>style.visibility</p:attrName>
                                        </p:attrNameLst>
                                      </p:cBhvr>
                                      <p:to>
                                        <p:strVal val="visible"/>
                                      </p:to>
                                    </p:set>
                                    <p:anim calcmode="lin" valueType="num">
                                      <p:cBhvr additive="base">
                                        <p:cTn id="31" dur="500" fill="hold"/>
                                        <p:tgtEl>
                                          <p:spTgt spid="512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512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124">
                                            <p:txEl>
                                              <p:pRg st="3" end="3"/>
                                            </p:txEl>
                                          </p:spTgt>
                                        </p:tgtEl>
                                        <p:attrNameLst>
                                          <p:attrName>style.visibility</p:attrName>
                                        </p:attrNameLst>
                                      </p:cBhvr>
                                      <p:to>
                                        <p:strVal val="visible"/>
                                      </p:to>
                                    </p:set>
                                    <p:anim calcmode="lin" valueType="num">
                                      <p:cBhvr additive="base">
                                        <p:cTn id="37" dur="500" fill="hold"/>
                                        <p:tgtEl>
                                          <p:spTgt spid="5124">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12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4" grpId="0"/>
      <p:bldP spid="5124" grpId="0" build="p"/>
    </p:bld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702365" y="1802296"/>
            <a:ext cx="10999305" cy="2089823"/>
          </a:xfrm>
        </p:spPr>
        <p:txBody>
          <a:bodyPr>
            <a:normAutofit/>
          </a:bodyPr>
          <a:lstStyle/>
          <a:p>
            <a:pPr algn="ctr" eaLnBrk="1" hangingPunct="1">
              <a:defRPr/>
            </a:pPr>
            <a:r>
              <a:rPr lang="es-MX" b="1" dirty="0">
                <a:latin typeface="Arial Black" panose="020B0A04020102020204" pitchFamily="34" charset="0"/>
              </a:rPr>
              <a:t>SEXTO HÁBITO</a:t>
            </a:r>
            <a:br>
              <a:rPr lang="es-MX" b="1" dirty="0">
                <a:latin typeface="Arial Black" panose="020B0A04020102020204" pitchFamily="34" charset="0"/>
              </a:rPr>
            </a:br>
            <a:r>
              <a:rPr lang="es-MX" b="1" dirty="0">
                <a:latin typeface="Arial Black" panose="020B0A04020102020204" pitchFamily="34" charset="0"/>
              </a:rPr>
              <a:t>SINERGIZAR : PRINCIPIO DE LA COOPERACIÓN CREATIVA</a:t>
            </a:r>
            <a:endParaRPr lang="es-ES" b="1" dirty="0">
              <a:latin typeface="Arial Black" panose="020B0A04020102020204" pitchFamily="34" charset="0"/>
            </a:endParaRPr>
          </a:p>
        </p:txBody>
      </p:sp>
      <p:sp>
        <p:nvSpPr>
          <p:cNvPr id="4" name="Marcador de fecha 3">
            <a:extLst>
              <a:ext uri="{FF2B5EF4-FFF2-40B4-BE49-F238E27FC236}">
                <a16:creationId xmlns:a16="http://schemas.microsoft.com/office/drawing/2014/main" id="{6AF3506A-A773-4CB7-B1D9-7B1D2DCBB6CB}"/>
              </a:ext>
            </a:extLst>
          </p:cNvPr>
          <p:cNvSpPr>
            <a:spLocks noGrp="1"/>
          </p:cNvSpPr>
          <p:nvPr>
            <p:ph type="dt" sz="half" idx="10"/>
          </p:nvPr>
        </p:nvSpPr>
        <p:spPr/>
        <p:txBody>
          <a:bodyPr/>
          <a:lstStyle/>
          <a:p>
            <a:fld id="{5DC020DA-0D32-4A8A-A205-04652D4DA45A}"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48ABC639-3D83-47DF-A508-3747A13B4AEB}"/>
              </a:ext>
            </a:extLst>
          </p:cNvPr>
          <p:cNvSpPr>
            <a:spLocks noGrp="1"/>
          </p:cNvSpPr>
          <p:nvPr>
            <p:ph type="sldNum" sz="quarter" idx="12"/>
          </p:nvPr>
        </p:nvSpPr>
        <p:spPr/>
        <p:txBody>
          <a:bodyPr/>
          <a:lstStyle/>
          <a:p>
            <a:fld id="{6D22F896-40B5-4ADD-8801-0D06FADFA095}" type="slidenum">
              <a:rPr lang="en-US" sz="2400" b="1" smtClean="0">
                <a:solidFill>
                  <a:srgbClr val="FFFF00"/>
                </a:solidFill>
              </a:rPr>
              <a:t>165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198783" y="274137"/>
            <a:ext cx="11794433" cy="1139825"/>
          </a:xfrm>
        </p:spPr>
        <p:txBody>
          <a:bodyPr>
            <a:normAutofit/>
          </a:bodyPr>
          <a:lstStyle/>
          <a:p>
            <a:pPr algn="ctr" eaLnBrk="1" hangingPunct="1">
              <a:defRPr/>
            </a:pPr>
            <a:r>
              <a:rPr lang="es-MX" sz="3800" b="1" dirty="0">
                <a:solidFill>
                  <a:srgbClr val="FFC000"/>
                </a:solidFill>
                <a:latin typeface="Arial Black" panose="020B0A04020102020204" pitchFamily="34" charset="0"/>
              </a:rPr>
              <a:t>SINERGIZAR : PRINCIPIO DE LA COOPERACIÓN CREATIVA</a:t>
            </a:r>
            <a:endParaRPr lang="es-ES" sz="3800" b="1" dirty="0">
              <a:solidFill>
                <a:srgbClr val="FFC000"/>
              </a:solidFill>
              <a:latin typeface="Arial Black" panose="020B0A04020102020204" pitchFamily="34" charset="0"/>
            </a:endParaRPr>
          </a:p>
        </p:txBody>
      </p:sp>
      <p:sp>
        <p:nvSpPr>
          <p:cNvPr id="68611" name="Rectangle 3"/>
          <p:cNvSpPr>
            <a:spLocks noGrp="1" noChangeArrowheads="1"/>
          </p:cNvSpPr>
          <p:nvPr>
            <p:ph type="body" idx="1"/>
          </p:nvPr>
        </p:nvSpPr>
        <p:spPr>
          <a:xfrm>
            <a:off x="311426" y="1649409"/>
            <a:ext cx="11681789" cy="4934454"/>
          </a:xfrm>
        </p:spPr>
        <p:txBody>
          <a:bodyPr>
            <a:normAutofit/>
          </a:bodyPr>
          <a:lstStyle/>
          <a:p>
            <a:pPr algn="just" eaLnBrk="1" hangingPunct="1">
              <a:lnSpc>
                <a:spcPct val="90000"/>
              </a:lnSpc>
              <a:defRPr/>
            </a:pPr>
            <a:r>
              <a:rPr lang="es-MX" sz="4800" b="1" dirty="0"/>
              <a:t>Algunas metas las podemos lograr solos, pero las instituciones solo la pueden lograr con el trabajo en equipo.</a:t>
            </a:r>
          </a:p>
          <a:p>
            <a:pPr algn="just" eaLnBrk="1" hangingPunct="1">
              <a:lnSpc>
                <a:spcPct val="90000"/>
              </a:lnSpc>
              <a:defRPr/>
            </a:pPr>
            <a:r>
              <a:rPr lang="es-MX" sz="4800" b="1" dirty="0"/>
              <a:t>Proyectos como la llegada del hombre a la luna son resultados del trabajo en equipo.</a:t>
            </a:r>
            <a:endParaRPr lang="es-ES" sz="4800" b="1" dirty="0"/>
          </a:p>
        </p:txBody>
      </p:sp>
      <p:sp>
        <p:nvSpPr>
          <p:cNvPr id="2" name="Marcador de fecha 1">
            <a:extLst>
              <a:ext uri="{FF2B5EF4-FFF2-40B4-BE49-F238E27FC236}">
                <a16:creationId xmlns:a16="http://schemas.microsoft.com/office/drawing/2014/main" id="{4E8C9072-CE96-4486-B364-DD9153058922}"/>
              </a:ext>
            </a:extLst>
          </p:cNvPr>
          <p:cNvSpPr>
            <a:spLocks noGrp="1"/>
          </p:cNvSpPr>
          <p:nvPr>
            <p:ph type="dt" sz="half" idx="10"/>
          </p:nvPr>
        </p:nvSpPr>
        <p:spPr/>
        <p:txBody>
          <a:bodyPr/>
          <a:lstStyle/>
          <a:p>
            <a:fld id="{23A77A4F-5E19-4591-86AA-D4FC736D074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1E0512C-F0F7-4772-B6FE-DEB7B2402E45}"/>
              </a:ext>
            </a:extLst>
          </p:cNvPr>
          <p:cNvSpPr>
            <a:spLocks noGrp="1"/>
          </p:cNvSpPr>
          <p:nvPr>
            <p:ph type="sldNum" sz="quarter" idx="12"/>
          </p:nvPr>
        </p:nvSpPr>
        <p:spPr/>
        <p:txBody>
          <a:bodyPr/>
          <a:lstStyle/>
          <a:p>
            <a:fld id="{6D22F896-40B5-4ADD-8801-0D06FADFA095}" type="slidenum">
              <a:rPr lang="en-US" sz="2400" b="1" smtClean="0">
                <a:solidFill>
                  <a:srgbClr val="FFFF00"/>
                </a:solidFill>
              </a:rPr>
              <a:t>166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8610"/>
                                        </p:tgtEl>
                                        <p:attrNameLst>
                                          <p:attrName>style.visibility</p:attrName>
                                        </p:attrNameLst>
                                      </p:cBhvr>
                                      <p:to>
                                        <p:strVal val="visible"/>
                                      </p:to>
                                    </p:set>
                                    <p:anim calcmode="lin" valueType="num">
                                      <p:cBhvr additive="base">
                                        <p:cTn id="7" dur="500" fill="hold"/>
                                        <p:tgtEl>
                                          <p:spTgt spid="68610"/>
                                        </p:tgtEl>
                                        <p:attrNameLst>
                                          <p:attrName>ppt_x</p:attrName>
                                        </p:attrNameLst>
                                      </p:cBhvr>
                                      <p:tavLst>
                                        <p:tav tm="0">
                                          <p:val>
                                            <p:strVal val="#ppt_x"/>
                                          </p:val>
                                        </p:tav>
                                        <p:tav tm="100000">
                                          <p:val>
                                            <p:strVal val="#ppt_x"/>
                                          </p:val>
                                        </p:tav>
                                      </p:tavLst>
                                    </p:anim>
                                    <p:anim calcmode="lin" valueType="num">
                                      <p:cBhvr additive="base">
                                        <p:cTn id="8" dur="500" fill="hold"/>
                                        <p:tgtEl>
                                          <p:spTgt spid="686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8611">
                                            <p:txEl>
                                              <p:pRg st="0" end="0"/>
                                            </p:txEl>
                                          </p:spTgt>
                                        </p:tgtEl>
                                        <p:attrNameLst>
                                          <p:attrName>style.visibility</p:attrName>
                                        </p:attrNameLst>
                                      </p:cBhvr>
                                      <p:to>
                                        <p:strVal val="visible"/>
                                      </p:to>
                                    </p:set>
                                    <p:anim calcmode="lin" valueType="num">
                                      <p:cBhvr additive="base">
                                        <p:cTn id="13" dur="500" fill="hold"/>
                                        <p:tgtEl>
                                          <p:spTgt spid="68611">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861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8611">
                                            <p:txEl>
                                              <p:pRg st="1" end="1"/>
                                            </p:txEl>
                                          </p:spTgt>
                                        </p:tgtEl>
                                        <p:attrNameLst>
                                          <p:attrName>style.visibility</p:attrName>
                                        </p:attrNameLst>
                                      </p:cBhvr>
                                      <p:to>
                                        <p:strVal val="visible"/>
                                      </p:to>
                                    </p:set>
                                    <p:anim calcmode="lin" valueType="num">
                                      <p:cBhvr additive="base">
                                        <p:cTn id="19" dur="500" fill="hold"/>
                                        <p:tgtEl>
                                          <p:spTgt spid="68611">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86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0" grpId="0"/>
      <p:bldP spid="68611" grpId="0" build="p"/>
    </p:bld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Line 5"/>
          <p:cNvSpPr>
            <a:spLocks noChangeShapeType="1"/>
          </p:cNvSpPr>
          <p:nvPr/>
        </p:nvSpPr>
        <p:spPr bwMode="auto">
          <a:xfrm flipV="1">
            <a:off x="3575050" y="1125539"/>
            <a:ext cx="0" cy="4175125"/>
          </a:xfrm>
          <a:prstGeom prst="line">
            <a:avLst/>
          </a:prstGeom>
          <a:noFill/>
          <a:ln w="57150">
            <a:solidFill>
              <a:schemeClr val="tx1"/>
            </a:solidFill>
            <a:round/>
            <a:headEnd/>
            <a:tailEnd type="triangle" w="med" len="med"/>
          </a:ln>
        </p:spPr>
        <p:txBody>
          <a:bodyPr/>
          <a:lstStyle/>
          <a:p>
            <a:endParaRPr lang="es-ES"/>
          </a:p>
        </p:txBody>
      </p:sp>
      <p:sp>
        <p:nvSpPr>
          <p:cNvPr id="52227" name="Line 6"/>
          <p:cNvSpPr>
            <a:spLocks noChangeShapeType="1"/>
          </p:cNvSpPr>
          <p:nvPr/>
        </p:nvSpPr>
        <p:spPr bwMode="auto">
          <a:xfrm>
            <a:off x="3575051" y="5300663"/>
            <a:ext cx="4176713" cy="0"/>
          </a:xfrm>
          <a:prstGeom prst="line">
            <a:avLst/>
          </a:prstGeom>
          <a:noFill/>
          <a:ln w="57150">
            <a:solidFill>
              <a:schemeClr val="tx1"/>
            </a:solidFill>
            <a:round/>
            <a:headEnd/>
            <a:tailEnd type="triangle" w="med" len="med"/>
          </a:ln>
        </p:spPr>
        <p:txBody>
          <a:bodyPr/>
          <a:lstStyle/>
          <a:p>
            <a:endParaRPr lang="es-ES"/>
          </a:p>
        </p:txBody>
      </p:sp>
      <p:sp>
        <p:nvSpPr>
          <p:cNvPr id="52228" name="Rectangle 7"/>
          <p:cNvSpPr>
            <a:spLocks noChangeArrowheads="1"/>
          </p:cNvSpPr>
          <p:nvPr/>
        </p:nvSpPr>
        <p:spPr bwMode="auto">
          <a:xfrm>
            <a:off x="335791" y="1376364"/>
            <a:ext cx="1366837" cy="360362"/>
          </a:xfrm>
          <a:prstGeom prst="rect">
            <a:avLst/>
          </a:prstGeom>
          <a:solidFill>
            <a:schemeClr val="accent4">
              <a:lumMod val="60000"/>
              <a:lumOff val="40000"/>
            </a:schemeClr>
          </a:solidFill>
          <a:ln w="9525">
            <a:solidFill>
              <a:schemeClr val="tx1"/>
            </a:solidFill>
            <a:miter lim="800000"/>
            <a:headEnd/>
            <a:tailEnd/>
          </a:ln>
        </p:spPr>
        <p:txBody>
          <a:bodyPr wrap="none" anchor="ctr"/>
          <a:lstStyle/>
          <a:p>
            <a:pPr algn="ctr"/>
            <a:r>
              <a:rPr lang="es-MX" sz="2000" b="1" dirty="0">
                <a:solidFill>
                  <a:schemeClr val="bg1"/>
                </a:solidFill>
                <a:latin typeface="Arial Black" panose="020B0A04020102020204" pitchFamily="34" charset="0"/>
              </a:rPr>
              <a:t>ALTA</a:t>
            </a:r>
            <a:endParaRPr lang="es-ES" sz="2000" b="1" dirty="0">
              <a:solidFill>
                <a:schemeClr val="bg1"/>
              </a:solidFill>
              <a:latin typeface="Arial Black" panose="020B0A04020102020204" pitchFamily="34" charset="0"/>
            </a:endParaRPr>
          </a:p>
        </p:txBody>
      </p:sp>
      <p:sp>
        <p:nvSpPr>
          <p:cNvPr id="52229" name="Rectangle 8"/>
          <p:cNvSpPr>
            <a:spLocks noChangeArrowheads="1"/>
          </p:cNvSpPr>
          <p:nvPr/>
        </p:nvSpPr>
        <p:spPr bwMode="auto">
          <a:xfrm>
            <a:off x="442914" y="5229225"/>
            <a:ext cx="1511300" cy="431800"/>
          </a:xfrm>
          <a:prstGeom prst="rect">
            <a:avLst/>
          </a:prstGeom>
          <a:solidFill>
            <a:srgbClr val="FFFF00"/>
          </a:solidFill>
          <a:ln w="9525">
            <a:solidFill>
              <a:schemeClr val="tx1"/>
            </a:solidFill>
            <a:miter lim="800000"/>
            <a:headEnd/>
            <a:tailEnd/>
          </a:ln>
        </p:spPr>
        <p:txBody>
          <a:bodyPr wrap="none" anchor="ctr"/>
          <a:lstStyle/>
          <a:p>
            <a:pPr algn="ctr"/>
            <a:r>
              <a:rPr lang="es-MX" sz="2400" b="1" dirty="0">
                <a:solidFill>
                  <a:schemeClr val="bg1"/>
                </a:solidFill>
                <a:latin typeface="Arial Black" panose="020B0A04020102020204" pitchFamily="34" charset="0"/>
              </a:rPr>
              <a:t>BAJA</a:t>
            </a:r>
            <a:endParaRPr lang="es-ES" sz="2400" b="1" dirty="0">
              <a:solidFill>
                <a:schemeClr val="bg1"/>
              </a:solidFill>
              <a:latin typeface="Arial Black" panose="020B0A04020102020204" pitchFamily="34" charset="0"/>
            </a:endParaRPr>
          </a:p>
        </p:txBody>
      </p:sp>
      <p:sp>
        <p:nvSpPr>
          <p:cNvPr id="52230" name="Text Box 9"/>
          <p:cNvSpPr txBox="1">
            <a:spLocks noChangeArrowheads="1"/>
          </p:cNvSpPr>
          <p:nvPr/>
        </p:nvSpPr>
        <p:spPr bwMode="auto">
          <a:xfrm>
            <a:off x="388937" y="2984501"/>
            <a:ext cx="2124075" cy="457200"/>
          </a:xfrm>
          <a:prstGeom prst="rect">
            <a:avLst/>
          </a:prstGeom>
          <a:noFill/>
          <a:ln w="9525">
            <a:noFill/>
            <a:miter lim="800000"/>
            <a:headEnd/>
            <a:tailEnd/>
          </a:ln>
        </p:spPr>
        <p:txBody>
          <a:bodyPr>
            <a:spAutoFit/>
          </a:bodyPr>
          <a:lstStyle/>
          <a:p>
            <a:pPr>
              <a:spcBef>
                <a:spcPct val="50000"/>
              </a:spcBef>
            </a:pPr>
            <a:r>
              <a:rPr lang="es-MX" sz="2400" b="1" dirty="0"/>
              <a:t>CONFIANZA</a:t>
            </a:r>
            <a:endParaRPr lang="es-ES" sz="2400" b="1" dirty="0"/>
          </a:p>
        </p:txBody>
      </p:sp>
      <p:sp>
        <p:nvSpPr>
          <p:cNvPr id="52231" name="Rectangle 10"/>
          <p:cNvSpPr>
            <a:spLocks noChangeArrowheads="1"/>
          </p:cNvSpPr>
          <p:nvPr/>
        </p:nvSpPr>
        <p:spPr bwMode="auto">
          <a:xfrm>
            <a:off x="3719514" y="5589589"/>
            <a:ext cx="1368425" cy="503237"/>
          </a:xfrm>
          <a:prstGeom prst="rect">
            <a:avLst/>
          </a:prstGeom>
          <a:solidFill>
            <a:srgbClr val="FFFF00"/>
          </a:solidFill>
          <a:ln w="9525">
            <a:solidFill>
              <a:schemeClr val="tx1"/>
            </a:solidFill>
            <a:miter lim="800000"/>
            <a:headEnd/>
            <a:tailEnd/>
          </a:ln>
        </p:spPr>
        <p:txBody>
          <a:bodyPr wrap="none" anchor="ctr"/>
          <a:lstStyle/>
          <a:p>
            <a:pPr algn="ctr"/>
            <a:r>
              <a:rPr lang="es-MX" sz="2800" b="1" dirty="0">
                <a:solidFill>
                  <a:schemeClr val="bg1"/>
                </a:solidFill>
                <a:latin typeface="Arial Black" panose="020B0A04020102020204" pitchFamily="34" charset="0"/>
              </a:rPr>
              <a:t>BAJA</a:t>
            </a:r>
            <a:endParaRPr lang="es-ES" sz="2800" b="1" dirty="0">
              <a:solidFill>
                <a:schemeClr val="bg1"/>
              </a:solidFill>
              <a:latin typeface="Arial Black" panose="020B0A04020102020204" pitchFamily="34" charset="0"/>
            </a:endParaRPr>
          </a:p>
        </p:txBody>
      </p:sp>
      <p:sp>
        <p:nvSpPr>
          <p:cNvPr id="52232" name="Rectangle 11"/>
          <p:cNvSpPr>
            <a:spLocks noChangeArrowheads="1"/>
          </p:cNvSpPr>
          <p:nvPr/>
        </p:nvSpPr>
        <p:spPr bwMode="auto">
          <a:xfrm>
            <a:off x="7248525" y="5661026"/>
            <a:ext cx="1511300" cy="504825"/>
          </a:xfrm>
          <a:prstGeom prst="rect">
            <a:avLst/>
          </a:prstGeom>
          <a:solidFill>
            <a:srgbClr val="FFFF00"/>
          </a:solidFill>
          <a:ln w="9525">
            <a:solidFill>
              <a:schemeClr val="tx1"/>
            </a:solidFill>
            <a:miter lim="800000"/>
            <a:headEnd/>
            <a:tailEnd/>
          </a:ln>
        </p:spPr>
        <p:txBody>
          <a:bodyPr wrap="none" anchor="ctr"/>
          <a:lstStyle/>
          <a:p>
            <a:pPr algn="ctr"/>
            <a:r>
              <a:rPr lang="es-MX" sz="2800" b="1" dirty="0">
                <a:solidFill>
                  <a:schemeClr val="bg1"/>
                </a:solidFill>
                <a:latin typeface="Arial Black" panose="020B0A04020102020204" pitchFamily="34" charset="0"/>
              </a:rPr>
              <a:t>ALTA</a:t>
            </a:r>
            <a:endParaRPr lang="es-ES" sz="2800" b="1" dirty="0">
              <a:solidFill>
                <a:schemeClr val="bg1"/>
              </a:solidFill>
              <a:latin typeface="Arial Black" panose="020B0A04020102020204" pitchFamily="34" charset="0"/>
            </a:endParaRPr>
          </a:p>
        </p:txBody>
      </p:sp>
      <p:sp>
        <p:nvSpPr>
          <p:cNvPr id="52233" name="Line 12"/>
          <p:cNvSpPr>
            <a:spLocks noChangeShapeType="1"/>
          </p:cNvSpPr>
          <p:nvPr/>
        </p:nvSpPr>
        <p:spPr bwMode="auto">
          <a:xfrm flipV="1">
            <a:off x="3575051" y="836613"/>
            <a:ext cx="4392613" cy="4392612"/>
          </a:xfrm>
          <a:prstGeom prst="line">
            <a:avLst/>
          </a:prstGeom>
          <a:noFill/>
          <a:ln w="38100">
            <a:solidFill>
              <a:schemeClr val="tx1"/>
            </a:solidFill>
            <a:round/>
            <a:headEnd/>
            <a:tailEnd/>
          </a:ln>
        </p:spPr>
        <p:txBody>
          <a:bodyPr/>
          <a:lstStyle/>
          <a:p>
            <a:endParaRPr lang="es-ES"/>
          </a:p>
        </p:txBody>
      </p:sp>
      <p:sp>
        <p:nvSpPr>
          <p:cNvPr id="52234" name="Text Box 13"/>
          <p:cNvSpPr txBox="1">
            <a:spLocks noChangeArrowheads="1"/>
          </p:cNvSpPr>
          <p:nvPr/>
        </p:nvSpPr>
        <p:spPr bwMode="auto">
          <a:xfrm>
            <a:off x="3792537" y="4508500"/>
            <a:ext cx="6875457" cy="461665"/>
          </a:xfrm>
          <a:prstGeom prst="rect">
            <a:avLst/>
          </a:prstGeom>
          <a:noFill/>
          <a:ln w="9525">
            <a:noFill/>
            <a:miter lim="800000"/>
            <a:headEnd/>
            <a:tailEnd/>
          </a:ln>
        </p:spPr>
        <p:txBody>
          <a:bodyPr wrap="square">
            <a:spAutoFit/>
          </a:bodyPr>
          <a:lstStyle/>
          <a:p>
            <a:pPr>
              <a:spcBef>
                <a:spcPct val="50000"/>
              </a:spcBef>
            </a:pPr>
            <a:r>
              <a:rPr lang="es-MX" sz="2400" b="1" dirty="0">
                <a:solidFill>
                  <a:schemeClr val="accent2"/>
                </a:solidFill>
                <a:latin typeface="Arial Black" panose="020B0A04020102020204" pitchFamily="34" charset="0"/>
              </a:rPr>
              <a:t>DEFENSIVO</a:t>
            </a:r>
            <a:r>
              <a:rPr lang="es-MX" b="1" dirty="0">
                <a:latin typeface="Arial Black" panose="020B0A04020102020204" pitchFamily="34" charset="0"/>
              </a:rPr>
              <a:t> ( GANO/PIERDO O PIERDO / GANAS )</a:t>
            </a:r>
            <a:endParaRPr lang="es-ES" b="1" dirty="0">
              <a:latin typeface="Arial Black" panose="020B0A04020102020204" pitchFamily="34" charset="0"/>
            </a:endParaRPr>
          </a:p>
        </p:txBody>
      </p:sp>
      <p:sp>
        <p:nvSpPr>
          <p:cNvPr id="52235" name="Text Box 14"/>
          <p:cNvSpPr txBox="1">
            <a:spLocks noChangeArrowheads="1"/>
          </p:cNvSpPr>
          <p:nvPr/>
        </p:nvSpPr>
        <p:spPr bwMode="auto">
          <a:xfrm>
            <a:off x="3935413" y="3141663"/>
            <a:ext cx="6481762" cy="519112"/>
          </a:xfrm>
          <a:prstGeom prst="rect">
            <a:avLst/>
          </a:prstGeom>
          <a:noFill/>
          <a:ln w="9525">
            <a:noFill/>
            <a:miter lim="800000"/>
            <a:headEnd/>
            <a:tailEnd/>
          </a:ln>
        </p:spPr>
        <p:txBody>
          <a:bodyPr>
            <a:spAutoFit/>
          </a:bodyPr>
          <a:lstStyle/>
          <a:p>
            <a:pPr>
              <a:spcBef>
                <a:spcPct val="50000"/>
              </a:spcBef>
            </a:pPr>
            <a:r>
              <a:rPr lang="es-MX" sz="2800" b="1" dirty="0">
                <a:solidFill>
                  <a:schemeClr val="accent2"/>
                </a:solidFill>
                <a:latin typeface="Arial Black" panose="020B0A04020102020204" pitchFamily="34" charset="0"/>
              </a:rPr>
              <a:t>RESPETUOSO</a:t>
            </a:r>
            <a:r>
              <a:rPr lang="es-MX" sz="2800" b="1" dirty="0">
                <a:latin typeface="Arial Black" panose="020B0A04020102020204" pitchFamily="34" charset="0"/>
              </a:rPr>
              <a:t> ( Transacción)</a:t>
            </a:r>
            <a:endParaRPr lang="es-ES" sz="2800" b="1" dirty="0">
              <a:latin typeface="Arial Black" panose="020B0A04020102020204" pitchFamily="34" charset="0"/>
            </a:endParaRPr>
          </a:p>
        </p:txBody>
      </p:sp>
      <p:sp>
        <p:nvSpPr>
          <p:cNvPr id="52236" name="Text Box 15"/>
          <p:cNvSpPr txBox="1">
            <a:spLocks noChangeArrowheads="1"/>
          </p:cNvSpPr>
          <p:nvPr/>
        </p:nvSpPr>
        <p:spPr bwMode="auto">
          <a:xfrm>
            <a:off x="4727576" y="1557338"/>
            <a:ext cx="5940425" cy="519112"/>
          </a:xfrm>
          <a:prstGeom prst="rect">
            <a:avLst/>
          </a:prstGeom>
          <a:noFill/>
          <a:ln w="9525">
            <a:noFill/>
            <a:miter lim="800000"/>
            <a:headEnd/>
            <a:tailEnd/>
          </a:ln>
        </p:spPr>
        <p:txBody>
          <a:bodyPr>
            <a:spAutoFit/>
          </a:bodyPr>
          <a:lstStyle/>
          <a:p>
            <a:pPr>
              <a:spcBef>
                <a:spcPct val="50000"/>
              </a:spcBef>
            </a:pPr>
            <a:r>
              <a:rPr lang="es-MX" sz="2800" b="1" dirty="0">
                <a:solidFill>
                  <a:schemeClr val="accent2"/>
                </a:solidFill>
                <a:latin typeface="Arial Black" panose="020B0A04020102020204" pitchFamily="34" charset="0"/>
              </a:rPr>
              <a:t>SINERGISMO</a:t>
            </a:r>
            <a:r>
              <a:rPr lang="es-MX" sz="2800" b="1" dirty="0">
                <a:latin typeface="Arial Black" panose="020B0A04020102020204" pitchFamily="34" charset="0"/>
              </a:rPr>
              <a:t> ( Ganar / Ganar</a:t>
            </a:r>
            <a:endParaRPr lang="es-ES" sz="2800" b="1" dirty="0">
              <a:latin typeface="Arial Black" panose="020B0A04020102020204" pitchFamily="34" charset="0"/>
            </a:endParaRPr>
          </a:p>
        </p:txBody>
      </p:sp>
      <p:sp>
        <p:nvSpPr>
          <p:cNvPr id="52237" name="Rectangle 16"/>
          <p:cNvSpPr>
            <a:spLocks noChangeArrowheads="1"/>
          </p:cNvSpPr>
          <p:nvPr/>
        </p:nvSpPr>
        <p:spPr bwMode="auto">
          <a:xfrm>
            <a:off x="2703444" y="188913"/>
            <a:ext cx="5769044" cy="576262"/>
          </a:xfrm>
          <a:prstGeom prst="rect">
            <a:avLst/>
          </a:prstGeom>
          <a:solidFill>
            <a:srgbClr val="FFFF00"/>
          </a:solidFill>
          <a:ln w="9525">
            <a:solidFill>
              <a:schemeClr val="tx1"/>
            </a:solidFill>
            <a:miter lim="800000"/>
            <a:headEnd/>
            <a:tailEnd/>
          </a:ln>
        </p:spPr>
        <p:txBody>
          <a:bodyPr wrap="none" anchor="ctr"/>
          <a:lstStyle/>
          <a:p>
            <a:pPr algn="ctr"/>
            <a:r>
              <a:rPr lang="es-MX" sz="4000" b="1" dirty="0">
                <a:solidFill>
                  <a:schemeClr val="bg1"/>
                </a:solidFill>
                <a:latin typeface="Arial Black" panose="020B0A04020102020204" pitchFamily="34" charset="0"/>
              </a:rPr>
              <a:t>LA COOPERACIÓN</a:t>
            </a:r>
            <a:endParaRPr lang="es-ES" sz="4000" b="1" dirty="0">
              <a:solidFill>
                <a:schemeClr val="bg1"/>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4AE5DF83-E834-433C-BCF3-E651A8277D92}"/>
              </a:ext>
            </a:extLst>
          </p:cNvPr>
          <p:cNvSpPr>
            <a:spLocks noGrp="1"/>
          </p:cNvSpPr>
          <p:nvPr>
            <p:ph type="dt" sz="half" idx="10"/>
          </p:nvPr>
        </p:nvSpPr>
        <p:spPr/>
        <p:txBody>
          <a:bodyPr/>
          <a:lstStyle/>
          <a:p>
            <a:fld id="{C1569ADF-4186-4D8F-8F17-5A5B60F5B66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0BC7A5E4-901A-4210-8D43-925532CC3B80}"/>
              </a:ext>
            </a:extLst>
          </p:cNvPr>
          <p:cNvSpPr>
            <a:spLocks noGrp="1"/>
          </p:cNvSpPr>
          <p:nvPr>
            <p:ph type="sldNum" sz="quarter" idx="12"/>
          </p:nvPr>
        </p:nvSpPr>
        <p:spPr/>
        <p:txBody>
          <a:bodyPr/>
          <a:lstStyle/>
          <a:p>
            <a:fld id="{6D22F896-40B5-4ADD-8801-0D06FADFA095}" type="slidenum">
              <a:rPr lang="en-US" sz="2400" b="1" smtClean="0">
                <a:solidFill>
                  <a:srgbClr val="FFFF00"/>
                </a:solidFill>
              </a:rPr>
              <a:t>167</a:t>
            </a:fld>
            <a:endParaRPr lang="en-US" sz="2400" b="1" dirty="0">
              <a:solidFill>
                <a:srgbClr val="FFFF00"/>
              </a:solidFill>
            </a:endParaRPr>
          </a:p>
        </p:txBody>
      </p:sp>
    </p:spTree>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1" name="Rectangle 3"/>
          <p:cNvSpPr>
            <a:spLocks noGrp="1" noChangeArrowheads="1"/>
          </p:cNvSpPr>
          <p:nvPr>
            <p:ph type="body" idx="1"/>
          </p:nvPr>
        </p:nvSpPr>
        <p:spPr>
          <a:xfrm>
            <a:off x="205409" y="359534"/>
            <a:ext cx="11761304" cy="6187040"/>
          </a:xfrm>
        </p:spPr>
        <p:txBody>
          <a:bodyPr>
            <a:normAutofit/>
          </a:bodyPr>
          <a:lstStyle/>
          <a:p>
            <a:pPr algn="just" eaLnBrk="1" hangingPunct="1">
              <a:defRPr/>
            </a:pPr>
            <a:r>
              <a:rPr lang="es-MX" sz="4800" b="1" dirty="0"/>
              <a:t>Hay que evitar proponerse una meta de vida demasiado ambigua como para ser de utilidad.</a:t>
            </a:r>
          </a:p>
          <a:p>
            <a:pPr algn="just" eaLnBrk="1" hangingPunct="1">
              <a:defRPr/>
            </a:pPr>
            <a:r>
              <a:rPr lang="es-MX" sz="4800" b="1" dirty="0"/>
              <a:t>Una meta para ser útil ,debe ser tan clara y firme que establezca un conjunto de prioridades que proporcionen tanto dirección como entusiasmo.</a:t>
            </a:r>
            <a:endParaRPr lang="es-ES" sz="4800" b="1" dirty="0"/>
          </a:p>
        </p:txBody>
      </p:sp>
      <p:sp>
        <p:nvSpPr>
          <p:cNvPr id="2" name="Marcador de fecha 1">
            <a:extLst>
              <a:ext uri="{FF2B5EF4-FFF2-40B4-BE49-F238E27FC236}">
                <a16:creationId xmlns:a16="http://schemas.microsoft.com/office/drawing/2014/main" id="{9A72412A-0084-4C1D-AE95-F7F80ADE411A}"/>
              </a:ext>
            </a:extLst>
          </p:cNvPr>
          <p:cNvSpPr>
            <a:spLocks noGrp="1"/>
          </p:cNvSpPr>
          <p:nvPr>
            <p:ph type="dt" sz="half" idx="10"/>
          </p:nvPr>
        </p:nvSpPr>
        <p:spPr/>
        <p:txBody>
          <a:bodyPr/>
          <a:lstStyle/>
          <a:p>
            <a:fld id="{A245F338-F5A0-41D2-B3E2-4FCEAA120EE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93D79A2-91F9-45DD-B18F-C94E6F9FEECE}"/>
              </a:ext>
            </a:extLst>
          </p:cNvPr>
          <p:cNvSpPr>
            <a:spLocks noGrp="1"/>
          </p:cNvSpPr>
          <p:nvPr>
            <p:ph type="sldNum" sz="quarter" idx="12"/>
          </p:nvPr>
        </p:nvSpPr>
        <p:spPr>
          <a:xfrm>
            <a:off x="7901609" y="159854"/>
            <a:ext cx="2743200" cy="365125"/>
          </a:xfrm>
        </p:spPr>
        <p:txBody>
          <a:bodyPr/>
          <a:lstStyle/>
          <a:p>
            <a:fld id="{6D22F896-40B5-4ADD-8801-0D06FADFA095}" type="slidenum">
              <a:rPr lang="en-US" sz="2400" b="1" smtClean="0">
                <a:solidFill>
                  <a:srgbClr val="FFFF00"/>
                </a:solidFill>
              </a:rPr>
              <a:t>168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8851">
                                            <p:txEl>
                                              <p:pRg st="0" end="0"/>
                                            </p:txEl>
                                          </p:spTgt>
                                        </p:tgtEl>
                                        <p:attrNameLst>
                                          <p:attrName>style.visibility</p:attrName>
                                        </p:attrNameLst>
                                      </p:cBhvr>
                                      <p:to>
                                        <p:strVal val="visible"/>
                                      </p:to>
                                    </p:set>
                                    <p:anim calcmode="lin" valueType="num">
                                      <p:cBhvr additive="base">
                                        <p:cTn id="7" dur="500" fill="hold"/>
                                        <p:tgtEl>
                                          <p:spTgt spid="78851">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88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8851">
                                            <p:txEl>
                                              <p:pRg st="1" end="1"/>
                                            </p:txEl>
                                          </p:spTgt>
                                        </p:tgtEl>
                                        <p:attrNameLst>
                                          <p:attrName>style.visibility</p:attrName>
                                        </p:attrNameLst>
                                      </p:cBhvr>
                                      <p:to>
                                        <p:strVal val="visible"/>
                                      </p:to>
                                    </p:set>
                                    <p:anim calcmode="lin" valueType="num">
                                      <p:cBhvr additive="base">
                                        <p:cTn id="13" dur="500" fill="hold"/>
                                        <p:tgtEl>
                                          <p:spTgt spid="78851">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885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p:bld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437322" y="764373"/>
            <a:ext cx="11068878" cy="1293028"/>
          </a:xfrm>
        </p:spPr>
        <p:txBody>
          <a:bodyPr>
            <a:noAutofit/>
          </a:bodyPr>
          <a:lstStyle/>
          <a:p>
            <a:pPr algn="ctr" eaLnBrk="1" hangingPunct="1">
              <a:defRPr/>
            </a:pPr>
            <a:r>
              <a:rPr lang="es-MX" sz="4400" b="1" dirty="0">
                <a:solidFill>
                  <a:srgbClr val="FFC000"/>
                </a:solidFill>
                <a:latin typeface="Arial Black" panose="020B0A04020102020204" pitchFamily="34" charset="0"/>
              </a:rPr>
              <a:t>SÉPTIMO HÁBITO</a:t>
            </a:r>
            <a:br>
              <a:rPr lang="es-MX" sz="4400" b="1" dirty="0">
                <a:solidFill>
                  <a:srgbClr val="FFC000"/>
                </a:solidFill>
                <a:latin typeface="Arial Black" panose="020B0A04020102020204" pitchFamily="34" charset="0"/>
              </a:rPr>
            </a:br>
            <a:r>
              <a:rPr lang="es-MX" sz="4400" b="1" dirty="0">
                <a:solidFill>
                  <a:srgbClr val="FFC000"/>
                </a:solidFill>
                <a:latin typeface="Arial Black" panose="020B0A04020102020204" pitchFamily="34" charset="0"/>
              </a:rPr>
              <a:t>MEJORAMIENTO CONTINUO</a:t>
            </a:r>
            <a:endParaRPr lang="es-ES" sz="4400" b="1" dirty="0">
              <a:solidFill>
                <a:srgbClr val="FFC000"/>
              </a:solidFill>
              <a:latin typeface="Arial Black" panose="020B0A04020102020204" pitchFamily="34" charset="0"/>
            </a:endParaRPr>
          </a:p>
        </p:txBody>
      </p:sp>
      <p:sp>
        <p:nvSpPr>
          <p:cNvPr id="70659" name="Rectangle 3"/>
          <p:cNvSpPr>
            <a:spLocks noGrp="1" noChangeArrowheads="1"/>
          </p:cNvSpPr>
          <p:nvPr>
            <p:ph type="body" idx="1"/>
          </p:nvPr>
        </p:nvSpPr>
        <p:spPr>
          <a:xfrm>
            <a:off x="980661" y="2448025"/>
            <a:ext cx="9992139" cy="3645602"/>
          </a:xfrm>
        </p:spPr>
        <p:txBody>
          <a:bodyPr>
            <a:normAutofit/>
          </a:bodyPr>
          <a:lstStyle/>
          <a:p>
            <a:pPr algn="just" eaLnBrk="1" hangingPunct="1">
              <a:defRPr/>
            </a:pPr>
            <a:r>
              <a:rPr lang="es-MX" sz="4400" b="1" dirty="0"/>
              <a:t>Afile la sierra</a:t>
            </a:r>
          </a:p>
          <a:p>
            <a:pPr algn="just" eaLnBrk="1" hangingPunct="1">
              <a:defRPr/>
            </a:pPr>
            <a:r>
              <a:rPr lang="es-MX" sz="4400" b="1" dirty="0"/>
              <a:t>Principios de auto renovación equilibrada.</a:t>
            </a:r>
            <a:endParaRPr lang="es-ES" sz="4400" b="1" dirty="0"/>
          </a:p>
        </p:txBody>
      </p:sp>
      <p:sp>
        <p:nvSpPr>
          <p:cNvPr id="2" name="Marcador de fecha 1">
            <a:extLst>
              <a:ext uri="{FF2B5EF4-FFF2-40B4-BE49-F238E27FC236}">
                <a16:creationId xmlns:a16="http://schemas.microsoft.com/office/drawing/2014/main" id="{83BE96D1-F6B3-48AA-AB2A-05858DE50716}"/>
              </a:ext>
            </a:extLst>
          </p:cNvPr>
          <p:cNvSpPr>
            <a:spLocks noGrp="1"/>
          </p:cNvSpPr>
          <p:nvPr>
            <p:ph type="dt" sz="half" idx="10"/>
          </p:nvPr>
        </p:nvSpPr>
        <p:spPr/>
        <p:txBody>
          <a:bodyPr/>
          <a:lstStyle/>
          <a:p>
            <a:fld id="{D72D8A96-4B9E-4041-9782-3782F232354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9B6B676-A46D-481C-AB46-5B2865160D8F}"/>
              </a:ext>
            </a:extLst>
          </p:cNvPr>
          <p:cNvSpPr>
            <a:spLocks noGrp="1"/>
          </p:cNvSpPr>
          <p:nvPr>
            <p:ph type="sldNum" sz="quarter" idx="12"/>
          </p:nvPr>
        </p:nvSpPr>
        <p:spPr/>
        <p:txBody>
          <a:bodyPr/>
          <a:lstStyle/>
          <a:p>
            <a:fld id="{6D22F896-40B5-4ADD-8801-0D06FADFA095}" type="slidenum">
              <a:rPr lang="en-US" sz="2400" b="1" smtClean="0">
                <a:solidFill>
                  <a:srgbClr val="FFFF00"/>
                </a:solidFill>
              </a:rPr>
              <a:t>169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0658"/>
                                        </p:tgtEl>
                                        <p:attrNameLst>
                                          <p:attrName>style.visibility</p:attrName>
                                        </p:attrNameLst>
                                      </p:cBhvr>
                                      <p:to>
                                        <p:strVal val="visible"/>
                                      </p:to>
                                    </p:set>
                                    <p:anim calcmode="lin" valueType="num">
                                      <p:cBhvr additive="base">
                                        <p:cTn id="7" dur="500" fill="hold"/>
                                        <p:tgtEl>
                                          <p:spTgt spid="70658"/>
                                        </p:tgtEl>
                                        <p:attrNameLst>
                                          <p:attrName>ppt_x</p:attrName>
                                        </p:attrNameLst>
                                      </p:cBhvr>
                                      <p:tavLst>
                                        <p:tav tm="0">
                                          <p:val>
                                            <p:strVal val="#ppt_x"/>
                                          </p:val>
                                        </p:tav>
                                        <p:tav tm="100000">
                                          <p:val>
                                            <p:strVal val="#ppt_x"/>
                                          </p:val>
                                        </p:tav>
                                      </p:tavLst>
                                    </p:anim>
                                    <p:anim calcmode="lin" valueType="num">
                                      <p:cBhvr additive="base">
                                        <p:cTn id="8" dur="500" fill="hold"/>
                                        <p:tgtEl>
                                          <p:spTgt spid="706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0659">
                                            <p:txEl>
                                              <p:pRg st="0" end="0"/>
                                            </p:txEl>
                                          </p:spTgt>
                                        </p:tgtEl>
                                        <p:attrNameLst>
                                          <p:attrName>style.visibility</p:attrName>
                                        </p:attrNameLst>
                                      </p:cBhvr>
                                      <p:to>
                                        <p:strVal val="visible"/>
                                      </p:to>
                                    </p:set>
                                    <p:anim calcmode="lin" valueType="num">
                                      <p:cBhvr additive="base">
                                        <p:cTn id="13" dur="500" fill="hold"/>
                                        <p:tgtEl>
                                          <p:spTgt spid="70659">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065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0659">
                                            <p:txEl>
                                              <p:pRg st="1" end="1"/>
                                            </p:txEl>
                                          </p:spTgt>
                                        </p:tgtEl>
                                        <p:attrNameLst>
                                          <p:attrName>style.visibility</p:attrName>
                                        </p:attrNameLst>
                                      </p:cBhvr>
                                      <p:to>
                                        <p:strVal val="visible"/>
                                      </p:to>
                                    </p:set>
                                    <p:anim calcmode="lin" valueType="num">
                                      <p:cBhvr additive="base">
                                        <p:cTn id="19" dur="500" fill="hold"/>
                                        <p:tgtEl>
                                          <p:spTgt spid="70659">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065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58" grpId="0"/>
      <p:bldP spid="70659"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97CD4EC-3D19-2B39-09CC-190388CA5D90}"/>
              </a:ext>
            </a:extLst>
          </p:cNvPr>
          <p:cNvSpPr>
            <a:spLocks noGrp="1"/>
          </p:cNvSpPr>
          <p:nvPr>
            <p:ph idx="1"/>
          </p:nvPr>
        </p:nvSpPr>
        <p:spPr>
          <a:xfrm>
            <a:off x="274983" y="272994"/>
            <a:ext cx="6125817" cy="6392849"/>
          </a:xfrm>
        </p:spPr>
        <p:txBody>
          <a:bodyPr>
            <a:normAutofit/>
          </a:bodyPr>
          <a:lstStyle/>
          <a:p>
            <a:pPr algn="just"/>
            <a:r>
              <a:rPr lang="es-MX" sz="4000" b="1" dirty="0"/>
              <a:t>El autoliderazgo consiste en estrategias conductuales y cognitivas personales que mejoran nuestra inteligencia emocional mediante el fortalecimiento de la autoconciencia para así optimizar nuestra eficacia.</a:t>
            </a:r>
          </a:p>
          <a:p>
            <a:endParaRPr lang="es-PE" dirty="0"/>
          </a:p>
        </p:txBody>
      </p:sp>
      <p:pic>
        <p:nvPicPr>
          <p:cNvPr id="4" name="Imagen 3">
            <a:extLst>
              <a:ext uri="{FF2B5EF4-FFF2-40B4-BE49-F238E27FC236}">
                <a16:creationId xmlns:a16="http://schemas.microsoft.com/office/drawing/2014/main" id="{9F193DBF-D48F-6717-746A-58F6E69278D0}"/>
              </a:ext>
            </a:extLst>
          </p:cNvPr>
          <p:cNvPicPr>
            <a:picLocks noChangeAspect="1"/>
          </p:cNvPicPr>
          <p:nvPr/>
        </p:nvPicPr>
        <p:blipFill>
          <a:blip r:embed="rId2"/>
          <a:stretch>
            <a:fillRect/>
          </a:stretch>
        </p:blipFill>
        <p:spPr>
          <a:xfrm>
            <a:off x="6665842" y="192157"/>
            <a:ext cx="5304183" cy="6235147"/>
          </a:xfrm>
          <a:prstGeom prst="rect">
            <a:avLst/>
          </a:prstGeom>
        </p:spPr>
      </p:pic>
      <p:sp>
        <p:nvSpPr>
          <p:cNvPr id="2" name="Marcador de fecha 1">
            <a:extLst>
              <a:ext uri="{FF2B5EF4-FFF2-40B4-BE49-F238E27FC236}">
                <a16:creationId xmlns:a16="http://schemas.microsoft.com/office/drawing/2014/main" id="{B2DD4B64-1A83-43AB-97BB-2DE2F1A24562}"/>
              </a:ext>
            </a:extLst>
          </p:cNvPr>
          <p:cNvSpPr>
            <a:spLocks noGrp="1"/>
          </p:cNvSpPr>
          <p:nvPr>
            <p:ph type="dt" sz="half" idx="10"/>
          </p:nvPr>
        </p:nvSpPr>
        <p:spPr/>
        <p:txBody>
          <a:bodyPr/>
          <a:lstStyle/>
          <a:p>
            <a:fld id="{DFD2EE52-CD11-42DC-88DB-6E6F5E118CF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81F99DB-29DC-45B9-A168-933512113F31}"/>
              </a:ext>
            </a:extLst>
          </p:cNvPr>
          <p:cNvSpPr>
            <a:spLocks noGrp="1"/>
          </p:cNvSpPr>
          <p:nvPr>
            <p:ph type="sldNum" sz="quarter" idx="12"/>
          </p:nvPr>
        </p:nvSpPr>
        <p:spPr/>
        <p:txBody>
          <a:bodyPr/>
          <a:lstStyle/>
          <a:p>
            <a:fld id="{6D22F896-40B5-4ADD-8801-0D06FADFA095}" type="slidenum">
              <a:rPr lang="en-US" sz="2400" b="1" smtClean="0">
                <a:solidFill>
                  <a:srgbClr val="FFFF00"/>
                </a:solidFill>
              </a:rPr>
              <a:t>17</a:t>
            </a:fld>
            <a:endParaRPr lang="en-US" sz="2400" b="1" dirty="0">
              <a:solidFill>
                <a:srgbClr val="FFFF00"/>
              </a:solidFill>
            </a:endParaRPr>
          </a:p>
        </p:txBody>
      </p:sp>
    </p:spTree>
    <p:extLst>
      <p:ext uri="{BB962C8B-B14F-4D97-AF65-F5344CB8AC3E}">
        <p14:creationId xmlns:p14="http://schemas.microsoft.com/office/powerpoint/2010/main" val="126746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059518" y="371061"/>
            <a:ext cx="8229600" cy="542694"/>
          </a:xfrm>
        </p:spPr>
        <p:txBody>
          <a:bodyPr>
            <a:noAutofit/>
          </a:bodyPr>
          <a:lstStyle/>
          <a:p>
            <a:pPr algn="ctr" eaLnBrk="1" hangingPunct="1">
              <a:defRPr/>
            </a:pPr>
            <a:r>
              <a:rPr lang="es-ES_tradnl" sz="4400" b="1" i="1" dirty="0">
                <a:solidFill>
                  <a:srgbClr val="FFC000"/>
                </a:solidFill>
                <a:latin typeface="Arial Black" panose="020B0A04020102020204" pitchFamily="34" charset="0"/>
              </a:rPr>
              <a:t>Afilemos la SIERRA</a:t>
            </a:r>
            <a:endParaRPr lang="es-ES_tradnl" sz="4400" dirty="0">
              <a:solidFill>
                <a:srgbClr val="FFC000"/>
              </a:solidFill>
              <a:latin typeface="Arial Black" panose="020B0A04020102020204" pitchFamily="34" charset="0"/>
            </a:endParaRPr>
          </a:p>
        </p:txBody>
      </p:sp>
      <p:sp>
        <p:nvSpPr>
          <p:cNvPr id="8196" name="Rectangle 3"/>
          <p:cNvSpPr>
            <a:spLocks noGrp="1" noChangeArrowheads="1"/>
          </p:cNvSpPr>
          <p:nvPr>
            <p:ph type="body" sz="half" idx="1"/>
          </p:nvPr>
        </p:nvSpPr>
        <p:spPr>
          <a:xfrm>
            <a:off x="222196" y="1181023"/>
            <a:ext cx="6377387" cy="5484820"/>
          </a:xfrm>
        </p:spPr>
        <p:txBody>
          <a:bodyPr/>
          <a:lstStyle/>
          <a:p>
            <a:pPr algn="just" eaLnBrk="1" hangingPunct="1"/>
            <a:r>
              <a:rPr lang="es-ES_tradnl" sz="4000" b="1" dirty="0"/>
              <a:t>La mejora continua en el aspecto intelectual.</a:t>
            </a:r>
          </a:p>
          <a:p>
            <a:pPr algn="just" eaLnBrk="1" hangingPunct="1"/>
            <a:r>
              <a:rPr lang="es-ES_tradnl" sz="4000" b="1" dirty="0"/>
              <a:t>La mejora en el aspecto físico.</a:t>
            </a:r>
          </a:p>
          <a:p>
            <a:pPr algn="just" eaLnBrk="1" hangingPunct="1"/>
            <a:r>
              <a:rPr lang="es-ES_tradnl" sz="4000" b="1" dirty="0"/>
              <a:t>La mejora en el aspecto social.</a:t>
            </a:r>
          </a:p>
          <a:p>
            <a:pPr algn="just" eaLnBrk="1" hangingPunct="1"/>
            <a:r>
              <a:rPr lang="es-ES_tradnl" sz="4000" b="1" dirty="0"/>
              <a:t>La mejora en el aspecto espiritual.</a:t>
            </a:r>
          </a:p>
        </p:txBody>
      </p:sp>
      <p:graphicFrame>
        <p:nvGraphicFramePr>
          <p:cNvPr id="8194" name="Object 4"/>
          <p:cNvGraphicFramePr>
            <a:graphicFrameLocks noGrp="1" noChangeAspect="1"/>
          </p:cNvGraphicFramePr>
          <p:nvPr>
            <p:ph type="clipArt" sz="half" idx="2"/>
            <p:extLst>
              <p:ext uri="{D42A27DB-BD31-4B8C-83A1-F6EECF244321}">
                <p14:modId xmlns:p14="http://schemas.microsoft.com/office/powerpoint/2010/main" val="81385083"/>
              </p:ext>
            </p:extLst>
          </p:nvPr>
        </p:nvGraphicFramePr>
        <p:xfrm>
          <a:off x="6957391" y="913755"/>
          <a:ext cx="5012413" cy="5752088"/>
        </p:xfrm>
        <a:graphic>
          <a:graphicData uri="http://schemas.openxmlformats.org/presentationml/2006/ole">
            <mc:AlternateContent xmlns:mc="http://schemas.openxmlformats.org/markup-compatibility/2006">
              <mc:Choice xmlns:v="urn:schemas-microsoft-com:vml" Requires="v">
                <p:oleObj name="Imagen" r:id="rId2" imgW="4968720" imgH="4982760" progId="MS_ClipArt_Gallery.2">
                  <p:embed/>
                </p:oleObj>
              </mc:Choice>
              <mc:Fallback>
                <p:oleObj name="Imagen" r:id="rId2" imgW="4968720" imgH="4982760" progId="MS_ClipArt_Gallery.2">
                  <p:embed/>
                  <p:pic>
                    <p:nvPicPr>
                      <p:cNvPr id="8194" name="Object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7391" y="913755"/>
                        <a:ext cx="5012413" cy="5752088"/>
                      </a:xfrm>
                      <a:prstGeom prst="rect">
                        <a:avLst/>
                      </a:prstGeom>
                      <a:noFill/>
                    </p:spPr>
                  </p:pic>
                </p:oleObj>
              </mc:Fallback>
            </mc:AlternateContent>
          </a:graphicData>
        </a:graphic>
      </p:graphicFrame>
      <p:sp>
        <p:nvSpPr>
          <p:cNvPr id="8197" name="Text Box 5"/>
          <p:cNvSpPr txBox="1">
            <a:spLocks noChangeArrowheads="1"/>
          </p:cNvSpPr>
          <p:nvPr/>
        </p:nvSpPr>
        <p:spPr bwMode="auto">
          <a:xfrm>
            <a:off x="8983123" y="1380225"/>
            <a:ext cx="378630" cy="1754326"/>
          </a:xfrm>
          <a:prstGeom prst="rect">
            <a:avLst/>
          </a:prstGeom>
          <a:noFill/>
          <a:ln w="9525">
            <a:noFill/>
            <a:miter lim="800000"/>
            <a:headEnd/>
            <a:tailEnd/>
          </a:ln>
        </p:spPr>
        <p:txBody>
          <a:bodyPr wrap="none">
            <a:spAutoFit/>
          </a:bodyPr>
          <a:lstStyle/>
          <a:p>
            <a:pPr algn="ctr" eaLnBrk="0" hangingPunct="0"/>
            <a:r>
              <a:rPr lang="es-ES_tradnl" b="1" dirty="0">
                <a:solidFill>
                  <a:schemeClr val="bg1"/>
                </a:solidFill>
                <a:latin typeface="Arial Black" panose="020B0A04020102020204" pitchFamily="34" charset="0"/>
              </a:rPr>
              <a:t>F</a:t>
            </a:r>
          </a:p>
          <a:p>
            <a:pPr algn="ctr" eaLnBrk="0" hangingPunct="0"/>
            <a:r>
              <a:rPr lang="es-ES_tradnl" b="1" dirty="0">
                <a:solidFill>
                  <a:schemeClr val="bg1"/>
                </a:solidFill>
                <a:latin typeface="Arial Black" panose="020B0A04020102020204" pitchFamily="34" charset="0"/>
              </a:rPr>
              <a:t>I</a:t>
            </a:r>
          </a:p>
          <a:p>
            <a:pPr algn="ctr" eaLnBrk="0" hangingPunct="0"/>
            <a:r>
              <a:rPr lang="es-ES_tradnl" b="1" dirty="0">
                <a:solidFill>
                  <a:schemeClr val="bg1"/>
                </a:solidFill>
                <a:latin typeface="Arial Black" panose="020B0A04020102020204" pitchFamily="34" charset="0"/>
              </a:rPr>
              <a:t>S</a:t>
            </a:r>
          </a:p>
          <a:p>
            <a:pPr algn="ctr" eaLnBrk="0" hangingPunct="0"/>
            <a:r>
              <a:rPr lang="es-ES_tradnl" b="1" dirty="0">
                <a:solidFill>
                  <a:schemeClr val="bg1"/>
                </a:solidFill>
                <a:latin typeface="Arial Black" panose="020B0A04020102020204" pitchFamily="34" charset="0"/>
              </a:rPr>
              <a:t>I</a:t>
            </a:r>
          </a:p>
          <a:p>
            <a:pPr algn="ctr" eaLnBrk="0" hangingPunct="0"/>
            <a:r>
              <a:rPr lang="es-ES_tradnl" b="1" dirty="0">
                <a:solidFill>
                  <a:schemeClr val="bg1"/>
                </a:solidFill>
                <a:latin typeface="Arial Black" panose="020B0A04020102020204" pitchFamily="34" charset="0"/>
              </a:rPr>
              <a:t>C</a:t>
            </a:r>
          </a:p>
          <a:p>
            <a:pPr algn="ctr" eaLnBrk="0" hangingPunct="0"/>
            <a:r>
              <a:rPr lang="es-ES_tradnl" b="1" dirty="0">
                <a:solidFill>
                  <a:schemeClr val="bg1"/>
                </a:solidFill>
                <a:latin typeface="Arial Black" panose="020B0A04020102020204" pitchFamily="34" charset="0"/>
              </a:rPr>
              <a:t>O</a:t>
            </a:r>
            <a:endParaRPr lang="es-ES_tradnl" sz="2400" dirty="0">
              <a:solidFill>
                <a:schemeClr val="bg1"/>
              </a:solidFill>
              <a:latin typeface="Arial Black" panose="020B0A04020102020204" pitchFamily="34" charset="0"/>
            </a:endParaRPr>
          </a:p>
        </p:txBody>
      </p:sp>
      <p:sp>
        <p:nvSpPr>
          <p:cNvPr id="8198" name="Text Box 6"/>
          <p:cNvSpPr txBox="1">
            <a:spLocks noChangeArrowheads="1"/>
          </p:cNvSpPr>
          <p:nvPr/>
        </p:nvSpPr>
        <p:spPr bwMode="auto">
          <a:xfrm>
            <a:off x="7076661" y="3506257"/>
            <a:ext cx="2054087" cy="369332"/>
          </a:xfrm>
          <a:prstGeom prst="rect">
            <a:avLst/>
          </a:prstGeom>
          <a:noFill/>
          <a:ln w="9525">
            <a:noFill/>
            <a:miter lim="800000"/>
            <a:headEnd/>
            <a:tailEnd/>
          </a:ln>
        </p:spPr>
        <p:txBody>
          <a:bodyPr wrap="square">
            <a:spAutoFit/>
          </a:bodyPr>
          <a:lstStyle/>
          <a:p>
            <a:pPr algn="ctr" eaLnBrk="0" hangingPunct="0"/>
            <a:r>
              <a:rPr lang="es-ES_tradnl" b="1" dirty="0">
                <a:solidFill>
                  <a:schemeClr val="bg1"/>
                </a:solidFill>
                <a:latin typeface="Arial Black" panose="020B0A04020102020204" pitchFamily="34" charset="0"/>
              </a:rPr>
              <a:t>INTELECTUAL</a:t>
            </a:r>
            <a:endParaRPr lang="es-ES_tradnl" sz="2400" dirty="0">
              <a:solidFill>
                <a:schemeClr val="bg1"/>
              </a:solidFill>
              <a:latin typeface="Arial Black" panose="020B0A04020102020204" pitchFamily="34" charset="0"/>
            </a:endParaRPr>
          </a:p>
        </p:txBody>
      </p:sp>
      <p:sp>
        <p:nvSpPr>
          <p:cNvPr id="8199" name="Text Box 7"/>
          <p:cNvSpPr txBox="1">
            <a:spLocks noChangeArrowheads="1"/>
          </p:cNvSpPr>
          <p:nvPr/>
        </p:nvSpPr>
        <p:spPr bwMode="auto">
          <a:xfrm>
            <a:off x="10245190" y="3542529"/>
            <a:ext cx="1252266" cy="400110"/>
          </a:xfrm>
          <a:prstGeom prst="rect">
            <a:avLst/>
          </a:prstGeom>
          <a:noFill/>
          <a:ln w="9525">
            <a:noFill/>
            <a:miter lim="800000"/>
            <a:headEnd/>
            <a:tailEnd/>
          </a:ln>
        </p:spPr>
        <p:txBody>
          <a:bodyPr wrap="none">
            <a:spAutoFit/>
          </a:bodyPr>
          <a:lstStyle/>
          <a:p>
            <a:pPr algn="ctr" eaLnBrk="0" hangingPunct="0"/>
            <a:r>
              <a:rPr lang="es-ES_tradnl" sz="2000" b="1" dirty="0">
                <a:solidFill>
                  <a:schemeClr val="bg1"/>
                </a:solidFill>
                <a:latin typeface="Arial Black" panose="020B0A04020102020204" pitchFamily="34" charset="0"/>
              </a:rPr>
              <a:t>SOCIAL</a:t>
            </a:r>
            <a:endParaRPr lang="es-ES_tradnl" sz="2000" dirty="0">
              <a:solidFill>
                <a:schemeClr val="bg1"/>
              </a:solidFill>
              <a:latin typeface="Arial Black" panose="020B0A04020102020204" pitchFamily="34" charset="0"/>
            </a:endParaRPr>
          </a:p>
        </p:txBody>
      </p:sp>
      <p:sp>
        <p:nvSpPr>
          <p:cNvPr id="8200" name="Text Box 8"/>
          <p:cNvSpPr txBox="1">
            <a:spLocks noChangeArrowheads="1"/>
          </p:cNvSpPr>
          <p:nvPr/>
        </p:nvSpPr>
        <p:spPr bwMode="auto">
          <a:xfrm>
            <a:off x="9307144" y="4111298"/>
            <a:ext cx="312906" cy="2554545"/>
          </a:xfrm>
          <a:prstGeom prst="rect">
            <a:avLst/>
          </a:prstGeom>
          <a:noFill/>
          <a:ln w="9525">
            <a:noFill/>
            <a:miter lim="800000"/>
            <a:headEnd/>
            <a:tailEnd/>
          </a:ln>
        </p:spPr>
        <p:txBody>
          <a:bodyPr wrap="square">
            <a:spAutoFit/>
          </a:bodyPr>
          <a:lstStyle/>
          <a:p>
            <a:pPr algn="ctr" eaLnBrk="0" hangingPunct="0"/>
            <a:r>
              <a:rPr lang="es-ES_tradnl" sz="1600" b="1" dirty="0">
                <a:solidFill>
                  <a:schemeClr val="bg1"/>
                </a:solidFill>
                <a:latin typeface="Arial Black" panose="020B0A04020102020204" pitchFamily="34" charset="0"/>
              </a:rPr>
              <a:t>E</a:t>
            </a:r>
          </a:p>
          <a:p>
            <a:pPr algn="ctr" eaLnBrk="0" hangingPunct="0"/>
            <a:r>
              <a:rPr lang="es-ES_tradnl" sz="1600" b="1" dirty="0">
                <a:solidFill>
                  <a:schemeClr val="bg1"/>
                </a:solidFill>
                <a:latin typeface="Arial Black" panose="020B0A04020102020204" pitchFamily="34" charset="0"/>
              </a:rPr>
              <a:t>S</a:t>
            </a:r>
          </a:p>
          <a:p>
            <a:pPr algn="ctr" eaLnBrk="0" hangingPunct="0"/>
            <a:r>
              <a:rPr lang="es-ES_tradnl" sz="1600" b="1" dirty="0">
                <a:solidFill>
                  <a:schemeClr val="bg1"/>
                </a:solidFill>
                <a:latin typeface="Arial Black" panose="020B0A04020102020204" pitchFamily="34" charset="0"/>
              </a:rPr>
              <a:t>P</a:t>
            </a:r>
          </a:p>
          <a:p>
            <a:pPr algn="ctr" eaLnBrk="0" hangingPunct="0"/>
            <a:r>
              <a:rPr lang="es-ES_tradnl" sz="1600" b="1" dirty="0">
                <a:solidFill>
                  <a:schemeClr val="bg1"/>
                </a:solidFill>
                <a:latin typeface="Arial Black" panose="020B0A04020102020204" pitchFamily="34" charset="0"/>
              </a:rPr>
              <a:t>I</a:t>
            </a:r>
          </a:p>
          <a:p>
            <a:pPr algn="ctr" eaLnBrk="0" hangingPunct="0"/>
            <a:r>
              <a:rPr lang="es-ES_tradnl" sz="1600" b="1" dirty="0">
                <a:solidFill>
                  <a:schemeClr val="bg1"/>
                </a:solidFill>
                <a:latin typeface="Arial Black" panose="020B0A04020102020204" pitchFamily="34" charset="0"/>
              </a:rPr>
              <a:t>R</a:t>
            </a:r>
          </a:p>
          <a:p>
            <a:pPr algn="ctr" eaLnBrk="0" hangingPunct="0"/>
            <a:r>
              <a:rPr lang="es-ES_tradnl" sz="1600" b="1" dirty="0">
                <a:solidFill>
                  <a:schemeClr val="bg1"/>
                </a:solidFill>
                <a:latin typeface="Arial Black" panose="020B0A04020102020204" pitchFamily="34" charset="0"/>
              </a:rPr>
              <a:t>I</a:t>
            </a:r>
          </a:p>
          <a:p>
            <a:pPr algn="ctr" eaLnBrk="0" hangingPunct="0"/>
            <a:r>
              <a:rPr lang="es-ES_tradnl" sz="1600" b="1" dirty="0">
                <a:solidFill>
                  <a:schemeClr val="bg1"/>
                </a:solidFill>
                <a:latin typeface="Arial Black" panose="020B0A04020102020204" pitchFamily="34" charset="0"/>
              </a:rPr>
              <a:t>T</a:t>
            </a:r>
          </a:p>
          <a:p>
            <a:pPr algn="ctr" eaLnBrk="0" hangingPunct="0"/>
            <a:r>
              <a:rPr lang="es-ES_tradnl" sz="1600" b="1" dirty="0">
                <a:solidFill>
                  <a:schemeClr val="bg1"/>
                </a:solidFill>
                <a:latin typeface="Arial Black" panose="020B0A04020102020204" pitchFamily="34" charset="0"/>
              </a:rPr>
              <a:t>U</a:t>
            </a:r>
          </a:p>
          <a:p>
            <a:pPr algn="ctr" eaLnBrk="0" hangingPunct="0"/>
            <a:r>
              <a:rPr lang="es-ES_tradnl" sz="1600" b="1" dirty="0">
                <a:solidFill>
                  <a:schemeClr val="bg1"/>
                </a:solidFill>
                <a:latin typeface="Arial Black" panose="020B0A04020102020204" pitchFamily="34" charset="0"/>
              </a:rPr>
              <a:t>A</a:t>
            </a:r>
          </a:p>
          <a:p>
            <a:pPr algn="ctr" eaLnBrk="0" hangingPunct="0"/>
            <a:r>
              <a:rPr lang="es-ES_tradnl" sz="1600" b="1" dirty="0">
                <a:solidFill>
                  <a:schemeClr val="bg1"/>
                </a:solidFill>
                <a:latin typeface="Arial Black" panose="020B0A04020102020204" pitchFamily="34" charset="0"/>
              </a:rPr>
              <a:t>L</a:t>
            </a:r>
            <a:endParaRPr lang="es-ES_tradnl" sz="1600" dirty="0">
              <a:solidFill>
                <a:schemeClr val="bg1"/>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627602D2-01E5-4587-81E6-132CE793EA90}"/>
              </a:ext>
            </a:extLst>
          </p:cNvPr>
          <p:cNvSpPr>
            <a:spLocks noGrp="1"/>
          </p:cNvSpPr>
          <p:nvPr>
            <p:ph type="dt" sz="half" idx="10"/>
          </p:nvPr>
        </p:nvSpPr>
        <p:spPr/>
        <p:txBody>
          <a:bodyPr/>
          <a:lstStyle/>
          <a:p>
            <a:pPr>
              <a:defRPr/>
            </a:pPr>
            <a:fld id="{876ED6B6-1D4F-4257-80FA-0373E4520EC6}" type="datetime1">
              <a:rPr lang="es-PE" sz="2400" b="1" smtClean="0">
                <a:solidFill>
                  <a:srgbClr val="FF0000"/>
                </a:solidFill>
              </a:rPr>
              <a:t>29/08/2024</a:t>
            </a:fld>
            <a:endParaRPr lang="es-ES" sz="2400" b="1" dirty="0">
              <a:solidFill>
                <a:srgbClr val="FF0000"/>
              </a:solidFill>
            </a:endParaRPr>
          </a:p>
        </p:txBody>
      </p:sp>
      <p:sp>
        <p:nvSpPr>
          <p:cNvPr id="3" name="Marcador de número de diapositiva 2">
            <a:extLst>
              <a:ext uri="{FF2B5EF4-FFF2-40B4-BE49-F238E27FC236}">
                <a16:creationId xmlns:a16="http://schemas.microsoft.com/office/drawing/2014/main" id="{47FDA7FD-0529-4D3E-B7CE-0DB9CE33443D}"/>
              </a:ext>
            </a:extLst>
          </p:cNvPr>
          <p:cNvSpPr>
            <a:spLocks noGrp="1"/>
          </p:cNvSpPr>
          <p:nvPr>
            <p:ph type="sldNum" sz="quarter" idx="12"/>
          </p:nvPr>
        </p:nvSpPr>
        <p:spPr/>
        <p:txBody>
          <a:bodyPr/>
          <a:lstStyle/>
          <a:p>
            <a:pPr>
              <a:defRPr/>
            </a:pPr>
            <a:fld id="{E842BAFF-0D06-45B6-9A79-092D2B1801BE}" type="slidenum">
              <a:rPr lang="es-ES" sz="2400" b="1" smtClean="0">
                <a:solidFill>
                  <a:srgbClr val="FFFF00"/>
                </a:solidFill>
              </a:rPr>
              <a:pPr>
                <a:defRPr/>
              </a:pPr>
              <a:t>170</a:t>
            </a:fld>
            <a:endParaRPr lang="es-ES"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additive="base">
                                        <p:cTn id="7" dur="500" fill="hold"/>
                                        <p:tgtEl>
                                          <p:spTgt spid="11266"/>
                                        </p:tgtEl>
                                        <p:attrNameLst>
                                          <p:attrName>ppt_x</p:attrName>
                                        </p:attrNameLst>
                                      </p:cBhvr>
                                      <p:tavLst>
                                        <p:tav tm="0">
                                          <p:val>
                                            <p:strVal val="#ppt_x"/>
                                          </p:val>
                                        </p:tav>
                                        <p:tav tm="100000">
                                          <p:val>
                                            <p:strVal val="#ppt_x"/>
                                          </p:val>
                                        </p:tav>
                                      </p:tavLst>
                                    </p:anim>
                                    <p:anim calcmode="lin" valueType="num">
                                      <p:cBhvr additive="base">
                                        <p:cTn id="8" dur="500" fill="hold"/>
                                        <p:tgtEl>
                                          <p:spTgt spid="1126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194"/>
                                        </p:tgtEl>
                                        <p:attrNameLst>
                                          <p:attrName>style.visibility</p:attrName>
                                        </p:attrNameLst>
                                      </p:cBhvr>
                                      <p:to>
                                        <p:strVal val="visible"/>
                                      </p:to>
                                    </p:set>
                                    <p:anim calcmode="lin" valueType="num">
                                      <p:cBhvr additive="base">
                                        <p:cTn id="13" dur="500" fill="hold"/>
                                        <p:tgtEl>
                                          <p:spTgt spid="8194"/>
                                        </p:tgtEl>
                                        <p:attrNameLst>
                                          <p:attrName>ppt_x</p:attrName>
                                        </p:attrNameLst>
                                      </p:cBhvr>
                                      <p:tavLst>
                                        <p:tav tm="0">
                                          <p:val>
                                            <p:strVal val="#ppt_x"/>
                                          </p:val>
                                        </p:tav>
                                        <p:tav tm="100000">
                                          <p:val>
                                            <p:strVal val="#ppt_x"/>
                                          </p:val>
                                        </p:tav>
                                      </p:tavLst>
                                    </p:anim>
                                    <p:anim calcmode="lin" valueType="num">
                                      <p:cBhvr additive="base">
                                        <p:cTn id="14" dur="500" fill="hold"/>
                                        <p:tgtEl>
                                          <p:spTgt spid="819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196">
                                            <p:txEl>
                                              <p:pRg st="0" end="0"/>
                                            </p:txEl>
                                          </p:spTgt>
                                        </p:tgtEl>
                                        <p:attrNameLst>
                                          <p:attrName>style.visibility</p:attrName>
                                        </p:attrNameLst>
                                      </p:cBhvr>
                                      <p:to>
                                        <p:strVal val="visible"/>
                                      </p:to>
                                    </p:set>
                                    <p:anim calcmode="lin" valueType="num">
                                      <p:cBhvr additive="base">
                                        <p:cTn id="19" dur="500" fill="hold"/>
                                        <p:tgtEl>
                                          <p:spTgt spid="8196">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19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8196">
                                            <p:txEl>
                                              <p:pRg st="1" end="1"/>
                                            </p:txEl>
                                          </p:spTgt>
                                        </p:tgtEl>
                                        <p:attrNameLst>
                                          <p:attrName>style.visibility</p:attrName>
                                        </p:attrNameLst>
                                      </p:cBhvr>
                                      <p:to>
                                        <p:strVal val="visible"/>
                                      </p:to>
                                    </p:set>
                                    <p:anim calcmode="lin" valueType="num">
                                      <p:cBhvr additive="base">
                                        <p:cTn id="25" dur="500" fill="hold"/>
                                        <p:tgtEl>
                                          <p:spTgt spid="8196">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819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196">
                                            <p:txEl>
                                              <p:pRg st="2" end="2"/>
                                            </p:txEl>
                                          </p:spTgt>
                                        </p:tgtEl>
                                        <p:attrNameLst>
                                          <p:attrName>style.visibility</p:attrName>
                                        </p:attrNameLst>
                                      </p:cBhvr>
                                      <p:to>
                                        <p:strVal val="visible"/>
                                      </p:to>
                                    </p:set>
                                    <p:anim calcmode="lin" valueType="num">
                                      <p:cBhvr additive="base">
                                        <p:cTn id="31" dur="500" fill="hold"/>
                                        <p:tgtEl>
                                          <p:spTgt spid="8196">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819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196">
                                            <p:txEl>
                                              <p:pRg st="3" end="3"/>
                                            </p:txEl>
                                          </p:spTgt>
                                        </p:tgtEl>
                                        <p:attrNameLst>
                                          <p:attrName>style.visibility</p:attrName>
                                        </p:attrNameLst>
                                      </p:cBhvr>
                                      <p:to>
                                        <p:strVal val="visible"/>
                                      </p:to>
                                    </p:set>
                                    <p:anim calcmode="lin" valueType="num">
                                      <p:cBhvr additive="base">
                                        <p:cTn id="37" dur="500" fill="hold"/>
                                        <p:tgtEl>
                                          <p:spTgt spid="8196">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819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8196" grpId="0" build="p"/>
    </p:bld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5" name="Rectangle 3"/>
          <p:cNvSpPr>
            <a:spLocks noGrp="1" noChangeArrowheads="1"/>
          </p:cNvSpPr>
          <p:nvPr>
            <p:ph type="body" idx="1"/>
          </p:nvPr>
        </p:nvSpPr>
        <p:spPr>
          <a:xfrm>
            <a:off x="172279" y="241577"/>
            <a:ext cx="11767930" cy="6371258"/>
          </a:xfrm>
        </p:spPr>
        <p:txBody>
          <a:bodyPr>
            <a:normAutofit/>
          </a:bodyPr>
          <a:lstStyle/>
          <a:p>
            <a:pPr algn="just" eaLnBrk="1" hangingPunct="1">
              <a:buFont typeface="Wingdings" pitchFamily="2" charset="2"/>
              <a:buNone/>
              <a:defRPr/>
            </a:pPr>
            <a:r>
              <a:rPr lang="es-MX" sz="4000" b="1" dirty="0">
                <a:solidFill>
                  <a:srgbClr val="FFC000"/>
                </a:solidFill>
              </a:rPr>
              <a:t>Su meta de vida debe ser practica podría ser :</a:t>
            </a:r>
          </a:p>
          <a:p>
            <a:pPr algn="just" eaLnBrk="1" hangingPunct="1">
              <a:defRPr/>
            </a:pPr>
            <a:r>
              <a:rPr lang="es-MX" sz="4000" b="1" dirty="0"/>
              <a:t>Mantener una familia feliz en un ambiente sano.</a:t>
            </a:r>
          </a:p>
          <a:p>
            <a:pPr algn="just" eaLnBrk="1" hangingPunct="1">
              <a:defRPr/>
            </a:pPr>
            <a:r>
              <a:rPr lang="es-MX" sz="4000" b="1" dirty="0"/>
              <a:t>Mejorar la salud personal.</a:t>
            </a:r>
          </a:p>
          <a:p>
            <a:pPr algn="just" eaLnBrk="1" hangingPunct="1">
              <a:defRPr/>
            </a:pPr>
            <a:r>
              <a:rPr lang="es-MX" sz="4000" b="1" dirty="0"/>
              <a:t>Lograr el reconocimiento a través del esfuerzo creativo.</a:t>
            </a:r>
          </a:p>
          <a:p>
            <a:pPr algn="just" eaLnBrk="1" hangingPunct="1">
              <a:defRPr/>
            </a:pPr>
            <a:r>
              <a:rPr lang="es-MX" sz="4000" b="1" dirty="0"/>
              <a:t>Prepararse para un retiro despreocupado.</a:t>
            </a:r>
          </a:p>
          <a:p>
            <a:pPr algn="just" eaLnBrk="1" hangingPunct="1">
              <a:defRPr/>
            </a:pPr>
            <a:r>
              <a:rPr lang="es-MX" sz="4000" b="1" dirty="0"/>
              <a:t>Mantener relaciones interpersonales adecuadas.</a:t>
            </a:r>
          </a:p>
          <a:p>
            <a:pPr algn="just" eaLnBrk="1" hangingPunct="1">
              <a:defRPr/>
            </a:pPr>
            <a:endParaRPr lang="es-ES" sz="2800" b="1" dirty="0"/>
          </a:p>
        </p:txBody>
      </p:sp>
      <p:sp>
        <p:nvSpPr>
          <p:cNvPr id="2" name="Marcador de fecha 1">
            <a:extLst>
              <a:ext uri="{FF2B5EF4-FFF2-40B4-BE49-F238E27FC236}">
                <a16:creationId xmlns:a16="http://schemas.microsoft.com/office/drawing/2014/main" id="{4B90C192-B249-4584-A10E-E763765EB14F}"/>
              </a:ext>
            </a:extLst>
          </p:cNvPr>
          <p:cNvSpPr>
            <a:spLocks noGrp="1"/>
          </p:cNvSpPr>
          <p:nvPr>
            <p:ph type="dt" sz="half" idx="10"/>
          </p:nvPr>
        </p:nvSpPr>
        <p:spPr/>
        <p:txBody>
          <a:bodyPr/>
          <a:lstStyle/>
          <a:p>
            <a:fld id="{4EC44F7B-0AAC-4B80-8230-ED409B446BD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A22ED29-94D1-48DC-87E4-1987EA482348}"/>
              </a:ext>
            </a:extLst>
          </p:cNvPr>
          <p:cNvSpPr>
            <a:spLocks noGrp="1"/>
          </p:cNvSpPr>
          <p:nvPr>
            <p:ph type="sldNum" sz="quarter" idx="12"/>
          </p:nvPr>
        </p:nvSpPr>
        <p:spPr>
          <a:xfrm>
            <a:off x="9236765" y="-49626"/>
            <a:ext cx="997226" cy="365125"/>
          </a:xfrm>
        </p:spPr>
        <p:txBody>
          <a:bodyPr/>
          <a:lstStyle/>
          <a:p>
            <a:fld id="{6D22F896-40B5-4ADD-8801-0D06FADFA095}" type="slidenum">
              <a:rPr lang="en-US" sz="2400" b="1" smtClean="0">
                <a:solidFill>
                  <a:srgbClr val="FFFF00"/>
                </a:solidFill>
              </a:rPr>
              <a:t>171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9875">
                                            <p:txEl>
                                              <p:pRg st="0" end="0"/>
                                            </p:txEl>
                                          </p:spTgt>
                                        </p:tgtEl>
                                        <p:attrNameLst>
                                          <p:attrName>style.visibility</p:attrName>
                                        </p:attrNameLst>
                                      </p:cBhvr>
                                      <p:to>
                                        <p:strVal val="visible"/>
                                      </p:to>
                                    </p:set>
                                    <p:anim calcmode="lin" valueType="num">
                                      <p:cBhvr additive="base">
                                        <p:cTn id="7" dur="500" fill="hold"/>
                                        <p:tgtEl>
                                          <p:spTgt spid="7987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7987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9875">
                                            <p:txEl>
                                              <p:pRg st="1" end="1"/>
                                            </p:txEl>
                                          </p:spTgt>
                                        </p:tgtEl>
                                        <p:attrNameLst>
                                          <p:attrName>style.visibility</p:attrName>
                                        </p:attrNameLst>
                                      </p:cBhvr>
                                      <p:to>
                                        <p:strVal val="visible"/>
                                      </p:to>
                                    </p:set>
                                    <p:anim calcmode="lin" valueType="num">
                                      <p:cBhvr additive="base">
                                        <p:cTn id="13" dur="500" fill="hold"/>
                                        <p:tgtEl>
                                          <p:spTgt spid="79875">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7987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79875">
                                            <p:txEl>
                                              <p:pRg st="2" end="2"/>
                                            </p:txEl>
                                          </p:spTgt>
                                        </p:tgtEl>
                                        <p:attrNameLst>
                                          <p:attrName>style.visibility</p:attrName>
                                        </p:attrNameLst>
                                      </p:cBhvr>
                                      <p:to>
                                        <p:strVal val="visible"/>
                                      </p:to>
                                    </p:set>
                                    <p:anim calcmode="lin" valueType="num">
                                      <p:cBhvr additive="base">
                                        <p:cTn id="19" dur="500" fill="hold"/>
                                        <p:tgtEl>
                                          <p:spTgt spid="79875">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7987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9875">
                                            <p:txEl>
                                              <p:pRg st="3" end="3"/>
                                            </p:txEl>
                                          </p:spTgt>
                                        </p:tgtEl>
                                        <p:attrNameLst>
                                          <p:attrName>style.visibility</p:attrName>
                                        </p:attrNameLst>
                                      </p:cBhvr>
                                      <p:to>
                                        <p:strVal val="visible"/>
                                      </p:to>
                                    </p:set>
                                    <p:anim calcmode="lin" valueType="num">
                                      <p:cBhvr additive="base">
                                        <p:cTn id="25" dur="500" fill="hold"/>
                                        <p:tgtEl>
                                          <p:spTgt spid="79875">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7987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9875">
                                            <p:txEl>
                                              <p:pRg st="4" end="4"/>
                                            </p:txEl>
                                          </p:spTgt>
                                        </p:tgtEl>
                                        <p:attrNameLst>
                                          <p:attrName>style.visibility</p:attrName>
                                        </p:attrNameLst>
                                      </p:cBhvr>
                                      <p:to>
                                        <p:strVal val="visible"/>
                                      </p:to>
                                    </p:set>
                                    <p:anim calcmode="lin" valueType="num">
                                      <p:cBhvr additive="base">
                                        <p:cTn id="31" dur="500" fill="hold"/>
                                        <p:tgtEl>
                                          <p:spTgt spid="79875">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7987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9875">
                                            <p:txEl>
                                              <p:pRg st="5" end="5"/>
                                            </p:txEl>
                                          </p:spTgt>
                                        </p:tgtEl>
                                        <p:attrNameLst>
                                          <p:attrName>style.visibility</p:attrName>
                                        </p:attrNameLst>
                                      </p:cBhvr>
                                      <p:to>
                                        <p:strVal val="visible"/>
                                      </p:to>
                                    </p:set>
                                    <p:anim calcmode="lin" valueType="num">
                                      <p:cBhvr additive="base">
                                        <p:cTn id="37" dur="500" fill="hold"/>
                                        <p:tgtEl>
                                          <p:spTgt spid="79875">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79875">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875" grpId="0" build="p"/>
    </p:bld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9" name="Rectangle 3"/>
          <p:cNvSpPr>
            <a:spLocks noGrp="1" noChangeArrowheads="1"/>
          </p:cNvSpPr>
          <p:nvPr>
            <p:ph type="body" idx="1"/>
          </p:nvPr>
        </p:nvSpPr>
        <p:spPr>
          <a:xfrm>
            <a:off x="284921" y="382173"/>
            <a:ext cx="11655287" cy="6270418"/>
          </a:xfrm>
        </p:spPr>
        <p:txBody>
          <a:bodyPr/>
          <a:lstStyle/>
          <a:p>
            <a:pPr algn="just" eaLnBrk="1" hangingPunct="1">
              <a:defRPr/>
            </a:pPr>
            <a:r>
              <a:rPr lang="es-MX" sz="6000" b="1" dirty="0"/>
              <a:t>La meta de vida dará inspiración a la existencia.</a:t>
            </a:r>
          </a:p>
          <a:p>
            <a:pPr algn="just" eaLnBrk="1" hangingPunct="1">
              <a:defRPr/>
            </a:pPr>
            <a:r>
              <a:rPr lang="es-MX" sz="6000" b="1" dirty="0"/>
              <a:t>Puede ser una corriente diaria de estímulos para la actitud.</a:t>
            </a:r>
          </a:p>
          <a:p>
            <a:pPr algn="just" eaLnBrk="1" hangingPunct="1">
              <a:defRPr/>
            </a:pPr>
            <a:r>
              <a:rPr lang="es-MX" sz="6000" b="1" dirty="0"/>
              <a:t>Para poder manejar y sobrevivir en estados de crisis.</a:t>
            </a:r>
          </a:p>
          <a:p>
            <a:pPr algn="just" eaLnBrk="1" hangingPunct="1">
              <a:defRPr/>
            </a:pPr>
            <a:endParaRPr lang="es-ES" b="1" dirty="0"/>
          </a:p>
        </p:txBody>
      </p:sp>
      <p:sp>
        <p:nvSpPr>
          <p:cNvPr id="2" name="Marcador de fecha 1">
            <a:extLst>
              <a:ext uri="{FF2B5EF4-FFF2-40B4-BE49-F238E27FC236}">
                <a16:creationId xmlns:a16="http://schemas.microsoft.com/office/drawing/2014/main" id="{3669CE2F-A8D1-4971-B75E-AA7F93F189DE}"/>
              </a:ext>
            </a:extLst>
          </p:cNvPr>
          <p:cNvSpPr>
            <a:spLocks noGrp="1"/>
          </p:cNvSpPr>
          <p:nvPr>
            <p:ph type="dt" sz="half" idx="10"/>
          </p:nvPr>
        </p:nvSpPr>
        <p:spPr/>
        <p:txBody>
          <a:bodyPr/>
          <a:lstStyle/>
          <a:p>
            <a:fld id="{7AD91CC6-60C4-4351-A2AB-8E3EFFC492F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0208331-D1E7-4E8F-885E-F844A8AF8C73}"/>
              </a:ext>
            </a:extLst>
          </p:cNvPr>
          <p:cNvSpPr>
            <a:spLocks noGrp="1"/>
          </p:cNvSpPr>
          <p:nvPr>
            <p:ph type="sldNum" sz="quarter" idx="12"/>
          </p:nvPr>
        </p:nvSpPr>
        <p:spPr>
          <a:xfrm>
            <a:off x="7941365" y="187394"/>
            <a:ext cx="2743200" cy="365125"/>
          </a:xfrm>
        </p:spPr>
        <p:txBody>
          <a:bodyPr/>
          <a:lstStyle/>
          <a:p>
            <a:fld id="{6D22F896-40B5-4ADD-8801-0D06FADFA095}" type="slidenum">
              <a:rPr lang="en-US" sz="2400" b="1" smtClean="0">
                <a:solidFill>
                  <a:srgbClr val="FFFF00"/>
                </a:solidFill>
              </a:rPr>
              <a:t>172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0899">
                                            <p:txEl>
                                              <p:pRg st="0" end="0"/>
                                            </p:txEl>
                                          </p:spTgt>
                                        </p:tgtEl>
                                        <p:attrNameLst>
                                          <p:attrName>style.visibility</p:attrName>
                                        </p:attrNameLst>
                                      </p:cBhvr>
                                      <p:to>
                                        <p:strVal val="visible"/>
                                      </p:to>
                                    </p:set>
                                    <p:anim calcmode="lin" valueType="num">
                                      <p:cBhvr additive="base">
                                        <p:cTn id="7" dur="500" fill="hold"/>
                                        <p:tgtEl>
                                          <p:spTgt spid="8089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089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0899">
                                            <p:txEl>
                                              <p:pRg st="1" end="1"/>
                                            </p:txEl>
                                          </p:spTgt>
                                        </p:tgtEl>
                                        <p:attrNameLst>
                                          <p:attrName>style.visibility</p:attrName>
                                        </p:attrNameLst>
                                      </p:cBhvr>
                                      <p:to>
                                        <p:strVal val="visible"/>
                                      </p:to>
                                    </p:set>
                                    <p:anim calcmode="lin" valueType="num">
                                      <p:cBhvr additive="base">
                                        <p:cTn id="13" dur="500" fill="hold"/>
                                        <p:tgtEl>
                                          <p:spTgt spid="8089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8089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0899">
                                            <p:txEl>
                                              <p:pRg st="2" end="2"/>
                                            </p:txEl>
                                          </p:spTgt>
                                        </p:tgtEl>
                                        <p:attrNameLst>
                                          <p:attrName>style.visibility</p:attrName>
                                        </p:attrNameLst>
                                      </p:cBhvr>
                                      <p:to>
                                        <p:strVal val="visible"/>
                                      </p:to>
                                    </p:set>
                                    <p:anim calcmode="lin" valueType="num">
                                      <p:cBhvr additive="base">
                                        <p:cTn id="19" dur="500" fill="hold"/>
                                        <p:tgtEl>
                                          <p:spTgt spid="8089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0899">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0899" grpId="0" build="p"/>
    </p:bld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3" name="Rectangle 3"/>
          <p:cNvSpPr>
            <a:spLocks noGrp="1" noChangeArrowheads="1"/>
          </p:cNvSpPr>
          <p:nvPr>
            <p:ph type="body" idx="1"/>
          </p:nvPr>
        </p:nvSpPr>
        <p:spPr>
          <a:xfrm>
            <a:off x="231912" y="446778"/>
            <a:ext cx="11522765" cy="1792839"/>
          </a:xfrm>
        </p:spPr>
        <p:txBody>
          <a:bodyPr>
            <a:normAutofit/>
          </a:bodyPr>
          <a:lstStyle/>
          <a:p>
            <a:pPr algn="just" eaLnBrk="1" hangingPunct="1">
              <a:defRPr/>
            </a:pPr>
            <a:r>
              <a:rPr lang="es-MX" sz="3600" b="1" dirty="0">
                <a:solidFill>
                  <a:srgbClr val="FFC000"/>
                </a:solidFill>
                <a:latin typeface="Arial Black" panose="020B0A04020102020204" pitchFamily="34" charset="0"/>
              </a:rPr>
              <a:t>UNA VEZ QUE HAYA REGISTRADO SU META O METAS ,USTED HA ESCRITO LA PRIMERA PÁGINA DE SU LIBRETO PROFESIONAL </a:t>
            </a:r>
            <a:endParaRPr lang="es-ES" sz="3600" b="1" dirty="0">
              <a:solidFill>
                <a:srgbClr val="FFC000"/>
              </a:solidFill>
              <a:latin typeface="Arial Black" panose="020B0A04020102020204" pitchFamily="34" charset="0"/>
            </a:endParaRPr>
          </a:p>
        </p:txBody>
      </p:sp>
      <p:pic>
        <p:nvPicPr>
          <p:cNvPr id="60419" name="Picture 4" descr="j0302953"/>
          <p:cNvPicPr>
            <a:picLocks noChangeAspect="1" noChangeArrowheads="1"/>
          </p:cNvPicPr>
          <p:nvPr/>
        </p:nvPicPr>
        <p:blipFill>
          <a:blip r:embed="rId2"/>
          <a:srcRect/>
          <a:stretch>
            <a:fillRect/>
          </a:stretch>
        </p:blipFill>
        <p:spPr bwMode="auto">
          <a:xfrm>
            <a:off x="3154017" y="2334864"/>
            <a:ext cx="5897217" cy="4076357"/>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21992606-38E1-4270-A3BF-B2784FC1C900}"/>
              </a:ext>
            </a:extLst>
          </p:cNvPr>
          <p:cNvSpPr>
            <a:spLocks noGrp="1"/>
          </p:cNvSpPr>
          <p:nvPr>
            <p:ph type="dt" sz="half" idx="10"/>
          </p:nvPr>
        </p:nvSpPr>
        <p:spPr/>
        <p:txBody>
          <a:bodyPr/>
          <a:lstStyle/>
          <a:p>
            <a:fld id="{D2EAEB36-4544-4655-92CA-D780DD468B9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14F0426-5A20-46CE-97C1-58F60DA15B19}"/>
              </a:ext>
            </a:extLst>
          </p:cNvPr>
          <p:cNvSpPr>
            <a:spLocks noGrp="1"/>
          </p:cNvSpPr>
          <p:nvPr>
            <p:ph type="sldNum" sz="quarter" idx="12"/>
          </p:nvPr>
        </p:nvSpPr>
        <p:spPr>
          <a:xfrm>
            <a:off x="9872870" y="62465"/>
            <a:ext cx="851452" cy="365125"/>
          </a:xfrm>
        </p:spPr>
        <p:txBody>
          <a:bodyPr/>
          <a:lstStyle/>
          <a:p>
            <a:fld id="{6D22F896-40B5-4ADD-8801-0D06FADFA095}" type="slidenum">
              <a:rPr lang="en-US" sz="2400" b="1" smtClean="0">
                <a:solidFill>
                  <a:srgbClr val="FFFF00"/>
                </a:solidFill>
              </a:rPr>
              <a:t>173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1923">
                                            <p:txEl>
                                              <p:pRg st="0" end="0"/>
                                            </p:txEl>
                                          </p:spTgt>
                                        </p:tgtEl>
                                        <p:attrNameLst>
                                          <p:attrName>style.visibility</p:attrName>
                                        </p:attrNameLst>
                                      </p:cBhvr>
                                      <p:to>
                                        <p:strVal val="visible"/>
                                      </p:to>
                                    </p:set>
                                    <p:anim calcmode="lin" valueType="num">
                                      <p:cBhvr additive="base">
                                        <p:cTn id="7" dur="500" fill="hold"/>
                                        <p:tgtEl>
                                          <p:spTgt spid="819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19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0419"/>
                                        </p:tgtEl>
                                        <p:attrNameLst>
                                          <p:attrName>style.visibility</p:attrName>
                                        </p:attrNameLst>
                                      </p:cBhvr>
                                      <p:to>
                                        <p:strVal val="visible"/>
                                      </p:to>
                                    </p:set>
                                    <p:anim calcmode="lin" valueType="num">
                                      <p:cBhvr additive="base">
                                        <p:cTn id="13" dur="500" fill="hold"/>
                                        <p:tgtEl>
                                          <p:spTgt spid="60419"/>
                                        </p:tgtEl>
                                        <p:attrNameLst>
                                          <p:attrName>ppt_x</p:attrName>
                                        </p:attrNameLst>
                                      </p:cBhvr>
                                      <p:tavLst>
                                        <p:tav tm="0">
                                          <p:val>
                                            <p:strVal val="#ppt_x"/>
                                          </p:val>
                                        </p:tav>
                                        <p:tav tm="100000">
                                          <p:val>
                                            <p:strVal val="#ppt_x"/>
                                          </p:val>
                                        </p:tav>
                                      </p:tavLst>
                                    </p:anim>
                                    <p:anim calcmode="lin" valueType="num">
                                      <p:cBhvr additive="base">
                                        <p:cTn id="14" dur="500" fill="hold"/>
                                        <p:tgtEl>
                                          <p:spTgt spid="604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23" grpId="0" build="p"/>
    </p:bld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3"/>
          <p:cNvSpPr>
            <a:spLocks noGrp="1" noChangeArrowheads="1"/>
          </p:cNvSpPr>
          <p:nvPr>
            <p:ph type="title"/>
          </p:nvPr>
        </p:nvSpPr>
        <p:spPr>
          <a:xfrm>
            <a:off x="1738282" y="785794"/>
            <a:ext cx="8229600" cy="1066800"/>
          </a:xfrm>
        </p:spPr>
        <p:txBody>
          <a:bodyPr>
            <a:normAutofit fontScale="90000"/>
          </a:bodyPr>
          <a:lstStyle/>
          <a:p>
            <a:pPr algn="ctr" eaLnBrk="1" hangingPunct="1">
              <a:defRPr/>
            </a:pPr>
            <a:br>
              <a:rPr lang="es-MX" b="1" dirty="0"/>
            </a:br>
            <a:br>
              <a:rPr lang="es-MX" b="1" dirty="0"/>
            </a:br>
            <a:r>
              <a:rPr lang="es-MX" b="1" dirty="0"/>
              <a:t>       </a:t>
            </a:r>
            <a:br>
              <a:rPr lang="es-MX" b="1" dirty="0"/>
            </a:br>
            <a:br>
              <a:rPr lang="es-MX" b="1" dirty="0">
                <a:solidFill>
                  <a:schemeClr val="tx1"/>
                </a:solidFill>
              </a:rPr>
            </a:br>
            <a:br>
              <a:rPr lang="es-MX" b="1" dirty="0">
                <a:solidFill>
                  <a:schemeClr val="tx1"/>
                </a:solidFill>
              </a:rPr>
            </a:br>
            <a:br>
              <a:rPr lang="es-MX" b="1" dirty="0">
                <a:solidFill>
                  <a:schemeClr val="tx1"/>
                </a:solidFill>
              </a:rPr>
            </a:br>
            <a:r>
              <a:rPr lang="es-MX" sz="6000" b="1" dirty="0">
                <a:solidFill>
                  <a:srgbClr val="FFC000"/>
                </a:solidFill>
                <a:latin typeface="Arial Black" panose="020B0A04020102020204" pitchFamily="34" charset="0"/>
              </a:rPr>
              <a:t>El Octavo Hábito</a:t>
            </a:r>
            <a:br>
              <a:rPr lang="es-MX" b="1" dirty="0"/>
            </a:br>
            <a:br>
              <a:rPr lang="es-MX" b="1" dirty="0"/>
            </a:br>
            <a:br>
              <a:rPr lang="es-MX" b="1" dirty="0"/>
            </a:br>
            <a:r>
              <a:rPr lang="es-MX" b="1" dirty="0"/>
              <a:t>                   Descubrir nuestra voz</a:t>
            </a:r>
            <a:br>
              <a:rPr lang="es-MX" b="1" dirty="0"/>
            </a:br>
            <a:br>
              <a:rPr lang="es-MX" b="1" dirty="0"/>
            </a:br>
            <a:r>
              <a:rPr lang="es-MX" b="1" dirty="0"/>
              <a:t>                    Expresar nuestra voz</a:t>
            </a:r>
            <a:br>
              <a:rPr lang="es-MX" b="1" dirty="0"/>
            </a:br>
            <a:endParaRPr lang="en-US" b="1" dirty="0"/>
          </a:p>
        </p:txBody>
      </p:sp>
      <p:sp>
        <p:nvSpPr>
          <p:cNvPr id="46084" name="Rectangle 4"/>
          <p:cNvSpPr>
            <a:spLocks noChangeArrowheads="1"/>
          </p:cNvSpPr>
          <p:nvPr/>
        </p:nvSpPr>
        <p:spPr bwMode="auto">
          <a:xfrm>
            <a:off x="4881554" y="4643446"/>
            <a:ext cx="4786346" cy="542694"/>
          </a:xfrm>
          <a:prstGeom prst="rect">
            <a:avLst/>
          </a:prstGeom>
          <a:noFill/>
          <a:ln w="9525">
            <a:noFill/>
            <a:miter lim="800000"/>
            <a:headEnd/>
            <a:tailEnd/>
          </a:ln>
          <a:effectLst/>
        </p:spPr>
        <p:txBody>
          <a:bodyPr anchor="ctr"/>
          <a:lstStyle/>
          <a:p>
            <a:pPr algn="ctr">
              <a:defRPr/>
            </a:pPr>
            <a:r>
              <a:rPr lang="es-ES_tradnl" sz="4400" b="1" i="1" dirty="0">
                <a:effectLst>
                  <a:outerShdw blurRad="38100" dist="38100" dir="2700000" algn="tl">
                    <a:srgbClr val="C0C0C0"/>
                  </a:outerShdw>
                </a:effectLst>
              </a:rPr>
              <a:t>El 8° Hábito</a:t>
            </a:r>
            <a:endParaRPr lang="es-ES_tradnl" sz="4400" dirty="0">
              <a:effectLst>
                <a:outerShdw blurRad="38100" dist="38100" dir="2700000" algn="tl">
                  <a:srgbClr val="C0C0C0"/>
                </a:outerShdw>
              </a:effectLst>
            </a:endParaRPr>
          </a:p>
        </p:txBody>
      </p:sp>
      <p:sp>
        <p:nvSpPr>
          <p:cNvPr id="2" name="Marcador de fecha 1">
            <a:extLst>
              <a:ext uri="{FF2B5EF4-FFF2-40B4-BE49-F238E27FC236}">
                <a16:creationId xmlns:a16="http://schemas.microsoft.com/office/drawing/2014/main" id="{0FE90E89-4F28-4B9F-90C7-5BA5960DE65B}"/>
              </a:ext>
            </a:extLst>
          </p:cNvPr>
          <p:cNvSpPr>
            <a:spLocks noGrp="1"/>
          </p:cNvSpPr>
          <p:nvPr>
            <p:ph type="dt" sz="half" idx="10"/>
          </p:nvPr>
        </p:nvSpPr>
        <p:spPr/>
        <p:txBody>
          <a:bodyPr/>
          <a:lstStyle/>
          <a:p>
            <a:fld id="{2400EAF8-814E-4556-AACE-7FE379368B5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0961126-1062-47EB-8017-A99214E907C8}"/>
              </a:ext>
            </a:extLst>
          </p:cNvPr>
          <p:cNvSpPr>
            <a:spLocks noGrp="1"/>
          </p:cNvSpPr>
          <p:nvPr>
            <p:ph type="sldNum" sz="quarter" idx="12"/>
          </p:nvPr>
        </p:nvSpPr>
        <p:spPr/>
        <p:txBody>
          <a:bodyPr/>
          <a:lstStyle/>
          <a:p>
            <a:fld id="{6D22F896-40B5-4ADD-8801-0D06FADFA095}" type="slidenum">
              <a:rPr lang="en-US" sz="2400" b="1" smtClean="0">
                <a:solidFill>
                  <a:srgbClr val="FFFF00"/>
                </a:solidFill>
              </a:rPr>
              <a:t>174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anim calcmode="lin" valueType="num">
                                      <p:cBhvr additive="base">
                                        <p:cTn id="7" dur="500" fill="hold"/>
                                        <p:tgtEl>
                                          <p:spTgt spid="46083"/>
                                        </p:tgtEl>
                                        <p:attrNameLst>
                                          <p:attrName>ppt_x</p:attrName>
                                        </p:attrNameLst>
                                      </p:cBhvr>
                                      <p:tavLst>
                                        <p:tav tm="0">
                                          <p:val>
                                            <p:strVal val="#ppt_x"/>
                                          </p:val>
                                        </p:tav>
                                        <p:tav tm="100000">
                                          <p:val>
                                            <p:strVal val="#ppt_x"/>
                                          </p:val>
                                        </p:tav>
                                      </p:tavLst>
                                    </p:anim>
                                    <p:anim calcmode="lin" valueType="num">
                                      <p:cBhvr additive="base">
                                        <p:cTn id="8" dur="500" fill="hold"/>
                                        <p:tgtEl>
                                          <p:spTgt spid="4608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6084">
                                            <p:txEl>
                                              <p:pRg st="0" end="0"/>
                                            </p:txEl>
                                          </p:spTgt>
                                        </p:tgtEl>
                                        <p:attrNameLst>
                                          <p:attrName>style.visibility</p:attrName>
                                        </p:attrNameLst>
                                      </p:cBhvr>
                                      <p:to>
                                        <p:strVal val="visible"/>
                                      </p:to>
                                    </p:set>
                                    <p:anim calcmode="lin" valueType="num">
                                      <p:cBhvr additive="base">
                                        <p:cTn id="13" dur="500" fill="hold"/>
                                        <p:tgtEl>
                                          <p:spTgt spid="4608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608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p:bldP spid="46084" grpId="0" build="p"/>
    </p:bld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ChangeArrowheads="1"/>
          </p:cNvSpPr>
          <p:nvPr/>
        </p:nvSpPr>
        <p:spPr bwMode="auto">
          <a:xfrm>
            <a:off x="66952" y="372378"/>
            <a:ext cx="11820248" cy="577261"/>
          </a:xfrm>
          <a:prstGeom prst="rect">
            <a:avLst/>
          </a:prstGeom>
          <a:noFill/>
          <a:ln w="9525">
            <a:noFill/>
            <a:miter lim="800000"/>
            <a:headEnd/>
            <a:tailEnd/>
          </a:ln>
          <a:effectLst/>
        </p:spPr>
        <p:txBody>
          <a:bodyPr/>
          <a:lstStyle/>
          <a:p>
            <a:pPr algn="ctr">
              <a:defRPr/>
            </a:pPr>
            <a:r>
              <a:rPr lang="es-MX" sz="2400" b="1" dirty="0">
                <a:solidFill>
                  <a:schemeClr val="tx2"/>
                </a:solidFill>
                <a:effectLst>
                  <a:outerShdw blurRad="38100" dist="38100" dir="2700000" algn="tl">
                    <a:srgbClr val="C0C0C0"/>
                  </a:outerShdw>
                </a:effectLst>
              </a:rPr>
              <a:t>	</a:t>
            </a:r>
            <a:r>
              <a:rPr lang="es-MX" sz="3600" b="1" dirty="0">
                <a:solidFill>
                  <a:srgbClr val="FFC000"/>
                </a:solidFill>
                <a:effectLst>
                  <a:outerShdw blurRad="38100" dist="38100" dir="2700000" algn="tl">
                    <a:srgbClr val="C0C0C0"/>
                  </a:outerShdw>
                </a:effectLst>
              </a:rPr>
              <a:t>Descubrir nuestra voz: Descubrir nuestro potencial</a:t>
            </a:r>
            <a:endParaRPr lang="en-US" sz="3600" b="1" dirty="0">
              <a:solidFill>
                <a:srgbClr val="FFC000"/>
              </a:solidFill>
              <a:effectLst>
                <a:outerShdw blurRad="38100" dist="38100" dir="2700000" algn="tl">
                  <a:srgbClr val="C0C0C0"/>
                </a:outerShdw>
              </a:effectLst>
            </a:endParaRPr>
          </a:p>
        </p:txBody>
      </p:sp>
      <p:grpSp>
        <p:nvGrpSpPr>
          <p:cNvPr id="2" name="Group 3"/>
          <p:cNvGrpSpPr>
            <a:grpSpLocks/>
          </p:cNvGrpSpPr>
          <p:nvPr/>
        </p:nvGrpSpPr>
        <p:grpSpPr bwMode="auto">
          <a:xfrm>
            <a:off x="2994991" y="1988728"/>
            <a:ext cx="6135757" cy="2232998"/>
            <a:chOff x="1746" y="1162"/>
            <a:chExt cx="2313" cy="1406"/>
          </a:xfrm>
        </p:grpSpPr>
        <p:sp>
          <p:nvSpPr>
            <p:cNvPr id="26639" name="AutoShape 4"/>
            <p:cNvSpPr>
              <a:spLocks noChangeArrowheads="1"/>
            </p:cNvSpPr>
            <p:nvPr/>
          </p:nvSpPr>
          <p:spPr bwMode="auto">
            <a:xfrm rot="10800000">
              <a:off x="1746" y="1162"/>
              <a:ext cx="2313" cy="1406"/>
            </a:xfrm>
            <a:custGeom>
              <a:avLst/>
              <a:gdLst>
                <a:gd name="T0" fmla="*/ 1157 w 21600"/>
                <a:gd name="T1" fmla="*/ 0 h 21600"/>
                <a:gd name="T2" fmla="*/ 0 w 21600"/>
                <a:gd name="T3" fmla="*/ 1004 h 21600"/>
                <a:gd name="T4" fmla="*/ 1157 w 21600"/>
                <a:gd name="T5" fmla="*/ 1194 h 21600"/>
                <a:gd name="T6" fmla="*/ 2313 w 21600"/>
                <a:gd name="T7" fmla="*/ 1004 h 21600"/>
                <a:gd name="T8" fmla="*/ 17694720 60000 65536"/>
                <a:gd name="T9" fmla="*/ 11796480 60000 65536"/>
                <a:gd name="T10" fmla="*/ 5898240 60000 65536"/>
                <a:gd name="T11" fmla="*/ 0 60000 65536"/>
                <a:gd name="T12" fmla="*/ 2185 w 21600"/>
                <a:gd name="T13" fmla="*/ 12521 h 21600"/>
                <a:gd name="T14" fmla="*/ 19415 w 21600"/>
                <a:gd name="T15" fmla="*/ 18343 h 21600"/>
              </a:gdLst>
              <a:ahLst/>
              <a:cxnLst>
                <a:cxn ang="T8">
                  <a:pos x="T0" y="T1"/>
                </a:cxn>
                <a:cxn ang="T9">
                  <a:pos x="T2" y="T3"/>
                </a:cxn>
                <a:cxn ang="T10">
                  <a:pos x="T4" y="T5"/>
                </a:cxn>
                <a:cxn ang="T11">
                  <a:pos x="T6" y="T7"/>
                </a:cxn>
              </a:cxnLst>
              <a:rect l="T12" t="T13" r="T14" b="T15"/>
              <a:pathLst>
                <a:path w="21600" h="21600">
                  <a:moveTo>
                    <a:pt x="10800" y="0"/>
                  </a:moveTo>
                  <a:lnTo>
                    <a:pt x="6480" y="6617"/>
                  </a:lnTo>
                  <a:lnTo>
                    <a:pt x="8763" y="6617"/>
                  </a:lnTo>
                  <a:lnTo>
                    <a:pt x="8763" y="12519"/>
                  </a:lnTo>
                  <a:lnTo>
                    <a:pt x="4632" y="12519"/>
                  </a:lnTo>
                  <a:lnTo>
                    <a:pt x="4632" y="9257"/>
                  </a:lnTo>
                  <a:lnTo>
                    <a:pt x="0" y="15429"/>
                  </a:lnTo>
                  <a:lnTo>
                    <a:pt x="4632" y="21600"/>
                  </a:lnTo>
                  <a:lnTo>
                    <a:pt x="4632" y="18339"/>
                  </a:lnTo>
                  <a:lnTo>
                    <a:pt x="16968" y="18339"/>
                  </a:lnTo>
                  <a:lnTo>
                    <a:pt x="16968" y="21600"/>
                  </a:lnTo>
                  <a:lnTo>
                    <a:pt x="21600" y="15429"/>
                  </a:lnTo>
                  <a:lnTo>
                    <a:pt x="16968" y="9257"/>
                  </a:lnTo>
                  <a:lnTo>
                    <a:pt x="16968" y="12519"/>
                  </a:lnTo>
                  <a:lnTo>
                    <a:pt x="12837" y="12519"/>
                  </a:lnTo>
                  <a:lnTo>
                    <a:pt x="12837" y="6617"/>
                  </a:lnTo>
                  <a:lnTo>
                    <a:pt x="15120" y="6617"/>
                  </a:lnTo>
                  <a:close/>
                </a:path>
              </a:pathLst>
            </a:custGeom>
            <a:gradFill rotWithShape="1">
              <a:gsLst>
                <a:gs pos="0">
                  <a:schemeClr val="accent1"/>
                </a:gs>
                <a:gs pos="100000">
                  <a:srgbClr val="0000FF"/>
                </a:gs>
              </a:gsLst>
              <a:lin ang="5400000" scaled="1"/>
            </a:gradFill>
            <a:ln w="9525">
              <a:solidFill>
                <a:schemeClr val="tx1"/>
              </a:solidFill>
              <a:miter lim="800000"/>
              <a:headEnd/>
              <a:tailEnd/>
            </a:ln>
          </p:spPr>
          <p:txBody>
            <a:bodyPr wrap="none" anchor="ctr"/>
            <a:lstStyle/>
            <a:p>
              <a:endParaRPr lang="es-ES"/>
            </a:p>
          </p:txBody>
        </p:sp>
        <p:sp>
          <p:nvSpPr>
            <p:cNvPr id="26640" name="Text Box 5"/>
            <p:cNvSpPr txBox="1">
              <a:spLocks noChangeArrowheads="1"/>
            </p:cNvSpPr>
            <p:nvPr/>
          </p:nvSpPr>
          <p:spPr bwMode="auto">
            <a:xfrm>
              <a:off x="2070" y="1439"/>
              <a:ext cx="1724" cy="252"/>
            </a:xfrm>
            <a:prstGeom prst="rect">
              <a:avLst/>
            </a:prstGeom>
            <a:solidFill>
              <a:srgbClr val="FFC000"/>
            </a:solidFill>
            <a:ln w="9525">
              <a:noFill/>
              <a:miter lim="800000"/>
              <a:headEnd/>
              <a:tailEnd/>
            </a:ln>
          </p:spPr>
          <p:txBody>
            <a:bodyPr>
              <a:spAutoFit/>
            </a:bodyPr>
            <a:lstStyle/>
            <a:p>
              <a:pPr algn="ctr">
                <a:spcBef>
                  <a:spcPct val="50000"/>
                </a:spcBef>
              </a:pPr>
              <a:r>
                <a:rPr lang="es-MX" sz="2000" b="1" dirty="0">
                  <a:solidFill>
                    <a:schemeClr val="bg1"/>
                  </a:solidFill>
                  <a:latin typeface="Arial Black" panose="020B0A04020102020204" pitchFamily="34" charset="0"/>
                </a:rPr>
                <a:t>Los 3 Dones Más Importantes</a:t>
              </a:r>
              <a:endParaRPr lang="en-US" sz="2000" b="1" dirty="0">
                <a:solidFill>
                  <a:schemeClr val="bg1"/>
                </a:solidFill>
                <a:latin typeface="Arial Black" panose="020B0A04020102020204" pitchFamily="34" charset="0"/>
              </a:endParaRPr>
            </a:p>
          </p:txBody>
        </p:sp>
      </p:grpSp>
      <p:grpSp>
        <p:nvGrpSpPr>
          <p:cNvPr id="3" name="Group 6"/>
          <p:cNvGrpSpPr>
            <a:grpSpLocks/>
          </p:cNvGrpSpPr>
          <p:nvPr/>
        </p:nvGrpSpPr>
        <p:grpSpPr bwMode="auto">
          <a:xfrm>
            <a:off x="196681" y="2042268"/>
            <a:ext cx="2798748" cy="1172204"/>
            <a:chOff x="446" y="1402"/>
            <a:chExt cx="1316" cy="739"/>
          </a:xfrm>
        </p:grpSpPr>
        <p:sp>
          <p:nvSpPr>
            <p:cNvPr id="26637" name="Rectangle 7"/>
            <p:cNvSpPr>
              <a:spLocks noChangeArrowheads="1"/>
            </p:cNvSpPr>
            <p:nvPr/>
          </p:nvSpPr>
          <p:spPr bwMode="auto">
            <a:xfrm>
              <a:off x="446" y="1402"/>
              <a:ext cx="1316" cy="739"/>
            </a:xfrm>
            <a:prstGeom prst="rect">
              <a:avLst/>
            </a:prstGeom>
            <a:solidFill>
              <a:srgbClr val="FFFF00">
                <a:alpha val="38823"/>
              </a:srgbClr>
            </a:solidFill>
            <a:ln w="9525">
              <a:noFill/>
              <a:miter lim="800000"/>
              <a:headEnd/>
              <a:tailEnd/>
            </a:ln>
          </p:spPr>
          <p:txBody>
            <a:bodyPr wrap="none" anchor="ctr"/>
            <a:lstStyle/>
            <a:p>
              <a:endParaRPr lang="es-ES"/>
            </a:p>
          </p:txBody>
        </p:sp>
        <p:sp>
          <p:nvSpPr>
            <p:cNvPr id="26638" name="Text Box 8"/>
            <p:cNvSpPr txBox="1">
              <a:spLocks noChangeArrowheads="1"/>
            </p:cNvSpPr>
            <p:nvPr/>
          </p:nvSpPr>
          <p:spPr bwMode="auto">
            <a:xfrm>
              <a:off x="462" y="1451"/>
              <a:ext cx="1234" cy="640"/>
            </a:xfrm>
            <a:prstGeom prst="rect">
              <a:avLst/>
            </a:prstGeom>
            <a:noFill/>
            <a:ln w="9525">
              <a:noFill/>
              <a:miter lim="800000"/>
              <a:headEnd/>
              <a:tailEnd/>
            </a:ln>
          </p:spPr>
          <p:txBody>
            <a:bodyPr wrap="square">
              <a:spAutoFit/>
            </a:bodyPr>
            <a:lstStyle/>
            <a:p>
              <a:pPr algn="ctr">
                <a:spcBef>
                  <a:spcPct val="50000"/>
                </a:spcBef>
              </a:pPr>
              <a:r>
                <a:rPr lang="es-MX" sz="2000" b="1" dirty="0">
                  <a:latin typeface="Arial Black" panose="020B0A04020102020204" pitchFamily="34" charset="0"/>
                </a:rPr>
                <a:t>Libertad y capacidad de elegir</a:t>
              </a:r>
              <a:endParaRPr lang="en-US" sz="2000" b="1" dirty="0">
                <a:latin typeface="Arial Black" panose="020B0A04020102020204" pitchFamily="34" charset="0"/>
              </a:endParaRPr>
            </a:p>
          </p:txBody>
        </p:sp>
      </p:grpSp>
      <p:grpSp>
        <p:nvGrpSpPr>
          <p:cNvPr id="4" name="Group 9"/>
          <p:cNvGrpSpPr>
            <a:grpSpLocks/>
          </p:cNvGrpSpPr>
          <p:nvPr/>
        </p:nvGrpSpPr>
        <p:grpSpPr bwMode="auto">
          <a:xfrm>
            <a:off x="4479896" y="4423269"/>
            <a:ext cx="3245639" cy="868156"/>
            <a:chOff x="1861" y="2786"/>
            <a:chExt cx="2046" cy="547"/>
          </a:xfrm>
        </p:grpSpPr>
        <p:sp>
          <p:nvSpPr>
            <p:cNvPr id="26635" name="Rectangle 10"/>
            <p:cNvSpPr>
              <a:spLocks noChangeArrowheads="1"/>
            </p:cNvSpPr>
            <p:nvPr/>
          </p:nvSpPr>
          <p:spPr bwMode="auto">
            <a:xfrm>
              <a:off x="1861" y="2786"/>
              <a:ext cx="2046" cy="547"/>
            </a:xfrm>
            <a:prstGeom prst="rect">
              <a:avLst/>
            </a:prstGeom>
            <a:solidFill>
              <a:srgbClr val="FFFF00">
                <a:alpha val="38823"/>
              </a:srgbClr>
            </a:solidFill>
            <a:ln w="9525">
              <a:noFill/>
              <a:miter lim="800000"/>
              <a:headEnd/>
              <a:tailEnd/>
            </a:ln>
          </p:spPr>
          <p:txBody>
            <a:bodyPr wrap="none" anchor="ctr"/>
            <a:lstStyle/>
            <a:p>
              <a:endParaRPr lang="es-ES"/>
            </a:p>
          </p:txBody>
        </p:sp>
        <p:sp>
          <p:nvSpPr>
            <p:cNvPr id="26636" name="Text Box 11"/>
            <p:cNvSpPr txBox="1">
              <a:spLocks noChangeArrowheads="1"/>
            </p:cNvSpPr>
            <p:nvPr/>
          </p:nvSpPr>
          <p:spPr bwMode="auto">
            <a:xfrm>
              <a:off x="1861" y="2822"/>
              <a:ext cx="2046" cy="446"/>
            </a:xfrm>
            <a:prstGeom prst="rect">
              <a:avLst/>
            </a:prstGeom>
            <a:noFill/>
            <a:ln w="9525">
              <a:noFill/>
              <a:miter lim="800000"/>
              <a:headEnd/>
              <a:tailEnd/>
            </a:ln>
          </p:spPr>
          <p:txBody>
            <a:bodyPr wrap="square">
              <a:spAutoFit/>
            </a:bodyPr>
            <a:lstStyle/>
            <a:p>
              <a:pPr algn="ctr">
                <a:spcBef>
                  <a:spcPct val="50000"/>
                </a:spcBef>
              </a:pPr>
              <a:r>
                <a:rPr lang="es-MX" sz="2000" b="1" dirty="0">
                  <a:latin typeface="Arial Black" panose="020B0A04020102020204" pitchFamily="34" charset="0"/>
                </a:rPr>
                <a:t>Leyes o principios naturales</a:t>
              </a:r>
              <a:endParaRPr lang="en-US" sz="2000" b="1" dirty="0">
                <a:latin typeface="Arial Black" panose="020B0A04020102020204" pitchFamily="34" charset="0"/>
              </a:endParaRPr>
            </a:p>
          </p:txBody>
        </p:sp>
      </p:grpSp>
      <p:grpSp>
        <p:nvGrpSpPr>
          <p:cNvPr id="5" name="Group 12"/>
          <p:cNvGrpSpPr>
            <a:grpSpLocks/>
          </p:cNvGrpSpPr>
          <p:nvPr/>
        </p:nvGrpSpPr>
        <p:grpSpPr bwMode="auto">
          <a:xfrm>
            <a:off x="9354579" y="2119907"/>
            <a:ext cx="2533036" cy="1370415"/>
            <a:chOff x="3960" y="1360"/>
            <a:chExt cx="1270" cy="681"/>
          </a:xfrm>
        </p:grpSpPr>
        <p:sp>
          <p:nvSpPr>
            <p:cNvPr id="26633" name="Rectangle 13"/>
            <p:cNvSpPr>
              <a:spLocks noChangeArrowheads="1"/>
            </p:cNvSpPr>
            <p:nvPr/>
          </p:nvSpPr>
          <p:spPr bwMode="auto">
            <a:xfrm>
              <a:off x="3960" y="1360"/>
              <a:ext cx="1270" cy="591"/>
            </a:xfrm>
            <a:prstGeom prst="rect">
              <a:avLst/>
            </a:prstGeom>
            <a:solidFill>
              <a:srgbClr val="FFFF00">
                <a:alpha val="38823"/>
              </a:srgbClr>
            </a:solidFill>
            <a:ln w="9525">
              <a:noFill/>
              <a:miter lim="800000"/>
              <a:headEnd/>
              <a:tailEnd/>
            </a:ln>
          </p:spPr>
          <p:txBody>
            <a:bodyPr wrap="none" anchor="ctr"/>
            <a:lstStyle/>
            <a:p>
              <a:endParaRPr lang="es-ES"/>
            </a:p>
          </p:txBody>
        </p:sp>
        <p:sp>
          <p:nvSpPr>
            <p:cNvPr id="26634" name="Text Box 14"/>
            <p:cNvSpPr txBox="1">
              <a:spLocks noChangeArrowheads="1"/>
            </p:cNvSpPr>
            <p:nvPr/>
          </p:nvSpPr>
          <p:spPr bwMode="auto">
            <a:xfrm>
              <a:off x="4005" y="1383"/>
              <a:ext cx="1180" cy="658"/>
            </a:xfrm>
            <a:prstGeom prst="rect">
              <a:avLst/>
            </a:prstGeom>
            <a:noFill/>
            <a:ln w="9525">
              <a:noFill/>
              <a:miter lim="800000"/>
              <a:headEnd/>
              <a:tailEnd/>
            </a:ln>
          </p:spPr>
          <p:txBody>
            <a:bodyPr wrap="square">
              <a:spAutoFit/>
            </a:bodyPr>
            <a:lstStyle/>
            <a:p>
              <a:pPr algn="ctr">
                <a:spcBef>
                  <a:spcPct val="50000"/>
                </a:spcBef>
              </a:pPr>
              <a:r>
                <a:rPr lang="es-MX" sz="2000" b="1" dirty="0">
                  <a:latin typeface="Arial Black" panose="020B0A04020102020204" pitchFamily="34" charset="0"/>
                </a:rPr>
                <a:t>Las 4 Inteligencias o capacidades</a:t>
              </a:r>
              <a:endParaRPr lang="en-US" sz="2000" b="1" dirty="0">
                <a:latin typeface="Arial Black" panose="020B0A04020102020204" pitchFamily="34" charset="0"/>
              </a:endParaRPr>
            </a:p>
          </p:txBody>
        </p:sp>
      </p:grpSp>
      <p:sp>
        <p:nvSpPr>
          <p:cNvPr id="48143" name="Rectangle 15"/>
          <p:cNvSpPr>
            <a:spLocks noChangeArrowheads="1"/>
          </p:cNvSpPr>
          <p:nvPr/>
        </p:nvSpPr>
        <p:spPr bwMode="auto">
          <a:xfrm>
            <a:off x="460346" y="5492968"/>
            <a:ext cx="11069045" cy="992654"/>
          </a:xfrm>
          <a:prstGeom prst="rect">
            <a:avLst/>
          </a:prstGeom>
          <a:noFill/>
          <a:ln w="9525">
            <a:noFill/>
            <a:miter lim="800000"/>
            <a:headEnd/>
            <a:tailEnd/>
          </a:ln>
          <a:effectLst/>
        </p:spPr>
        <p:txBody>
          <a:bodyPr/>
          <a:lstStyle/>
          <a:p>
            <a:pPr algn="ctr">
              <a:defRPr/>
            </a:pPr>
            <a:r>
              <a:rPr lang="es-MX" sz="2400" b="1" dirty="0">
                <a:solidFill>
                  <a:schemeClr val="tx2"/>
                </a:solidFill>
                <a:effectLst>
                  <a:outerShdw blurRad="38100" dist="38100" dir="2700000" algn="tl">
                    <a:srgbClr val="C0C0C0"/>
                  </a:outerShdw>
                </a:effectLst>
              </a:rPr>
              <a:t>	</a:t>
            </a:r>
            <a:r>
              <a:rPr lang="es-MX" sz="2800" b="1" dirty="0">
                <a:solidFill>
                  <a:srgbClr val="FFFF00"/>
                </a:solidFill>
                <a:effectLst>
                  <a:outerShdw blurRad="38100" dist="38100" dir="2700000" algn="tl">
                    <a:srgbClr val="C0C0C0"/>
                  </a:outerShdw>
                </a:effectLst>
                <a:latin typeface="Arial Black" panose="020B0A04020102020204" pitchFamily="34" charset="0"/>
              </a:rPr>
              <a:t>Cuando nos liberamos de nuestro propio temor nuestra presencia libera automáticamente a los demás</a:t>
            </a:r>
            <a:endParaRPr lang="en-US" sz="2800" b="1" dirty="0">
              <a:solidFill>
                <a:srgbClr val="FFFF00"/>
              </a:solidFill>
              <a:effectLst>
                <a:outerShdw blurRad="38100" dist="38100" dir="2700000" algn="tl">
                  <a:srgbClr val="C0C0C0"/>
                </a:outerShdw>
              </a:effectLst>
              <a:latin typeface="Arial Black" panose="020B0A04020102020204" pitchFamily="34" charset="0"/>
            </a:endParaRPr>
          </a:p>
        </p:txBody>
      </p:sp>
      <p:sp>
        <p:nvSpPr>
          <p:cNvPr id="26632" name="Text Box 16"/>
          <p:cNvSpPr txBox="1">
            <a:spLocks noChangeArrowheads="1"/>
          </p:cNvSpPr>
          <p:nvPr/>
        </p:nvSpPr>
        <p:spPr bwMode="auto">
          <a:xfrm>
            <a:off x="4840407" y="1389569"/>
            <a:ext cx="2315634" cy="707886"/>
          </a:xfrm>
          <a:prstGeom prst="rect">
            <a:avLst/>
          </a:prstGeom>
          <a:noFill/>
          <a:ln w="9525">
            <a:noFill/>
            <a:miter lim="800000"/>
            <a:headEnd/>
            <a:tailEnd/>
          </a:ln>
        </p:spPr>
        <p:txBody>
          <a:bodyPr wrap="square">
            <a:spAutoFit/>
          </a:bodyPr>
          <a:lstStyle/>
          <a:p>
            <a:pPr algn="ctr">
              <a:spcBef>
                <a:spcPct val="50000"/>
              </a:spcBef>
            </a:pPr>
            <a:r>
              <a:rPr lang="es-MX" sz="2000" b="1" dirty="0">
                <a:latin typeface="Arial Black" panose="020B0A04020102020204" pitchFamily="34" charset="0"/>
              </a:rPr>
              <a:t>Dones de Nacimiento</a:t>
            </a:r>
            <a:endParaRPr lang="en-US" sz="2000" b="1" dirty="0">
              <a:latin typeface="Arial Black" panose="020B0A04020102020204" pitchFamily="34" charset="0"/>
            </a:endParaRPr>
          </a:p>
        </p:txBody>
      </p:sp>
      <p:sp>
        <p:nvSpPr>
          <p:cNvPr id="6" name="Marcador de fecha 5">
            <a:extLst>
              <a:ext uri="{FF2B5EF4-FFF2-40B4-BE49-F238E27FC236}">
                <a16:creationId xmlns:a16="http://schemas.microsoft.com/office/drawing/2014/main" id="{9A79E344-FCC1-40CE-96E6-F34A42B95BA8}"/>
              </a:ext>
            </a:extLst>
          </p:cNvPr>
          <p:cNvSpPr>
            <a:spLocks noGrp="1"/>
          </p:cNvSpPr>
          <p:nvPr>
            <p:ph type="dt" sz="half" idx="10"/>
          </p:nvPr>
        </p:nvSpPr>
        <p:spPr>
          <a:xfrm>
            <a:off x="9032682" y="6405484"/>
            <a:ext cx="2910840" cy="365125"/>
          </a:xfrm>
        </p:spPr>
        <p:txBody>
          <a:bodyPr/>
          <a:lstStyle/>
          <a:p>
            <a:fld id="{4083E3C1-B740-4A61-AF8C-A8BA2A7626B4}"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0AB1F307-2D05-4508-8B30-5141D4E89240}"/>
              </a:ext>
            </a:extLst>
          </p:cNvPr>
          <p:cNvSpPr>
            <a:spLocks noGrp="1"/>
          </p:cNvSpPr>
          <p:nvPr>
            <p:ph type="sldNum" sz="quarter" idx="12"/>
          </p:nvPr>
        </p:nvSpPr>
        <p:spPr>
          <a:xfrm>
            <a:off x="8193157" y="136525"/>
            <a:ext cx="2743200" cy="365125"/>
          </a:xfrm>
        </p:spPr>
        <p:txBody>
          <a:bodyPr/>
          <a:lstStyle/>
          <a:p>
            <a:fld id="{6D22F896-40B5-4ADD-8801-0D06FADFA095}" type="slidenum">
              <a:rPr lang="en-US" sz="2400" b="1" smtClean="0">
                <a:solidFill>
                  <a:srgbClr val="FFFF00"/>
                </a:solidFill>
              </a:rPr>
              <a:t>175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8130">
                                            <p:txEl>
                                              <p:pRg st="0" end="0"/>
                                            </p:txEl>
                                          </p:spTgt>
                                        </p:tgtEl>
                                        <p:attrNameLst>
                                          <p:attrName>style.visibility</p:attrName>
                                        </p:attrNameLst>
                                      </p:cBhvr>
                                      <p:to>
                                        <p:strVal val="visible"/>
                                      </p:to>
                                    </p:set>
                                    <p:anim calcmode="lin" valueType="num">
                                      <p:cBhvr additive="base">
                                        <p:cTn id="19" dur="500" fill="hold"/>
                                        <p:tgtEl>
                                          <p:spTgt spid="48130">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8130">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0" grpId="0" build="p"/>
    </p:bld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65043" y="161029"/>
            <a:ext cx="11807687" cy="1102634"/>
          </a:xfrm>
        </p:spPr>
        <p:txBody>
          <a:bodyPr>
            <a:normAutofit fontScale="90000"/>
          </a:bodyPr>
          <a:lstStyle/>
          <a:p>
            <a:pPr algn="ctr" eaLnBrk="1" hangingPunct="1">
              <a:defRPr/>
            </a:pPr>
            <a:r>
              <a:rPr lang="es-MX" b="1" dirty="0"/>
              <a:t>	</a:t>
            </a:r>
            <a:r>
              <a:rPr lang="es-MX" sz="3600" b="1" dirty="0">
                <a:solidFill>
                  <a:srgbClr val="FFC000"/>
                </a:solidFill>
                <a:latin typeface="Arial Black" panose="020B0A04020102020204" pitchFamily="34" charset="0"/>
              </a:rPr>
              <a:t>Descubrir nuestra voz: Dones de Nacimiento</a:t>
            </a:r>
            <a:endParaRPr lang="en-US" sz="3600" b="1" dirty="0">
              <a:solidFill>
                <a:srgbClr val="FFC000"/>
              </a:solidFill>
              <a:latin typeface="Arial Black" panose="020B0A04020102020204" pitchFamily="34" charset="0"/>
            </a:endParaRPr>
          </a:p>
        </p:txBody>
      </p:sp>
      <p:sp>
        <p:nvSpPr>
          <p:cNvPr id="50179" name="Rectangle 3"/>
          <p:cNvSpPr>
            <a:spLocks noChangeArrowheads="1"/>
          </p:cNvSpPr>
          <p:nvPr/>
        </p:nvSpPr>
        <p:spPr bwMode="auto">
          <a:xfrm>
            <a:off x="0" y="1156273"/>
            <a:ext cx="11926957" cy="597209"/>
          </a:xfrm>
          <a:prstGeom prst="rect">
            <a:avLst/>
          </a:prstGeom>
          <a:noFill/>
          <a:ln w="9525">
            <a:noFill/>
            <a:miter lim="800000"/>
            <a:headEnd/>
            <a:tailEnd/>
          </a:ln>
          <a:effectLst/>
        </p:spPr>
        <p:txBody>
          <a:bodyPr/>
          <a:lstStyle/>
          <a:p>
            <a:pPr algn="ctr">
              <a:defRPr/>
            </a:pPr>
            <a:r>
              <a:rPr lang="es-MX" sz="3200" b="1" dirty="0">
                <a:solidFill>
                  <a:srgbClr val="FF0000"/>
                </a:solidFill>
                <a:effectLst>
                  <a:outerShdw blurRad="38100" dist="38100" dir="2700000" algn="tl">
                    <a:srgbClr val="C0C0C0"/>
                  </a:outerShdw>
                </a:effectLst>
              </a:rPr>
              <a:t>“Las cuatro Inteligencias”; Cuerpo, Mente, Corazón, Espíritu</a:t>
            </a:r>
            <a:endParaRPr lang="en-US" sz="3200" b="1" dirty="0">
              <a:solidFill>
                <a:srgbClr val="FF0000"/>
              </a:solidFill>
              <a:effectLst>
                <a:outerShdw blurRad="38100" dist="38100" dir="2700000" algn="tl">
                  <a:srgbClr val="C0C0C0"/>
                </a:outerShdw>
              </a:effectLst>
            </a:endParaRPr>
          </a:p>
        </p:txBody>
      </p:sp>
      <p:grpSp>
        <p:nvGrpSpPr>
          <p:cNvPr id="2" name="Group 4"/>
          <p:cNvGrpSpPr>
            <a:grpSpLocks/>
          </p:cNvGrpSpPr>
          <p:nvPr/>
        </p:nvGrpSpPr>
        <p:grpSpPr bwMode="auto">
          <a:xfrm>
            <a:off x="1497496" y="1868558"/>
            <a:ext cx="9316278" cy="4828414"/>
            <a:chOff x="1474" y="1298"/>
            <a:chExt cx="2767" cy="2495"/>
          </a:xfrm>
        </p:grpSpPr>
        <p:sp>
          <p:nvSpPr>
            <p:cNvPr id="27653" name="Oval 5"/>
            <p:cNvSpPr>
              <a:spLocks noChangeArrowheads="1"/>
            </p:cNvSpPr>
            <p:nvPr/>
          </p:nvSpPr>
          <p:spPr bwMode="auto">
            <a:xfrm>
              <a:off x="1519" y="1298"/>
              <a:ext cx="2722" cy="2450"/>
            </a:xfrm>
            <a:prstGeom prst="ellipse">
              <a:avLst/>
            </a:prstGeom>
            <a:gradFill rotWithShape="1">
              <a:gsLst>
                <a:gs pos="0">
                  <a:schemeClr val="bg1"/>
                </a:gs>
                <a:gs pos="100000">
                  <a:srgbClr val="0000FF"/>
                </a:gs>
              </a:gsLst>
              <a:path path="shape">
                <a:fillToRect l="50000" t="50000" r="50000" b="50000"/>
              </a:path>
            </a:gradFill>
            <a:ln w="9525">
              <a:solidFill>
                <a:srgbClr val="0000FF"/>
              </a:solidFill>
              <a:round/>
              <a:headEnd/>
              <a:tailEnd/>
            </a:ln>
          </p:spPr>
          <p:txBody>
            <a:bodyPr wrap="none" anchor="ctr"/>
            <a:lstStyle/>
            <a:p>
              <a:endParaRPr lang="es-ES"/>
            </a:p>
          </p:txBody>
        </p:sp>
        <p:grpSp>
          <p:nvGrpSpPr>
            <p:cNvPr id="3" name="Group 6"/>
            <p:cNvGrpSpPr>
              <a:grpSpLocks/>
            </p:cNvGrpSpPr>
            <p:nvPr/>
          </p:nvGrpSpPr>
          <p:grpSpPr bwMode="auto">
            <a:xfrm>
              <a:off x="2517" y="1344"/>
              <a:ext cx="771" cy="723"/>
              <a:chOff x="2472" y="1344"/>
              <a:chExt cx="771" cy="723"/>
            </a:xfrm>
          </p:grpSpPr>
          <p:sp>
            <p:nvSpPr>
              <p:cNvPr id="27669" name="Text Box 7"/>
              <p:cNvSpPr txBox="1">
                <a:spLocks noChangeArrowheads="1"/>
              </p:cNvSpPr>
              <p:nvPr/>
            </p:nvSpPr>
            <p:spPr bwMode="auto">
              <a:xfrm>
                <a:off x="2586" y="1797"/>
                <a:ext cx="545" cy="270"/>
              </a:xfrm>
              <a:prstGeom prst="rect">
                <a:avLst/>
              </a:prstGeom>
              <a:noFill/>
              <a:ln w="9525">
                <a:noFill/>
                <a:miter lim="800000"/>
                <a:headEnd/>
                <a:tailEnd/>
              </a:ln>
            </p:spPr>
            <p:txBody>
              <a:bodyPr>
                <a:spAutoFit/>
              </a:bodyPr>
              <a:lstStyle/>
              <a:p>
                <a:pPr algn="ctr">
                  <a:spcBef>
                    <a:spcPct val="50000"/>
                  </a:spcBef>
                </a:pPr>
                <a:r>
                  <a:rPr lang="es-MX" sz="2800" b="1" dirty="0"/>
                  <a:t>(Mente)</a:t>
                </a:r>
                <a:endParaRPr lang="en-US" sz="2800" b="1" dirty="0"/>
              </a:p>
            </p:txBody>
          </p:sp>
          <p:sp>
            <p:nvSpPr>
              <p:cNvPr id="27670" name="Text Box 8"/>
              <p:cNvSpPr txBox="1">
                <a:spLocks noChangeArrowheads="1"/>
              </p:cNvSpPr>
              <p:nvPr/>
            </p:nvSpPr>
            <p:spPr bwMode="auto">
              <a:xfrm>
                <a:off x="2472" y="1525"/>
                <a:ext cx="771" cy="334"/>
              </a:xfrm>
              <a:prstGeom prst="rect">
                <a:avLst/>
              </a:prstGeom>
              <a:noFill/>
              <a:ln w="9525">
                <a:noFill/>
                <a:miter lim="800000"/>
                <a:headEnd/>
                <a:tailEnd/>
              </a:ln>
            </p:spPr>
            <p:txBody>
              <a:bodyPr>
                <a:spAutoFit/>
              </a:bodyPr>
              <a:lstStyle/>
              <a:p>
                <a:pPr algn="ctr">
                  <a:spcBef>
                    <a:spcPct val="50000"/>
                  </a:spcBef>
                </a:pPr>
                <a:r>
                  <a:rPr lang="es-MX" sz="3600" dirty="0">
                    <a:latin typeface="Arial Black" panose="020B0A04020102020204" pitchFamily="34" charset="0"/>
                  </a:rPr>
                  <a:t>Mental</a:t>
                </a:r>
                <a:endParaRPr lang="en-US" sz="3600" dirty="0">
                  <a:latin typeface="Arial Black" panose="020B0A04020102020204" pitchFamily="34" charset="0"/>
                </a:endParaRPr>
              </a:p>
            </p:txBody>
          </p:sp>
          <p:sp>
            <p:nvSpPr>
              <p:cNvPr id="27671" name="Text Box 9"/>
              <p:cNvSpPr txBox="1">
                <a:spLocks noChangeArrowheads="1"/>
              </p:cNvSpPr>
              <p:nvPr/>
            </p:nvSpPr>
            <p:spPr bwMode="auto">
              <a:xfrm>
                <a:off x="2653" y="1344"/>
                <a:ext cx="409" cy="175"/>
              </a:xfrm>
              <a:prstGeom prst="rect">
                <a:avLst/>
              </a:prstGeom>
              <a:noFill/>
              <a:ln w="9525">
                <a:noFill/>
                <a:miter lim="800000"/>
                <a:headEnd/>
                <a:tailEnd/>
              </a:ln>
            </p:spPr>
            <p:txBody>
              <a:bodyPr>
                <a:spAutoFit/>
              </a:bodyPr>
              <a:lstStyle/>
              <a:p>
                <a:pPr algn="ctr">
                  <a:spcBef>
                    <a:spcPct val="50000"/>
                  </a:spcBef>
                </a:pPr>
                <a:r>
                  <a:rPr lang="es-MX" sz="1600" b="1" dirty="0"/>
                  <a:t>(IM)</a:t>
                </a:r>
                <a:endParaRPr lang="en-US" sz="1600" b="1" dirty="0"/>
              </a:p>
            </p:txBody>
          </p:sp>
        </p:grpSp>
        <p:grpSp>
          <p:nvGrpSpPr>
            <p:cNvPr id="4" name="Group 10"/>
            <p:cNvGrpSpPr>
              <a:grpSpLocks/>
            </p:cNvGrpSpPr>
            <p:nvPr/>
          </p:nvGrpSpPr>
          <p:grpSpPr bwMode="auto">
            <a:xfrm>
              <a:off x="3561" y="2160"/>
              <a:ext cx="589" cy="778"/>
              <a:chOff x="3606" y="2205"/>
              <a:chExt cx="589" cy="778"/>
            </a:xfrm>
          </p:grpSpPr>
          <p:sp>
            <p:nvSpPr>
              <p:cNvPr id="27666" name="Text Box 11"/>
              <p:cNvSpPr txBox="1">
                <a:spLocks noChangeArrowheads="1"/>
              </p:cNvSpPr>
              <p:nvPr/>
            </p:nvSpPr>
            <p:spPr bwMode="auto">
              <a:xfrm>
                <a:off x="3698" y="2205"/>
                <a:ext cx="408" cy="270"/>
              </a:xfrm>
              <a:prstGeom prst="rect">
                <a:avLst/>
              </a:prstGeom>
              <a:noFill/>
              <a:ln w="9525" algn="ctr">
                <a:noFill/>
                <a:miter lim="800000"/>
                <a:headEnd/>
                <a:tailEnd/>
              </a:ln>
            </p:spPr>
            <p:txBody>
              <a:bodyPr>
                <a:spAutoFit/>
              </a:bodyPr>
              <a:lstStyle/>
              <a:p>
                <a:pPr>
                  <a:spcBef>
                    <a:spcPct val="50000"/>
                  </a:spcBef>
                </a:pPr>
                <a:r>
                  <a:rPr lang="es-MX" sz="2800" b="1" dirty="0"/>
                  <a:t>(IF)</a:t>
                </a:r>
                <a:endParaRPr lang="en-US" sz="2800" b="1" dirty="0"/>
              </a:p>
            </p:txBody>
          </p:sp>
          <p:sp>
            <p:nvSpPr>
              <p:cNvPr id="27667" name="Text Box 12"/>
              <p:cNvSpPr txBox="1">
                <a:spLocks noChangeArrowheads="1"/>
              </p:cNvSpPr>
              <p:nvPr/>
            </p:nvSpPr>
            <p:spPr bwMode="auto">
              <a:xfrm>
                <a:off x="3651" y="2432"/>
                <a:ext cx="544" cy="270"/>
              </a:xfrm>
              <a:prstGeom prst="rect">
                <a:avLst/>
              </a:prstGeom>
              <a:noFill/>
              <a:ln w="9525">
                <a:noFill/>
                <a:miter lim="800000"/>
                <a:headEnd/>
                <a:tailEnd/>
              </a:ln>
            </p:spPr>
            <p:txBody>
              <a:bodyPr wrap="square">
                <a:spAutoFit/>
              </a:bodyPr>
              <a:lstStyle/>
              <a:p>
                <a:pPr>
                  <a:spcBef>
                    <a:spcPct val="50000"/>
                  </a:spcBef>
                </a:pPr>
                <a:r>
                  <a:rPr lang="es-MX" sz="2800" dirty="0">
                    <a:latin typeface="Arial Black" pitchFamily="34" charset="0"/>
                  </a:rPr>
                  <a:t>Física</a:t>
                </a:r>
                <a:endParaRPr lang="en-US" sz="2800" dirty="0">
                  <a:latin typeface="Arial Black" pitchFamily="34" charset="0"/>
                </a:endParaRPr>
              </a:p>
            </p:txBody>
          </p:sp>
          <p:sp>
            <p:nvSpPr>
              <p:cNvPr id="27668" name="Text Box 13"/>
              <p:cNvSpPr txBox="1">
                <a:spLocks noChangeArrowheads="1"/>
              </p:cNvSpPr>
              <p:nvPr/>
            </p:nvSpPr>
            <p:spPr bwMode="auto">
              <a:xfrm>
                <a:off x="3606" y="2713"/>
                <a:ext cx="544" cy="270"/>
              </a:xfrm>
              <a:prstGeom prst="rect">
                <a:avLst/>
              </a:prstGeom>
              <a:noFill/>
              <a:ln w="9525">
                <a:noFill/>
                <a:miter lim="800000"/>
                <a:headEnd/>
                <a:tailEnd/>
              </a:ln>
            </p:spPr>
            <p:txBody>
              <a:bodyPr>
                <a:spAutoFit/>
              </a:bodyPr>
              <a:lstStyle/>
              <a:p>
                <a:pPr>
                  <a:spcBef>
                    <a:spcPct val="50000"/>
                  </a:spcBef>
                </a:pPr>
                <a:r>
                  <a:rPr lang="es-MX" sz="2800" b="1" dirty="0"/>
                  <a:t>(Cuerpo)</a:t>
                </a:r>
                <a:endParaRPr lang="en-US" sz="2800" b="1" dirty="0"/>
              </a:p>
            </p:txBody>
          </p:sp>
        </p:grpSp>
        <p:grpSp>
          <p:nvGrpSpPr>
            <p:cNvPr id="5" name="Group 14"/>
            <p:cNvGrpSpPr>
              <a:grpSpLocks/>
            </p:cNvGrpSpPr>
            <p:nvPr/>
          </p:nvGrpSpPr>
          <p:grpSpPr bwMode="auto">
            <a:xfrm>
              <a:off x="1474" y="2160"/>
              <a:ext cx="1042" cy="1089"/>
              <a:chOff x="1474" y="2160"/>
              <a:chExt cx="1042" cy="1089"/>
            </a:xfrm>
          </p:grpSpPr>
          <p:sp>
            <p:nvSpPr>
              <p:cNvPr id="27663" name="Text Box 15"/>
              <p:cNvSpPr txBox="1">
                <a:spLocks noChangeArrowheads="1"/>
              </p:cNvSpPr>
              <p:nvPr/>
            </p:nvSpPr>
            <p:spPr bwMode="auto">
              <a:xfrm>
                <a:off x="1791" y="2160"/>
                <a:ext cx="409" cy="270"/>
              </a:xfrm>
              <a:prstGeom prst="rect">
                <a:avLst/>
              </a:prstGeom>
              <a:noFill/>
              <a:ln w="9525" algn="ctr">
                <a:noFill/>
                <a:miter lim="800000"/>
                <a:headEnd/>
                <a:tailEnd/>
              </a:ln>
            </p:spPr>
            <p:txBody>
              <a:bodyPr>
                <a:spAutoFit/>
              </a:bodyPr>
              <a:lstStyle/>
              <a:p>
                <a:pPr>
                  <a:spcBef>
                    <a:spcPct val="50000"/>
                  </a:spcBef>
                </a:pPr>
                <a:r>
                  <a:rPr lang="es-MX" sz="2800" b="1" dirty="0"/>
                  <a:t>(IE)</a:t>
                </a:r>
                <a:endParaRPr lang="en-US" sz="2800" b="1" dirty="0"/>
              </a:p>
            </p:txBody>
          </p:sp>
          <p:sp>
            <p:nvSpPr>
              <p:cNvPr id="27664" name="Text Box 16"/>
              <p:cNvSpPr txBox="1">
                <a:spLocks noChangeArrowheads="1"/>
              </p:cNvSpPr>
              <p:nvPr/>
            </p:nvSpPr>
            <p:spPr bwMode="auto">
              <a:xfrm>
                <a:off x="1474" y="2387"/>
                <a:ext cx="907" cy="493"/>
              </a:xfrm>
              <a:prstGeom prst="rect">
                <a:avLst/>
              </a:prstGeom>
              <a:noFill/>
              <a:ln w="9525">
                <a:noFill/>
                <a:miter lim="800000"/>
                <a:headEnd/>
                <a:tailEnd/>
              </a:ln>
            </p:spPr>
            <p:txBody>
              <a:bodyPr>
                <a:spAutoFit/>
              </a:bodyPr>
              <a:lstStyle/>
              <a:p>
                <a:pPr algn="ctr">
                  <a:spcBef>
                    <a:spcPct val="50000"/>
                  </a:spcBef>
                </a:pPr>
                <a:r>
                  <a:rPr lang="es-MX" sz="2800" dirty="0">
                    <a:latin typeface="Arial Black" pitchFamily="34" charset="0"/>
                  </a:rPr>
                  <a:t>Social  Emocional</a:t>
                </a:r>
                <a:endParaRPr lang="en-US" sz="2800" dirty="0">
                  <a:latin typeface="Arial Black" pitchFamily="34" charset="0"/>
                </a:endParaRPr>
              </a:p>
            </p:txBody>
          </p:sp>
          <p:sp>
            <p:nvSpPr>
              <p:cNvPr id="27665" name="Text Box 17"/>
              <p:cNvSpPr txBox="1">
                <a:spLocks noChangeArrowheads="1"/>
              </p:cNvSpPr>
              <p:nvPr/>
            </p:nvSpPr>
            <p:spPr bwMode="auto">
              <a:xfrm>
                <a:off x="1879" y="2979"/>
                <a:ext cx="637" cy="270"/>
              </a:xfrm>
              <a:prstGeom prst="rect">
                <a:avLst/>
              </a:prstGeom>
              <a:noFill/>
              <a:ln w="9525">
                <a:noFill/>
                <a:miter lim="800000"/>
                <a:headEnd/>
                <a:tailEnd/>
              </a:ln>
            </p:spPr>
            <p:txBody>
              <a:bodyPr>
                <a:spAutoFit/>
              </a:bodyPr>
              <a:lstStyle/>
              <a:p>
                <a:pPr>
                  <a:spcBef>
                    <a:spcPct val="50000"/>
                  </a:spcBef>
                </a:pPr>
                <a:r>
                  <a:rPr lang="es-MX" sz="2800" b="1" dirty="0"/>
                  <a:t>(Corazón)</a:t>
                </a:r>
                <a:endParaRPr lang="en-US" sz="2800" b="1" dirty="0"/>
              </a:p>
            </p:txBody>
          </p:sp>
        </p:grpSp>
        <p:grpSp>
          <p:nvGrpSpPr>
            <p:cNvPr id="6" name="Group 18"/>
            <p:cNvGrpSpPr>
              <a:grpSpLocks/>
            </p:cNvGrpSpPr>
            <p:nvPr/>
          </p:nvGrpSpPr>
          <p:grpSpPr bwMode="auto">
            <a:xfrm>
              <a:off x="2336" y="2116"/>
              <a:ext cx="1179" cy="1042"/>
              <a:chOff x="2290" y="2071"/>
              <a:chExt cx="1179" cy="1042"/>
            </a:xfrm>
          </p:grpSpPr>
          <p:sp>
            <p:nvSpPr>
              <p:cNvPr id="27661" name="Oval 19"/>
              <p:cNvSpPr>
                <a:spLocks noChangeArrowheads="1"/>
              </p:cNvSpPr>
              <p:nvPr/>
            </p:nvSpPr>
            <p:spPr bwMode="auto">
              <a:xfrm>
                <a:off x="2290" y="2071"/>
                <a:ext cx="1179" cy="1042"/>
              </a:xfrm>
              <a:prstGeom prst="ellipse">
                <a:avLst/>
              </a:prstGeom>
              <a:solidFill>
                <a:srgbClr val="FFFF99"/>
              </a:solidFill>
              <a:ln w="31750">
                <a:solidFill>
                  <a:srgbClr val="FF0000"/>
                </a:solidFill>
                <a:prstDash val="sysDot"/>
                <a:round/>
                <a:headEnd/>
                <a:tailEnd/>
              </a:ln>
            </p:spPr>
            <p:txBody>
              <a:bodyPr wrap="none" anchor="ctr"/>
              <a:lstStyle/>
              <a:p>
                <a:pPr algn="ctr"/>
                <a:endParaRPr lang="es-MX" sz="1200" b="1" dirty="0"/>
              </a:p>
              <a:p>
                <a:pPr algn="ctr"/>
                <a:endParaRPr lang="es-MX" sz="1200" b="1" dirty="0"/>
              </a:p>
              <a:p>
                <a:pPr algn="ctr"/>
                <a:r>
                  <a:rPr lang="es-MX" sz="2800" b="1" dirty="0">
                    <a:solidFill>
                      <a:schemeClr val="bg1"/>
                    </a:solidFill>
                  </a:rPr>
                  <a:t>(Espíritu)</a:t>
                </a:r>
              </a:p>
              <a:p>
                <a:pPr algn="ctr"/>
                <a:endParaRPr lang="es-MX" sz="1200" b="1" dirty="0"/>
              </a:p>
              <a:p>
                <a:pPr algn="ctr"/>
                <a:r>
                  <a:rPr lang="es-MX" sz="2400" b="1" dirty="0">
                    <a:solidFill>
                      <a:schemeClr val="bg1"/>
                    </a:solidFill>
                  </a:rPr>
                  <a:t>(IES)</a:t>
                </a:r>
                <a:endParaRPr lang="en-US" sz="2400" b="1" dirty="0">
                  <a:solidFill>
                    <a:schemeClr val="bg1"/>
                  </a:solidFill>
                </a:endParaRPr>
              </a:p>
            </p:txBody>
          </p:sp>
          <p:sp>
            <p:nvSpPr>
              <p:cNvPr id="27662" name="Text Box 20"/>
              <p:cNvSpPr txBox="1">
                <a:spLocks noChangeArrowheads="1"/>
              </p:cNvSpPr>
              <p:nvPr/>
            </p:nvSpPr>
            <p:spPr bwMode="auto">
              <a:xfrm>
                <a:off x="2599" y="2177"/>
                <a:ext cx="600" cy="239"/>
              </a:xfrm>
              <a:prstGeom prst="rect">
                <a:avLst/>
              </a:prstGeom>
              <a:noFill/>
              <a:ln w="9525">
                <a:noFill/>
                <a:miter lim="800000"/>
                <a:headEnd/>
                <a:tailEnd/>
              </a:ln>
            </p:spPr>
            <p:txBody>
              <a:bodyPr wrap="square">
                <a:spAutoFit/>
              </a:bodyPr>
              <a:lstStyle/>
              <a:p>
                <a:pPr>
                  <a:spcBef>
                    <a:spcPct val="50000"/>
                  </a:spcBef>
                </a:pPr>
                <a:r>
                  <a:rPr lang="es-MX" sz="2400" dirty="0">
                    <a:solidFill>
                      <a:schemeClr val="bg1"/>
                    </a:solidFill>
                    <a:latin typeface="Arial Black" pitchFamily="34" charset="0"/>
                  </a:rPr>
                  <a:t>Espiritual</a:t>
                </a:r>
                <a:endParaRPr lang="en-US" sz="2400" dirty="0">
                  <a:solidFill>
                    <a:schemeClr val="bg1"/>
                  </a:solidFill>
                  <a:latin typeface="Arial Black" pitchFamily="34" charset="0"/>
                </a:endParaRPr>
              </a:p>
            </p:txBody>
          </p:sp>
        </p:grpSp>
        <p:sp>
          <p:nvSpPr>
            <p:cNvPr id="27658" name="Line 21"/>
            <p:cNvSpPr>
              <a:spLocks noChangeShapeType="1"/>
            </p:cNvSpPr>
            <p:nvPr/>
          </p:nvSpPr>
          <p:spPr bwMode="auto">
            <a:xfrm>
              <a:off x="1746" y="1842"/>
              <a:ext cx="726" cy="454"/>
            </a:xfrm>
            <a:prstGeom prst="line">
              <a:avLst/>
            </a:prstGeom>
            <a:noFill/>
            <a:ln w="28575">
              <a:solidFill>
                <a:schemeClr val="bg1"/>
              </a:solidFill>
              <a:round/>
              <a:headEnd/>
              <a:tailEnd/>
            </a:ln>
          </p:spPr>
          <p:txBody>
            <a:bodyPr/>
            <a:lstStyle/>
            <a:p>
              <a:endParaRPr lang="es-ES"/>
            </a:p>
          </p:txBody>
        </p:sp>
        <p:sp>
          <p:nvSpPr>
            <p:cNvPr id="27659" name="Line 22"/>
            <p:cNvSpPr>
              <a:spLocks noChangeShapeType="1"/>
            </p:cNvSpPr>
            <p:nvPr/>
          </p:nvSpPr>
          <p:spPr bwMode="auto">
            <a:xfrm flipV="1">
              <a:off x="3334" y="1797"/>
              <a:ext cx="680" cy="454"/>
            </a:xfrm>
            <a:prstGeom prst="line">
              <a:avLst/>
            </a:prstGeom>
            <a:noFill/>
            <a:ln w="28575">
              <a:solidFill>
                <a:schemeClr val="bg1"/>
              </a:solidFill>
              <a:round/>
              <a:headEnd/>
              <a:tailEnd/>
            </a:ln>
          </p:spPr>
          <p:txBody>
            <a:bodyPr/>
            <a:lstStyle/>
            <a:p>
              <a:endParaRPr lang="es-ES"/>
            </a:p>
          </p:txBody>
        </p:sp>
        <p:sp>
          <p:nvSpPr>
            <p:cNvPr id="27660" name="Line 23"/>
            <p:cNvSpPr>
              <a:spLocks noChangeShapeType="1"/>
            </p:cNvSpPr>
            <p:nvPr/>
          </p:nvSpPr>
          <p:spPr bwMode="auto">
            <a:xfrm>
              <a:off x="2925" y="3158"/>
              <a:ext cx="0" cy="635"/>
            </a:xfrm>
            <a:prstGeom prst="line">
              <a:avLst/>
            </a:prstGeom>
            <a:noFill/>
            <a:ln w="28575">
              <a:solidFill>
                <a:schemeClr val="bg1"/>
              </a:solidFill>
              <a:round/>
              <a:headEnd/>
              <a:tailEnd/>
            </a:ln>
          </p:spPr>
          <p:txBody>
            <a:bodyPr/>
            <a:lstStyle/>
            <a:p>
              <a:endParaRPr lang="es-ES"/>
            </a:p>
          </p:txBody>
        </p:sp>
      </p:grpSp>
      <p:sp>
        <p:nvSpPr>
          <p:cNvPr id="7" name="Marcador de fecha 6">
            <a:extLst>
              <a:ext uri="{FF2B5EF4-FFF2-40B4-BE49-F238E27FC236}">
                <a16:creationId xmlns:a16="http://schemas.microsoft.com/office/drawing/2014/main" id="{FB7CE328-B789-4EEE-A792-353229C4E118}"/>
              </a:ext>
            </a:extLst>
          </p:cNvPr>
          <p:cNvSpPr>
            <a:spLocks noGrp="1"/>
          </p:cNvSpPr>
          <p:nvPr>
            <p:ph type="dt" sz="half" idx="10"/>
          </p:nvPr>
        </p:nvSpPr>
        <p:spPr/>
        <p:txBody>
          <a:bodyPr/>
          <a:lstStyle/>
          <a:p>
            <a:fld id="{9F984DFB-7A6A-4DD4-94CC-3BCFD972D5BD}" type="datetime1">
              <a:rPr lang="es-PE" sz="2400" b="1" smtClean="0">
                <a:solidFill>
                  <a:srgbClr val="FF0000"/>
                </a:solidFill>
              </a:rPr>
              <a:t>29/08/2024</a:t>
            </a:fld>
            <a:endParaRPr lang="en-US" sz="2400" b="1" dirty="0">
              <a:solidFill>
                <a:srgbClr val="FF0000"/>
              </a:solidFill>
            </a:endParaRPr>
          </a:p>
        </p:txBody>
      </p:sp>
      <p:sp>
        <p:nvSpPr>
          <p:cNvPr id="8" name="Marcador de número de diapositiva 7">
            <a:extLst>
              <a:ext uri="{FF2B5EF4-FFF2-40B4-BE49-F238E27FC236}">
                <a16:creationId xmlns:a16="http://schemas.microsoft.com/office/drawing/2014/main" id="{6E593B5C-C6A1-42B1-8A60-57B21E413D2D}"/>
              </a:ext>
            </a:extLst>
          </p:cNvPr>
          <p:cNvSpPr>
            <a:spLocks noGrp="1"/>
          </p:cNvSpPr>
          <p:nvPr>
            <p:ph type="sldNum" sz="quarter" idx="12"/>
          </p:nvPr>
        </p:nvSpPr>
        <p:spPr>
          <a:xfrm>
            <a:off x="9183757" y="632260"/>
            <a:ext cx="2743200" cy="365125"/>
          </a:xfrm>
        </p:spPr>
        <p:txBody>
          <a:bodyPr/>
          <a:lstStyle/>
          <a:p>
            <a:fld id="{6D22F896-40B5-4ADD-8801-0D06FADFA095}" type="slidenum">
              <a:rPr lang="en-US" sz="2400" b="1" smtClean="0">
                <a:solidFill>
                  <a:srgbClr val="FFFF00"/>
                </a:solidFill>
              </a:rPr>
              <a:t>176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50178"/>
                                        </p:tgtEl>
                                        <p:attrNameLst>
                                          <p:attrName>style.visibility</p:attrName>
                                        </p:attrNameLst>
                                      </p:cBhvr>
                                      <p:to>
                                        <p:strVal val="visible"/>
                                      </p:to>
                                    </p:set>
                                    <p:anim calcmode="lin" valueType="num">
                                      <p:cBhvr additive="base">
                                        <p:cTn id="12" dur="500" fill="hold"/>
                                        <p:tgtEl>
                                          <p:spTgt spid="50178"/>
                                        </p:tgtEl>
                                        <p:attrNameLst>
                                          <p:attrName>ppt_x</p:attrName>
                                        </p:attrNameLst>
                                      </p:cBhvr>
                                      <p:tavLst>
                                        <p:tav tm="0">
                                          <p:val>
                                            <p:strVal val="#ppt_x"/>
                                          </p:val>
                                        </p:tav>
                                        <p:tav tm="100000">
                                          <p:val>
                                            <p:strVal val="#ppt_x"/>
                                          </p:val>
                                        </p:tav>
                                      </p:tavLst>
                                    </p:anim>
                                    <p:anim calcmode="lin" valueType="num">
                                      <p:cBhvr additive="base">
                                        <p:cTn id="13" dur="500" fill="hold"/>
                                        <p:tgtEl>
                                          <p:spTgt spid="501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8" grpId="0"/>
    </p:bld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45774" y="52044"/>
            <a:ext cx="11741425" cy="1153156"/>
          </a:xfrm>
        </p:spPr>
        <p:txBody>
          <a:bodyPr>
            <a:normAutofit/>
          </a:bodyPr>
          <a:lstStyle/>
          <a:p>
            <a:pPr algn="ctr" eaLnBrk="1" hangingPunct="1">
              <a:defRPr/>
            </a:pPr>
            <a:r>
              <a:rPr lang="es-MX" b="1" dirty="0"/>
              <a:t>	</a:t>
            </a:r>
            <a:r>
              <a:rPr lang="es-MX" sz="3600" b="1" dirty="0">
                <a:solidFill>
                  <a:srgbClr val="FFC000"/>
                </a:solidFill>
                <a:latin typeface="Arial Black" panose="020B0A04020102020204" pitchFamily="34" charset="0"/>
              </a:rPr>
              <a:t>Descubrir nuestra voz: Dones de Nacimiento</a:t>
            </a:r>
            <a:endParaRPr lang="en-US" sz="3600" b="1" dirty="0">
              <a:solidFill>
                <a:srgbClr val="FFC000"/>
              </a:solidFill>
              <a:latin typeface="Arial Black" panose="020B0A04020102020204" pitchFamily="34" charset="0"/>
            </a:endParaRPr>
          </a:p>
        </p:txBody>
      </p:sp>
      <p:sp>
        <p:nvSpPr>
          <p:cNvPr id="52227" name="Rectangle 3"/>
          <p:cNvSpPr>
            <a:spLocks noChangeArrowheads="1"/>
          </p:cNvSpPr>
          <p:nvPr/>
        </p:nvSpPr>
        <p:spPr bwMode="auto">
          <a:xfrm>
            <a:off x="304801" y="1166471"/>
            <a:ext cx="11330608" cy="1038195"/>
          </a:xfrm>
          <a:prstGeom prst="rect">
            <a:avLst/>
          </a:prstGeom>
          <a:noFill/>
          <a:ln w="9525">
            <a:noFill/>
            <a:miter lim="800000"/>
            <a:headEnd/>
            <a:tailEnd/>
          </a:ln>
          <a:effectLst/>
        </p:spPr>
        <p:txBody>
          <a:bodyPr/>
          <a:lstStyle/>
          <a:p>
            <a:pPr algn="ctr">
              <a:defRPr/>
            </a:pPr>
            <a:r>
              <a:rPr lang="es-MX" sz="3200" b="1" dirty="0">
                <a:solidFill>
                  <a:srgbClr val="FF0000"/>
                </a:solidFill>
                <a:effectLst>
                  <a:outerShdw blurRad="38100" dist="38100" dir="2700000" algn="tl">
                    <a:srgbClr val="C0C0C0"/>
                  </a:outerShdw>
                </a:effectLst>
              </a:rPr>
              <a:t>“Las cuatro Inteligencias”; Cuerpo, Mente, Corazón, Espíritu</a:t>
            </a:r>
            <a:endParaRPr lang="en-US" sz="3200" b="1" dirty="0">
              <a:solidFill>
                <a:srgbClr val="FF0000"/>
              </a:solidFill>
              <a:effectLst>
                <a:outerShdw blurRad="38100" dist="38100" dir="2700000" algn="tl">
                  <a:srgbClr val="C0C0C0"/>
                </a:outerShdw>
              </a:effectLst>
            </a:endParaRPr>
          </a:p>
        </p:txBody>
      </p:sp>
      <p:grpSp>
        <p:nvGrpSpPr>
          <p:cNvPr id="2" name="Group 4"/>
          <p:cNvGrpSpPr>
            <a:grpSpLocks/>
          </p:cNvGrpSpPr>
          <p:nvPr/>
        </p:nvGrpSpPr>
        <p:grpSpPr bwMode="auto">
          <a:xfrm>
            <a:off x="304801" y="2519931"/>
            <a:ext cx="11582398" cy="1818138"/>
            <a:chOff x="385" y="1253"/>
            <a:chExt cx="3810" cy="828"/>
          </a:xfrm>
        </p:grpSpPr>
        <p:pic>
          <p:nvPicPr>
            <p:cNvPr id="28682" name="Picture 5" descr="MCPE03199_0000[1]"/>
            <p:cNvPicPr>
              <a:picLocks noChangeAspect="1" noChangeArrowheads="1"/>
            </p:cNvPicPr>
            <p:nvPr/>
          </p:nvPicPr>
          <p:blipFill>
            <a:blip r:embed="rId3">
              <a:lum bright="70000" contrast="-70000"/>
            </a:blip>
            <a:srcRect/>
            <a:stretch>
              <a:fillRect/>
            </a:stretch>
          </p:blipFill>
          <p:spPr bwMode="auto">
            <a:xfrm>
              <a:off x="703" y="1253"/>
              <a:ext cx="468" cy="828"/>
            </a:xfrm>
            <a:prstGeom prst="rect">
              <a:avLst/>
            </a:prstGeom>
            <a:noFill/>
            <a:ln w="9525">
              <a:noFill/>
              <a:miter lim="800000"/>
              <a:headEnd/>
              <a:tailEnd/>
            </a:ln>
          </p:spPr>
        </p:pic>
        <p:sp>
          <p:nvSpPr>
            <p:cNvPr id="28683" name="Text Box 6"/>
            <p:cNvSpPr txBox="1">
              <a:spLocks noChangeArrowheads="1"/>
            </p:cNvSpPr>
            <p:nvPr/>
          </p:nvSpPr>
          <p:spPr bwMode="auto">
            <a:xfrm>
              <a:off x="385" y="1389"/>
              <a:ext cx="1180" cy="210"/>
            </a:xfrm>
            <a:prstGeom prst="rect">
              <a:avLst/>
            </a:prstGeom>
            <a:noFill/>
            <a:ln w="9525">
              <a:noFill/>
              <a:miter lim="800000"/>
              <a:headEnd/>
              <a:tailEnd/>
            </a:ln>
          </p:spPr>
          <p:txBody>
            <a:bodyPr>
              <a:spAutoFit/>
            </a:bodyPr>
            <a:lstStyle/>
            <a:p>
              <a:pPr algn="ctr">
                <a:spcBef>
                  <a:spcPct val="50000"/>
                </a:spcBef>
              </a:pPr>
              <a:r>
                <a:rPr lang="es-MX" sz="2400" b="1" dirty="0">
                  <a:solidFill>
                    <a:srgbClr val="FF0000"/>
                  </a:solidFill>
                  <a:latin typeface="Arial Black" panose="020B0A04020102020204" pitchFamily="34" charset="0"/>
                </a:rPr>
                <a:t>Inteligencia Física</a:t>
              </a:r>
              <a:endParaRPr lang="en-US" sz="2400" b="1" dirty="0">
                <a:solidFill>
                  <a:srgbClr val="FF0000"/>
                </a:solidFill>
                <a:latin typeface="Arial Black" panose="020B0A04020102020204" pitchFamily="34" charset="0"/>
              </a:endParaRPr>
            </a:p>
          </p:txBody>
        </p:sp>
        <p:sp>
          <p:nvSpPr>
            <p:cNvPr id="28684" name="Rectangle 7"/>
            <p:cNvSpPr>
              <a:spLocks noChangeArrowheads="1"/>
            </p:cNvSpPr>
            <p:nvPr/>
          </p:nvSpPr>
          <p:spPr bwMode="auto">
            <a:xfrm>
              <a:off x="1565" y="1324"/>
              <a:ext cx="2630" cy="454"/>
            </a:xfrm>
            <a:prstGeom prst="rect">
              <a:avLst/>
            </a:prstGeom>
            <a:solidFill>
              <a:srgbClr val="FFFF66"/>
            </a:solidFill>
            <a:ln w="38100">
              <a:solidFill>
                <a:srgbClr val="FF0000"/>
              </a:solidFill>
              <a:prstDash val="sysDot"/>
              <a:miter lim="800000"/>
              <a:headEnd/>
              <a:tailEnd/>
            </a:ln>
          </p:spPr>
          <p:txBody>
            <a:bodyPr wrap="none" anchor="ctr"/>
            <a:lstStyle/>
            <a:p>
              <a:pPr algn="ctr"/>
              <a:r>
                <a:rPr lang="es-MX" sz="3200" b="1" dirty="0">
                  <a:solidFill>
                    <a:schemeClr val="bg1"/>
                  </a:solidFill>
                  <a:latin typeface="Arial Black" panose="020B0A04020102020204" pitchFamily="34" charset="0"/>
                </a:rPr>
                <a:t>Lo que hace tu cuerpo sin ningún </a:t>
              </a:r>
            </a:p>
            <a:p>
              <a:pPr algn="ctr"/>
              <a:r>
                <a:rPr lang="es-MX" sz="3200" b="1" dirty="0">
                  <a:solidFill>
                    <a:schemeClr val="bg1"/>
                  </a:solidFill>
                  <a:latin typeface="Arial Black" panose="020B0A04020102020204" pitchFamily="34" charset="0"/>
                </a:rPr>
                <a:t>esfuerzo consciente</a:t>
              </a:r>
              <a:endParaRPr lang="en-US" sz="3200" b="1" dirty="0">
                <a:solidFill>
                  <a:schemeClr val="bg1"/>
                </a:solidFill>
                <a:latin typeface="Arial Black" panose="020B0A04020102020204" pitchFamily="34" charset="0"/>
              </a:endParaRPr>
            </a:p>
          </p:txBody>
        </p:sp>
      </p:grpSp>
      <p:grpSp>
        <p:nvGrpSpPr>
          <p:cNvPr id="3" name="Group 8"/>
          <p:cNvGrpSpPr>
            <a:grpSpLocks/>
          </p:cNvGrpSpPr>
          <p:nvPr/>
        </p:nvGrpSpPr>
        <p:grpSpPr bwMode="auto">
          <a:xfrm>
            <a:off x="554843" y="4813590"/>
            <a:ext cx="11442557" cy="1410315"/>
            <a:chOff x="566" y="2497"/>
            <a:chExt cx="4041" cy="888"/>
          </a:xfrm>
        </p:grpSpPr>
        <p:grpSp>
          <p:nvGrpSpPr>
            <p:cNvPr id="4" name="Group 9"/>
            <p:cNvGrpSpPr>
              <a:grpSpLocks/>
            </p:cNvGrpSpPr>
            <p:nvPr/>
          </p:nvGrpSpPr>
          <p:grpSpPr bwMode="auto">
            <a:xfrm>
              <a:off x="566" y="2497"/>
              <a:ext cx="1180" cy="888"/>
              <a:chOff x="385" y="2387"/>
              <a:chExt cx="1180" cy="888"/>
            </a:xfrm>
          </p:grpSpPr>
          <p:pic>
            <p:nvPicPr>
              <p:cNvPr id="28680" name="Picture 10" descr="MCj02219370000[1]"/>
              <p:cNvPicPr>
                <a:picLocks noChangeAspect="1" noChangeArrowheads="1"/>
              </p:cNvPicPr>
              <p:nvPr/>
            </p:nvPicPr>
            <p:blipFill>
              <a:blip r:embed="rId4">
                <a:lum bright="70000" contrast="-70000"/>
              </a:blip>
              <a:srcRect/>
              <a:stretch>
                <a:fillRect/>
              </a:stretch>
            </p:blipFill>
            <p:spPr bwMode="auto">
              <a:xfrm>
                <a:off x="495" y="2387"/>
                <a:ext cx="888" cy="888"/>
              </a:xfrm>
              <a:prstGeom prst="rect">
                <a:avLst/>
              </a:prstGeom>
              <a:noFill/>
              <a:ln w="9525">
                <a:noFill/>
                <a:miter lim="800000"/>
                <a:headEnd/>
                <a:tailEnd/>
              </a:ln>
            </p:spPr>
          </p:pic>
          <p:sp>
            <p:nvSpPr>
              <p:cNvPr id="28681" name="Text Box 11"/>
              <p:cNvSpPr txBox="1">
                <a:spLocks noChangeArrowheads="1"/>
              </p:cNvSpPr>
              <p:nvPr/>
            </p:nvSpPr>
            <p:spPr bwMode="auto">
              <a:xfrm>
                <a:off x="385" y="2704"/>
                <a:ext cx="1180" cy="523"/>
              </a:xfrm>
              <a:prstGeom prst="rect">
                <a:avLst/>
              </a:prstGeom>
              <a:noFill/>
              <a:ln w="9525">
                <a:noFill/>
                <a:miter lim="800000"/>
                <a:headEnd/>
                <a:tailEnd/>
              </a:ln>
            </p:spPr>
            <p:txBody>
              <a:bodyPr>
                <a:spAutoFit/>
              </a:bodyPr>
              <a:lstStyle/>
              <a:p>
                <a:pPr algn="ctr">
                  <a:spcBef>
                    <a:spcPct val="50000"/>
                  </a:spcBef>
                </a:pPr>
                <a:r>
                  <a:rPr lang="es-MX" sz="2400" b="1" dirty="0">
                    <a:solidFill>
                      <a:srgbClr val="FF0000"/>
                    </a:solidFill>
                    <a:latin typeface="Arial Black" panose="020B0A04020102020204" pitchFamily="34" charset="0"/>
                  </a:rPr>
                  <a:t>Inteligencia Mental</a:t>
                </a:r>
                <a:endParaRPr lang="en-US" sz="2400" b="1" dirty="0">
                  <a:solidFill>
                    <a:srgbClr val="FF0000"/>
                  </a:solidFill>
                  <a:latin typeface="Arial Black" panose="020B0A04020102020204" pitchFamily="34" charset="0"/>
                </a:endParaRPr>
              </a:p>
            </p:txBody>
          </p:sp>
        </p:grpSp>
        <p:sp>
          <p:nvSpPr>
            <p:cNvPr id="28679" name="Rectangle 12"/>
            <p:cNvSpPr>
              <a:spLocks noChangeArrowheads="1"/>
            </p:cNvSpPr>
            <p:nvPr/>
          </p:nvSpPr>
          <p:spPr bwMode="auto">
            <a:xfrm>
              <a:off x="1706" y="2518"/>
              <a:ext cx="2901" cy="726"/>
            </a:xfrm>
            <a:prstGeom prst="rect">
              <a:avLst/>
            </a:prstGeom>
            <a:solidFill>
              <a:srgbClr val="FFFF66"/>
            </a:solidFill>
            <a:ln w="38100">
              <a:solidFill>
                <a:srgbClr val="FF0000"/>
              </a:solidFill>
              <a:prstDash val="sysDot"/>
              <a:miter lim="800000"/>
              <a:headEnd/>
              <a:tailEnd/>
            </a:ln>
          </p:spPr>
          <p:txBody>
            <a:bodyPr wrap="none" anchor="ctr"/>
            <a:lstStyle/>
            <a:p>
              <a:pPr algn="ctr"/>
              <a:r>
                <a:rPr lang="es-MX" sz="3200" b="1" dirty="0">
                  <a:solidFill>
                    <a:schemeClr val="bg1"/>
                  </a:solidFill>
                  <a:latin typeface="Arial Black" panose="020B0A04020102020204" pitchFamily="34" charset="0"/>
                </a:rPr>
                <a:t>Capacidad de analizar, razonar, </a:t>
              </a:r>
            </a:p>
            <a:p>
              <a:pPr algn="ctr"/>
              <a:r>
                <a:rPr lang="es-MX" sz="3200" b="1" dirty="0">
                  <a:solidFill>
                    <a:schemeClr val="bg1"/>
                  </a:solidFill>
                  <a:latin typeface="Arial Black" panose="020B0A04020102020204" pitchFamily="34" charset="0"/>
                </a:rPr>
                <a:t>pensar.</a:t>
              </a:r>
              <a:endParaRPr lang="en-US" sz="3200" b="1" dirty="0">
                <a:solidFill>
                  <a:schemeClr val="bg1"/>
                </a:solidFill>
                <a:latin typeface="Arial Black" panose="020B0A04020102020204" pitchFamily="34" charset="0"/>
              </a:endParaRPr>
            </a:p>
          </p:txBody>
        </p:sp>
      </p:grpSp>
      <p:sp>
        <p:nvSpPr>
          <p:cNvPr id="5" name="Marcador de fecha 4">
            <a:extLst>
              <a:ext uri="{FF2B5EF4-FFF2-40B4-BE49-F238E27FC236}">
                <a16:creationId xmlns:a16="http://schemas.microsoft.com/office/drawing/2014/main" id="{75CABF2D-D357-415C-A475-CB94F984F92F}"/>
              </a:ext>
            </a:extLst>
          </p:cNvPr>
          <p:cNvSpPr>
            <a:spLocks noGrp="1"/>
          </p:cNvSpPr>
          <p:nvPr>
            <p:ph type="dt" sz="half" idx="10"/>
          </p:nvPr>
        </p:nvSpPr>
        <p:spPr/>
        <p:txBody>
          <a:bodyPr/>
          <a:lstStyle/>
          <a:p>
            <a:fld id="{032F2A4F-37D7-436F-8901-0B2BF0FF6796}"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4D79AA93-EC5E-40A2-B9D0-D45C501DE289}"/>
              </a:ext>
            </a:extLst>
          </p:cNvPr>
          <p:cNvSpPr>
            <a:spLocks noGrp="1"/>
          </p:cNvSpPr>
          <p:nvPr>
            <p:ph type="sldNum" sz="quarter" idx="12"/>
          </p:nvPr>
        </p:nvSpPr>
        <p:spPr>
          <a:xfrm>
            <a:off x="10853529" y="695303"/>
            <a:ext cx="781879" cy="365125"/>
          </a:xfrm>
        </p:spPr>
        <p:txBody>
          <a:bodyPr/>
          <a:lstStyle/>
          <a:p>
            <a:fld id="{6D22F896-40B5-4ADD-8801-0D06FADFA095}" type="slidenum">
              <a:rPr lang="en-US" sz="2400" b="1" smtClean="0">
                <a:solidFill>
                  <a:srgbClr val="FFFF00"/>
                </a:solidFill>
              </a:rPr>
              <a:t>177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333183" y="92765"/>
            <a:ext cx="11620278" cy="1110737"/>
          </a:xfrm>
        </p:spPr>
        <p:txBody>
          <a:bodyPr>
            <a:normAutofit fontScale="90000"/>
          </a:bodyPr>
          <a:lstStyle/>
          <a:p>
            <a:pPr algn="ctr" eaLnBrk="1" hangingPunct="1">
              <a:defRPr/>
            </a:pPr>
            <a:r>
              <a:rPr lang="es-MX" b="1" dirty="0"/>
              <a:t>	</a:t>
            </a:r>
            <a:r>
              <a:rPr lang="es-MX" sz="3600" b="1" dirty="0">
                <a:solidFill>
                  <a:srgbClr val="FFC000"/>
                </a:solidFill>
                <a:latin typeface="Arial Black" panose="020B0A04020102020204" pitchFamily="34" charset="0"/>
              </a:rPr>
              <a:t>Descubrir nuestra voz: Dones de Nacimiento</a:t>
            </a:r>
            <a:endParaRPr lang="en-US" sz="3600" b="1" dirty="0">
              <a:solidFill>
                <a:srgbClr val="FFC000"/>
              </a:solidFill>
              <a:latin typeface="Arial Black" panose="020B0A04020102020204" pitchFamily="34" charset="0"/>
            </a:endParaRPr>
          </a:p>
        </p:txBody>
      </p:sp>
      <p:sp>
        <p:nvSpPr>
          <p:cNvPr id="54275" name="Rectangle 3"/>
          <p:cNvSpPr>
            <a:spLocks noChangeArrowheads="1"/>
          </p:cNvSpPr>
          <p:nvPr/>
        </p:nvSpPr>
        <p:spPr bwMode="auto">
          <a:xfrm>
            <a:off x="238539" y="1178714"/>
            <a:ext cx="11620278" cy="1181439"/>
          </a:xfrm>
          <a:prstGeom prst="rect">
            <a:avLst/>
          </a:prstGeom>
          <a:noFill/>
          <a:ln w="9525">
            <a:noFill/>
            <a:miter lim="800000"/>
            <a:headEnd/>
            <a:tailEnd/>
          </a:ln>
          <a:effectLst/>
        </p:spPr>
        <p:txBody>
          <a:bodyPr/>
          <a:lstStyle/>
          <a:p>
            <a:pPr algn="ctr">
              <a:defRPr/>
            </a:pPr>
            <a:r>
              <a:rPr lang="es-MX" sz="3200" b="1" dirty="0">
                <a:solidFill>
                  <a:srgbClr val="FF0000"/>
                </a:solidFill>
                <a:effectLst>
                  <a:outerShdw blurRad="38100" dist="38100" dir="2700000" algn="tl">
                    <a:srgbClr val="C0C0C0"/>
                  </a:outerShdw>
                </a:effectLst>
              </a:rPr>
              <a:t>“Las cuatro Inteligencias”; Cuerpo, Mente, Corazón, Espíritu</a:t>
            </a:r>
            <a:endParaRPr lang="en-US" sz="3200" b="1" dirty="0">
              <a:solidFill>
                <a:srgbClr val="FF0000"/>
              </a:solidFill>
              <a:effectLst>
                <a:outerShdw blurRad="38100" dist="38100" dir="2700000" algn="tl">
                  <a:srgbClr val="C0C0C0"/>
                </a:outerShdw>
              </a:effectLst>
            </a:endParaRPr>
          </a:p>
        </p:txBody>
      </p:sp>
      <p:grpSp>
        <p:nvGrpSpPr>
          <p:cNvPr id="2" name="Group 4"/>
          <p:cNvGrpSpPr>
            <a:grpSpLocks/>
          </p:cNvGrpSpPr>
          <p:nvPr/>
        </p:nvGrpSpPr>
        <p:grpSpPr bwMode="auto">
          <a:xfrm>
            <a:off x="333183" y="1978823"/>
            <a:ext cx="11526897" cy="2165018"/>
            <a:chOff x="431" y="1026"/>
            <a:chExt cx="3937" cy="1364"/>
          </a:xfrm>
        </p:grpSpPr>
        <p:pic>
          <p:nvPicPr>
            <p:cNvPr id="29706" name="Picture 5" descr="MCSO01659_0000[1]"/>
            <p:cNvPicPr>
              <a:picLocks noChangeAspect="1" noChangeArrowheads="1"/>
            </p:cNvPicPr>
            <p:nvPr/>
          </p:nvPicPr>
          <p:blipFill>
            <a:blip r:embed="rId3">
              <a:lum bright="70000" contrast="-70000"/>
            </a:blip>
            <a:srcRect/>
            <a:stretch>
              <a:fillRect/>
            </a:stretch>
          </p:blipFill>
          <p:spPr bwMode="auto">
            <a:xfrm>
              <a:off x="431" y="1026"/>
              <a:ext cx="1362" cy="1364"/>
            </a:xfrm>
            <a:prstGeom prst="rect">
              <a:avLst/>
            </a:prstGeom>
            <a:noFill/>
            <a:ln w="9525">
              <a:noFill/>
              <a:miter lim="800000"/>
              <a:headEnd/>
              <a:tailEnd/>
            </a:ln>
          </p:spPr>
        </p:pic>
        <p:sp>
          <p:nvSpPr>
            <p:cNvPr id="29707" name="Text Box 6"/>
            <p:cNvSpPr txBox="1">
              <a:spLocks noChangeArrowheads="1"/>
            </p:cNvSpPr>
            <p:nvPr/>
          </p:nvSpPr>
          <p:spPr bwMode="auto">
            <a:xfrm>
              <a:off x="522" y="1673"/>
              <a:ext cx="1180" cy="446"/>
            </a:xfrm>
            <a:prstGeom prst="rect">
              <a:avLst/>
            </a:prstGeom>
            <a:noFill/>
            <a:ln w="9525">
              <a:noFill/>
              <a:miter lim="800000"/>
              <a:headEnd/>
              <a:tailEnd/>
            </a:ln>
          </p:spPr>
          <p:txBody>
            <a:bodyPr>
              <a:spAutoFit/>
            </a:bodyPr>
            <a:lstStyle/>
            <a:p>
              <a:pPr algn="ctr">
                <a:spcBef>
                  <a:spcPct val="50000"/>
                </a:spcBef>
              </a:pPr>
              <a:r>
                <a:rPr lang="es-MX" sz="2000" b="1" dirty="0">
                  <a:solidFill>
                    <a:srgbClr val="FF0000"/>
                  </a:solidFill>
                  <a:latin typeface="Arial Black" panose="020B0A04020102020204" pitchFamily="34" charset="0"/>
                </a:rPr>
                <a:t>Inteligencia Emocional</a:t>
              </a:r>
              <a:endParaRPr lang="en-US" sz="2000" b="1" dirty="0">
                <a:solidFill>
                  <a:srgbClr val="FF0000"/>
                </a:solidFill>
                <a:latin typeface="Arial Black" panose="020B0A04020102020204" pitchFamily="34" charset="0"/>
              </a:endParaRPr>
            </a:p>
          </p:txBody>
        </p:sp>
        <p:sp>
          <p:nvSpPr>
            <p:cNvPr id="29708" name="Rectangle 7"/>
            <p:cNvSpPr>
              <a:spLocks noChangeArrowheads="1"/>
            </p:cNvSpPr>
            <p:nvPr/>
          </p:nvSpPr>
          <p:spPr bwMode="auto">
            <a:xfrm>
              <a:off x="1918" y="1442"/>
              <a:ext cx="2450" cy="454"/>
            </a:xfrm>
            <a:prstGeom prst="rect">
              <a:avLst/>
            </a:prstGeom>
            <a:solidFill>
              <a:srgbClr val="FFFF66"/>
            </a:solidFill>
            <a:ln w="38100">
              <a:solidFill>
                <a:srgbClr val="FF0000"/>
              </a:solidFill>
              <a:prstDash val="sysDot"/>
              <a:miter lim="800000"/>
              <a:headEnd/>
              <a:tailEnd/>
            </a:ln>
          </p:spPr>
          <p:txBody>
            <a:bodyPr wrap="none" anchor="ctr"/>
            <a:lstStyle/>
            <a:p>
              <a:pPr algn="ctr"/>
              <a:r>
                <a:rPr lang="es-MX" sz="2400" b="1" dirty="0">
                  <a:solidFill>
                    <a:schemeClr val="bg1"/>
                  </a:solidFill>
                  <a:latin typeface="Arial Black" panose="020B0A04020102020204" pitchFamily="34" charset="0"/>
                </a:rPr>
                <a:t>Conocimiento de una mismo, </a:t>
              </a:r>
            </a:p>
            <a:p>
              <a:pPr algn="ctr"/>
              <a:r>
                <a:rPr lang="es-MX" sz="2400" b="1" dirty="0">
                  <a:solidFill>
                    <a:schemeClr val="bg1"/>
                  </a:solidFill>
                  <a:latin typeface="Arial Black" panose="020B0A04020102020204" pitchFamily="34" charset="0"/>
                </a:rPr>
                <a:t>Empatía </a:t>
              </a:r>
              <a:endParaRPr lang="en-US" sz="2400" b="1" dirty="0">
                <a:solidFill>
                  <a:schemeClr val="bg1"/>
                </a:solidFill>
                <a:latin typeface="Arial Black" panose="020B0A04020102020204" pitchFamily="34" charset="0"/>
              </a:endParaRPr>
            </a:p>
          </p:txBody>
        </p:sp>
      </p:grpSp>
      <p:grpSp>
        <p:nvGrpSpPr>
          <p:cNvPr id="3" name="Group 8"/>
          <p:cNvGrpSpPr>
            <a:grpSpLocks/>
          </p:cNvGrpSpPr>
          <p:nvPr/>
        </p:nvGrpSpPr>
        <p:grpSpPr bwMode="auto">
          <a:xfrm>
            <a:off x="537956" y="4439354"/>
            <a:ext cx="11414567" cy="2173804"/>
            <a:chOff x="703" y="2322"/>
            <a:chExt cx="4154" cy="1108"/>
          </a:xfrm>
        </p:grpSpPr>
        <p:grpSp>
          <p:nvGrpSpPr>
            <p:cNvPr id="4" name="Group 9"/>
            <p:cNvGrpSpPr>
              <a:grpSpLocks/>
            </p:cNvGrpSpPr>
            <p:nvPr/>
          </p:nvGrpSpPr>
          <p:grpSpPr bwMode="auto">
            <a:xfrm>
              <a:off x="703" y="2478"/>
              <a:ext cx="1451" cy="758"/>
              <a:chOff x="340" y="2417"/>
              <a:chExt cx="1451" cy="758"/>
            </a:xfrm>
          </p:grpSpPr>
          <p:pic>
            <p:nvPicPr>
              <p:cNvPr id="29704" name="Picture 10" descr="MCSO00091_0000[1]"/>
              <p:cNvPicPr>
                <a:picLocks noChangeAspect="1" noChangeArrowheads="1"/>
              </p:cNvPicPr>
              <p:nvPr/>
            </p:nvPicPr>
            <p:blipFill>
              <a:blip r:embed="rId4">
                <a:lum bright="70000" contrast="-70000"/>
              </a:blip>
              <a:srcRect/>
              <a:stretch>
                <a:fillRect/>
              </a:stretch>
            </p:blipFill>
            <p:spPr bwMode="auto">
              <a:xfrm>
                <a:off x="340" y="2417"/>
                <a:ext cx="1451" cy="758"/>
              </a:xfrm>
              <a:prstGeom prst="rect">
                <a:avLst/>
              </a:prstGeom>
              <a:noFill/>
              <a:ln w="9525">
                <a:noFill/>
                <a:miter lim="800000"/>
                <a:headEnd/>
                <a:tailEnd/>
              </a:ln>
            </p:spPr>
          </p:pic>
          <p:sp>
            <p:nvSpPr>
              <p:cNvPr id="29705" name="Text Box 11"/>
              <p:cNvSpPr txBox="1">
                <a:spLocks noChangeArrowheads="1"/>
              </p:cNvSpPr>
              <p:nvPr/>
            </p:nvSpPr>
            <p:spPr bwMode="auto">
              <a:xfrm>
                <a:off x="432" y="2671"/>
                <a:ext cx="1285" cy="204"/>
              </a:xfrm>
              <a:prstGeom prst="rect">
                <a:avLst/>
              </a:prstGeom>
              <a:noFill/>
              <a:ln w="9525">
                <a:noFill/>
                <a:miter lim="800000"/>
                <a:headEnd/>
                <a:tailEnd/>
              </a:ln>
            </p:spPr>
            <p:txBody>
              <a:bodyPr wrap="square">
                <a:spAutoFit/>
              </a:bodyPr>
              <a:lstStyle/>
              <a:p>
                <a:pPr algn="ctr">
                  <a:spcBef>
                    <a:spcPct val="50000"/>
                  </a:spcBef>
                </a:pPr>
                <a:r>
                  <a:rPr lang="es-MX" sz="2000" b="1" dirty="0">
                    <a:solidFill>
                      <a:srgbClr val="FF0000"/>
                    </a:solidFill>
                    <a:latin typeface="Arial Black" panose="020B0A04020102020204" pitchFamily="34" charset="0"/>
                  </a:rPr>
                  <a:t>Inteligencia Espiritual</a:t>
                </a:r>
                <a:endParaRPr lang="en-US" sz="2000" b="1" dirty="0">
                  <a:solidFill>
                    <a:srgbClr val="FF0000"/>
                  </a:solidFill>
                  <a:latin typeface="Arial Black" panose="020B0A04020102020204" pitchFamily="34" charset="0"/>
                </a:endParaRPr>
              </a:p>
            </p:txBody>
          </p:sp>
        </p:grpSp>
        <p:sp>
          <p:nvSpPr>
            <p:cNvPr id="29703" name="Rectangle 12"/>
            <p:cNvSpPr>
              <a:spLocks noChangeArrowheads="1"/>
            </p:cNvSpPr>
            <p:nvPr/>
          </p:nvSpPr>
          <p:spPr bwMode="auto">
            <a:xfrm>
              <a:off x="2246" y="2322"/>
              <a:ext cx="2611" cy="1108"/>
            </a:xfrm>
            <a:prstGeom prst="rect">
              <a:avLst/>
            </a:prstGeom>
            <a:solidFill>
              <a:srgbClr val="FFFF66"/>
            </a:solidFill>
            <a:ln w="38100">
              <a:solidFill>
                <a:srgbClr val="FF0000"/>
              </a:solidFill>
              <a:prstDash val="sysDot"/>
              <a:miter lim="800000"/>
              <a:headEnd/>
              <a:tailEnd/>
            </a:ln>
          </p:spPr>
          <p:txBody>
            <a:bodyPr wrap="none" anchor="ctr"/>
            <a:lstStyle/>
            <a:p>
              <a:pPr algn="just"/>
              <a:r>
                <a:rPr lang="es-MX" sz="2400" b="1" dirty="0">
                  <a:solidFill>
                    <a:schemeClr val="bg1"/>
                  </a:solidFill>
                  <a:latin typeface="Arial Black" panose="020B0A04020102020204" pitchFamily="34" charset="0"/>
                </a:rPr>
                <a:t>Orienta a las 3 Inteligencias. </a:t>
              </a:r>
            </a:p>
            <a:p>
              <a:pPr marL="342900" indent="-342900" algn="just">
                <a:buFont typeface="Arial" panose="020B0604020202020204" pitchFamily="34" charset="0"/>
                <a:buChar char="•"/>
              </a:pPr>
              <a:r>
                <a:rPr lang="es-MX" sz="2400" b="1" dirty="0">
                  <a:solidFill>
                    <a:schemeClr val="bg1"/>
                  </a:solidFill>
                  <a:latin typeface="Arial Black" panose="020B0A04020102020204" pitchFamily="34" charset="0"/>
                </a:rPr>
                <a:t>Es la búsqueda del ser humano de la </a:t>
              </a:r>
            </a:p>
            <a:p>
              <a:pPr algn="just"/>
              <a:r>
                <a:rPr lang="es-MX" sz="2400" b="1" dirty="0">
                  <a:solidFill>
                    <a:schemeClr val="bg1"/>
                  </a:solidFill>
                  <a:latin typeface="Arial Black" panose="020B0A04020102020204" pitchFamily="34" charset="0"/>
                </a:rPr>
                <a:t>    conexión con algo más  inteligente</a:t>
              </a:r>
            </a:p>
            <a:p>
              <a:pPr algn="just"/>
              <a:r>
                <a:rPr lang="es-MX" sz="2400" b="1" dirty="0">
                  <a:solidFill>
                    <a:schemeClr val="bg1"/>
                  </a:solidFill>
                  <a:latin typeface="Arial Black" panose="020B0A04020102020204" pitchFamily="34" charset="0"/>
                </a:rPr>
                <a:t>    que nuestro ego. </a:t>
              </a:r>
            </a:p>
            <a:p>
              <a:pPr marL="342900" indent="-342900" algn="just">
                <a:buFont typeface="Arial" panose="020B0604020202020204" pitchFamily="34" charset="0"/>
                <a:buChar char="•"/>
              </a:pPr>
              <a:r>
                <a:rPr lang="es-MX" sz="2400" b="1" dirty="0">
                  <a:solidFill>
                    <a:schemeClr val="bg1"/>
                  </a:solidFill>
                  <a:latin typeface="Arial Black" panose="020B0A04020102020204" pitchFamily="34" charset="0"/>
                </a:rPr>
                <a:t>Es exclusivamente humana.</a:t>
              </a:r>
              <a:endParaRPr lang="en-US" sz="2400" b="1" dirty="0">
                <a:solidFill>
                  <a:schemeClr val="bg1"/>
                </a:solidFill>
                <a:latin typeface="Arial Black" panose="020B0A04020102020204" pitchFamily="34" charset="0"/>
              </a:endParaRPr>
            </a:p>
          </p:txBody>
        </p:sp>
      </p:grpSp>
      <p:sp>
        <p:nvSpPr>
          <p:cNvPr id="5" name="Marcador de fecha 4">
            <a:extLst>
              <a:ext uri="{FF2B5EF4-FFF2-40B4-BE49-F238E27FC236}">
                <a16:creationId xmlns:a16="http://schemas.microsoft.com/office/drawing/2014/main" id="{53BDD509-9680-4B34-996E-00CA059F87C1}"/>
              </a:ext>
            </a:extLst>
          </p:cNvPr>
          <p:cNvSpPr>
            <a:spLocks noGrp="1"/>
          </p:cNvSpPr>
          <p:nvPr>
            <p:ph type="dt" sz="half" idx="10"/>
          </p:nvPr>
        </p:nvSpPr>
        <p:spPr>
          <a:xfrm>
            <a:off x="9041683" y="6230463"/>
            <a:ext cx="2910840" cy="365125"/>
          </a:xfrm>
        </p:spPr>
        <p:txBody>
          <a:bodyPr/>
          <a:lstStyle/>
          <a:p>
            <a:fld id="{82E0F8E8-9DF7-46A6-9305-A35F16D6C848}"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3193E831-AA13-4D05-B52D-2BF9ADF9B1EA}"/>
              </a:ext>
            </a:extLst>
          </p:cNvPr>
          <p:cNvSpPr>
            <a:spLocks noGrp="1"/>
          </p:cNvSpPr>
          <p:nvPr>
            <p:ph type="sldNum" sz="quarter" idx="12"/>
          </p:nvPr>
        </p:nvSpPr>
        <p:spPr>
          <a:xfrm>
            <a:off x="11103888" y="465570"/>
            <a:ext cx="944217" cy="365125"/>
          </a:xfrm>
        </p:spPr>
        <p:txBody>
          <a:bodyPr/>
          <a:lstStyle/>
          <a:p>
            <a:fld id="{6D22F896-40B5-4ADD-8801-0D06FADFA095}" type="slidenum">
              <a:rPr lang="en-US" sz="2400" b="1" smtClean="0">
                <a:solidFill>
                  <a:srgbClr val="FFFF00"/>
                </a:solidFill>
              </a:rPr>
              <a:t>178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randombar(horizont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2386" name="Picture 2" descr="http://www.pekegifs.com/letras/011/h.gif"/>
          <p:cNvPicPr>
            <a:picLocks noChangeAspect="1" noChangeArrowheads="1" noCrop="1"/>
          </p:cNvPicPr>
          <p:nvPr/>
        </p:nvPicPr>
        <p:blipFill>
          <a:blip r:embed="rId2"/>
          <a:srcRect/>
          <a:stretch>
            <a:fillRect/>
          </a:stretch>
        </p:blipFill>
        <p:spPr bwMode="auto">
          <a:xfrm>
            <a:off x="1952626" y="785814"/>
            <a:ext cx="1590675" cy="2357437"/>
          </a:xfrm>
          <a:prstGeom prst="rect">
            <a:avLst/>
          </a:prstGeom>
          <a:noFill/>
          <a:ln w="9525">
            <a:noFill/>
            <a:miter lim="800000"/>
            <a:headEnd/>
            <a:tailEnd/>
          </a:ln>
        </p:spPr>
      </p:pic>
      <p:pic>
        <p:nvPicPr>
          <p:cNvPr id="912387" name="Picture 4" descr="http://www.pekegifs.com/letras/011/a.gif"/>
          <p:cNvPicPr>
            <a:picLocks noChangeAspect="1" noChangeArrowheads="1" noCrop="1"/>
          </p:cNvPicPr>
          <p:nvPr/>
        </p:nvPicPr>
        <p:blipFill>
          <a:blip r:embed="rId3"/>
          <a:srcRect/>
          <a:stretch>
            <a:fillRect/>
          </a:stretch>
        </p:blipFill>
        <p:spPr bwMode="auto">
          <a:xfrm>
            <a:off x="3452813" y="785814"/>
            <a:ext cx="1619250" cy="2428875"/>
          </a:xfrm>
          <a:prstGeom prst="rect">
            <a:avLst/>
          </a:prstGeom>
          <a:noFill/>
          <a:ln w="9525">
            <a:noFill/>
            <a:miter lim="800000"/>
            <a:headEnd/>
            <a:tailEnd/>
          </a:ln>
        </p:spPr>
      </p:pic>
      <p:pic>
        <p:nvPicPr>
          <p:cNvPr id="912388" name="Picture 6" descr="http://www.pekegifs.com/letras/011/o.gif"/>
          <p:cNvPicPr>
            <a:picLocks noChangeAspect="1" noChangeArrowheads="1" noCrop="1"/>
          </p:cNvPicPr>
          <p:nvPr/>
        </p:nvPicPr>
        <p:blipFill>
          <a:blip r:embed="rId4"/>
          <a:srcRect/>
          <a:stretch>
            <a:fillRect/>
          </a:stretch>
        </p:blipFill>
        <p:spPr bwMode="auto">
          <a:xfrm>
            <a:off x="8524876" y="4000500"/>
            <a:ext cx="1895475" cy="2286000"/>
          </a:xfrm>
          <a:prstGeom prst="rect">
            <a:avLst/>
          </a:prstGeom>
          <a:noFill/>
          <a:ln w="9525">
            <a:noFill/>
            <a:miter lim="800000"/>
            <a:headEnd/>
            <a:tailEnd/>
          </a:ln>
        </p:spPr>
      </p:pic>
      <p:pic>
        <p:nvPicPr>
          <p:cNvPr id="912389" name="Picture 8" descr="http://www.pekegifs.com/letras/011/p.gif"/>
          <p:cNvPicPr>
            <a:picLocks noChangeAspect="1" noChangeArrowheads="1" noCrop="1"/>
          </p:cNvPicPr>
          <p:nvPr/>
        </p:nvPicPr>
        <p:blipFill>
          <a:blip r:embed="rId5"/>
          <a:srcRect/>
          <a:stretch>
            <a:fillRect/>
          </a:stretch>
        </p:blipFill>
        <p:spPr bwMode="auto">
          <a:xfrm>
            <a:off x="1881189" y="3786189"/>
            <a:ext cx="1476375" cy="2428875"/>
          </a:xfrm>
          <a:prstGeom prst="rect">
            <a:avLst/>
          </a:prstGeom>
          <a:noFill/>
          <a:ln w="9525">
            <a:noFill/>
            <a:miter lim="800000"/>
            <a:headEnd/>
            <a:tailEnd/>
          </a:ln>
        </p:spPr>
      </p:pic>
      <p:pic>
        <p:nvPicPr>
          <p:cNvPr id="912390" name="Picture 10" descr="http://www.pekegifs.com/letras/011/t.gif"/>
          <p:cNvPicPr>
            <a:picLocks noChangeAspect="1" noChangeArrowheads="1" noCrop="1"/>
          </p:cNvPicPr>
          <p:nvPr/>
        </p:nvPicPr>
        <p:blipFill>
          <a:blip r:embed="rId6"/>
          <a:srcRect/>
          <a:stretch>
            <a:fillRect/>
          </a:stretch>
        </p:blipFill>
        <p:spPr bwMode="auto">
          <a:xfrm>
            <a:off x="7381876" y="3714750"/>
            <a:ext cx="1590675" cy="2571750"/>
          </a:xfrm>
          <a:prstGeom prst="rect">
            <a:avLst/>
          </a:prstGeom>
          <a:noFill/>
          <a:ln w="9525">
            <a:noFill/>
            <a:miter lim="800000"/>
            <a:headEnd/>
            <a:tailEnd/>
          </a:ln>
        </p:spPr>
      </p:pic>
      <p:pic>
        <p:nvPicPr>
          <p:cNvPr id="912391" name="Picture 12" descr="http://www.pekegifs.com/letras/011/r.gif"/>
          <p:cNvPicPr>
            <a:picLocks noChangeAspect="1" noChangeArrowheads="1" noCrop="1"/>
          </p:cNvPicPr>
          <p:nvPr/>
        </p:nvPicPr>
        <p:blipFill>
          <a:blip r:embed="rId7"/>
          <a:srcRect/>
          <a:stretch>
            <a:fillRect/>
          </a:stretch>
        </p:blipFill>
        <p:spPr bwMode="auto">
          <a:xfrm>
            <a:off x="2952751" y="4000500"/>
            <a:ext cx="2219325" cy="2071688"/>
          </a:xfrm>
          <a:prstGeom prst="rect">
            <a:avLst/>
          </a:prstGeom>
          <a:noFill/>
          <a:ln w="9525">
            <a:noFill/>
            <a:miter lim="800000"/>
            <a:headEnd/>
            <a:tailEnd/>
          </a:ln>
        </p:spPr>
      </p:pic>
      <p:pic>
        <p:nvPicPr>
          <p:cNvPr id="912392" name="Picture 14" descr="http://www.pekegifs.com/letras/011/a.gif"/>
          <p:cNvPicPr>
            <a:picLocks noChangeAspect="1" noChangeArrowheads="1" noCrop="1"/>
          </p:cNvPicPr>
          <p:nvPr/>
        </p:nvPicPr>
        <p:blipFill>
          <a:blip r:embed="rId3"/>
          <a:srcRect/>
          <a:stretch>
            <a:fillRect/>
          </a:stretch>
        </p:blipFill>
        <p:spPr bwMode="auto">
          <a:xfrm>
            <a:off x="8167688" y="714376"/>
            <a:ext cx="1619250" cy="2214563"/>
          </a:xfrm>
          <a:prstGeom prst="rect">
            <a:avLst/>
          </a:prstGeom>
          <a:noFill/>
          <a:ln w="9525">
            <a:noFill/>
            <a:miter lim="800000"/>
            <a:headEnd/>
            <a:tailEnd/>
          </a:ln>
        </p:spPr>
      </p:pic>
      <p:pic>
        <p:nvPicPr>
          <p:cNvPr id="912393" name="Picture 16" descr="http://www.pekegifs.com/letras/011/n.gif"/>
          <p:cNvPicPr>
            <a:picLocks noChangeAspect="1" noChangeArrowheads="1" noCrop="1"/>
          </p:cNvPicPr>
          <p:nvPr/>
        </p:nvPicPr>
        <p:blipFill>
          <a:blip r:embed="rId8"/>
          <a:srcRect/>
          <a:stretch>
            <a:fillRect/>
          </a:stretch>
        </p:blipFill>
        <p:spPr bwMode="auto">
          <a:xfrm>
            <a:off x="6238876" y="3714750"/>
            <a:ext cx="1743075" cy="2643188"/>
          </a:xfrm>
          <a:prstGeom prst="rect">
            <a:avLst/>
          </a:prstGeom>
          <a:noFill/>
          <a:ln w="9525">
            <a:noFill/>
            <a:miter lim="800000"/>
            <a:headEnd/>
            <a:tailEnd/>
          </a:ln>
        </p:spPr>
      </p:pic>
      <p:pic>
        <p:nvPicPr>
          <p:cNvPr id="912394" name="Picture 18" descr="http://www.pekegifs.com/letras/011/o.gif"/>
          <p:cNvPicPr>
            <a:picLocks noChangeAspect="1" noChangeArrowheads="1" noCrop="1"/>
          </p:cNvPicPr>
          <p:nvPr/>
        </p:nvPicPr>
        <p:blipFill>
          <a:blip r:embed="rId4"/>
          <a:srcRect/>
          <a:stretch>
            <a:fillRect/>
          </a:stretch>
        </p:blipFill>
        <p:spPr bwMode="auto">
          <a:xfrm>
            <a:off x="4667251" y="3929064"/>
            <a:ext cx="1895475" cy="2143125"/>
          </a:xfrm>
          <a:prstGeom prst="rect">
            <a:avLst/>
          </a:prstGeom>
          <a:noFill/>
          <a:ln w="9525">
            <a:noFill/>
            <a:miter lim="800000"/>
            <a:headEnd/>
            <a:tailEnd/>
          </a:ln>
        </p:spPr>
      </p:pic>
      <p:pic>
        <p:nvPicPr>
          <p:cNvPr id="912395" name="Picture 20" descr="http://www.pekegifs.com/letras/011/t.gif"/>
          <p:cNvPicPr>
            <a:picLocks noChangeAspect="1" noChangeArrowheads="1" noCrop="1"/>
          </p:cNvPicPr>
          <p:nvPr/>
        </p:nvPicPr>
        <p:blipFill>
          <a:blip r:embed="rId6"/>
          <a:srcRect/>
          <a:stretch>
            <a:fillRect/>
          </a:stretch>
        </p:blipFill>
        <p:spPr bwMode="auto">
          <a:xfrm>
            <a:off x="6738939" y="571500"/>
            <a:ext cx="1590675" cy="2286000"/>
          </a:xfrm>
          <a:prstGeom prst="rect">
            <a:avLst/>
          </a:prstGeom>
          <a:noFill/>
          <a:ln w="9525">
            <a:noFill/>
            <a:miter lim="800000"/>
            <a:headEnd/>
            <a:tailEnd/>
          </a:ln>
        </p:spPr>
      </p:pic>
      <p:pic>
        <p:nvPicPr>
          <p:cNvPr id="912396" name="Picture 22" descr="http://www.pekegifs.com/letras/011/s.gif"/>
          <p:cNvPicPr>
            <a:picLocks noChangeAspect="1" noChangeArrowheads="1" noCrop="1"/>
          </p:cNvPicPr>
          <p:nvPr/>
        </p:nvPicPr>
        <p:blipFill>
          <a:blip r:embed="rId9"/>
          <a:srcRect/>
          <a:stretch>
            <a:fillRect/>
          </a:stretch>
        </p:blipFill>
        <p:spPr bwMode="auto">
          <a:xfrm>
            <a:off x="4881563" y="714375"/>
            <a:ext cx="1638300" cy="2286000"/>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32DC3833-9EE2-4EAE-B14B-8B6D5DC176D0}"/>
              </a:ext>
            </a:extLst>
          </p:cNvPr>
          <p:cNvSpPr>
            <a:spLocks noGrp="1"/>
          </p:cNvSpPr>
          <p:nvPr>
            <p:ph type="dt" sz="half" idx="10"/>
          </p:nvPr>
        </p:nvSpPr>
        <p:spPr/>
        <p:txBody>
          <a:bodyPr/>
          <a:lstStyle/>
          <a:p>
            <a:fld id="{35082653-1A1B-4A6D-A446-C1611415CEA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C2D803F0-271A-4BB7-AD86-233C7E66625B}"/>
              </a:ext>
            </a:extLst>
          </p:cNvPr>
          <p:cNvSpPr>
            <a:spLocks noGrp="1"/>
          </p:cNvSpPr>
          <p:nvPr>
            <p:ph type="sldNum" sz="quarter" idx="12"/>
          </p:nvPr>
        </p:nvSpPr>
        <p:spPr/>
        <p:txBody>
          <a:bodyPr/>
          <a:lstStyle/>
          <a:p>
            <a:fld id="{6D22F896-40B5-4ADD-8801-0D06FADFA095}" type="slidenum">
              <a:rPr lang="en-US" sz="2400" b="1" smtClean="0">
                <a:solidFill>
                  <a:srgbClr val="FFFF00"/>
                </a:solidFill>
              </a:rPr>
              <a:t>179</a:t>
            </a:fld>
            <a:endParaRPr lang="en-US" sz="2400" b="1" dirty="0">
              <a:solidFill>
                <a:srgbClr val="FFFF0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5C1CC3-EB50-8653-CDA4-D46318D0856D}"/>
              </a:ext>
            </a:extLst>
          </p:cNvPr>
          <p:cNvSpPr>
            <a:spLocks noGrp="1"/>
          </p:cNvSpPr>
          <p:nvPr>
            <p:ph type="title"/>
          </p:nvPr>
        </p:nvSpPr>
        <p:spPr>
          <a:xfrm>
            <a:off x="172278" y="499330"/>
            <a:ext cx="11333922" cy="1293028"/>
          </a:xfrm>
        </p:spPr>
        <p:txBody>
          <a:bodyPr>
            <a:normAutofit/>
          </a:bodyPr>
          <a:lstStyle/>
          <a:p>
            <a:pPr algn="ctr"/>
            <a:r>
              <a:rPr lang="es-MX" b="1" dirty="0">
                <a:solidFill>
                  <a:srgbClr val="FFC000"/>
                </a:solidFill>
              </a:rPr>
              <a:t>VIVIMOS SUMERGIDOS EN INFORMACIÓN</a:t>
            </a:r>
            <a:br>
              <a:rPr lang="es-MX" b="1" dirty="0">
                <a:solidFill>
                  <a:srgbClr val="FFC000"/>
                </a:solidFill>
              </a:rPr>
            </a:br>
            <a:r>
              <a:rPr lang="es-MX" b="1" dirty="0">
                <a:solidFill>
                  <a:srgbClr val="FFC000"/>
                </a:solidFill>
              </a:rPr>
              <a:t>INTERNA Y EXTERNA</a:t>
            </a:r>
            <a:endParaRPr lang="es-PE" b="1" dirty="0">
              <a:solidFill>
                <a:srgbClr val="FFC000"/>
              </a:solidFill>
            </a:endParaRPr>
          </a:p>
        </p:txBody>
      </p:sp>
      <p:pic>
        <p:nvPicPr>
          <p:cNvPr id="3" name="Picture 434">
            <a:extLst>
              <a:ext uri="{FF2B5EF4-FFF2-40B4-BE49-F238E27FC236}">
                <a16:creationId xmlns:a16="http://schemas.microsoft.com/office/drawing/2014/main" id="{BE39640F-5C1F-53FB-2F3A-32C7B8759489}"/>
              </a:ext>
            </a:extLst>
          </p:cNvPr>
          <p:cNvPicPr/>
          <p:nvPr/>
        </p:nvPicPr>
        <p:blipFill>
          <a:blip r:embed="rId2"/>
          <a:stretch>
            <a:fillRect/>
          </a:stretch>
        </p:blipFill>
        <p:spPr>
          <a:xfrm>
            <a:off x="264828" y="3267268"/>
            <a:ext cx="2086081" cy="2548741"/>
          </a:xfrm>
          <a:prstGeom prst="rect">
            <a:avLst/>
          </a:prstGeom>
        </p:spPr>
      </p:pic>
      <p:pic>
        <p:nvPicPr>
          <p:cNvPr id="4" name="Picture 436">
            <a:extLst>
              <a:ext uri="{FF2B5EF4-FFF2-40B4-BE49-F238E27FC236}">
                <a16:creationId xmlns:a16="http://schemas.microsoft.com/office/drawing/2014/main" id="{5E29AC0B-DDB1-A058-6C58-7E079B11AC6A}"/>
              </a:ext>
            </a:extLst>
          </p:cNvPr>
          <p:cNvPicPr/>
          <p:nvPr/>
        </p:nvPicPr>
        <p:blipFill>
          <a:blip r:embed="rId3"/>
          <a:stretch>
            <a:fillRect/>
          </a:stretch>
        </p:blipFill>
        <p:spPr>
          <a:xfrm>
            <a:off x="2620165" y="3179383"/>
            <a:ext cx="2641535" cy="2538655"/>
          </a:xfrm>
          <a:prstGeom prst="rect">
            <a:avLst/>
          </a:prstGeom>
        </p:spPr>
      </p:pic>
      <p:pic>
        <p:nvPicPr>
          <p:cNvPr id="5" name="Picture 438">
            <a:extLst>
              <a:ext uri="{FF2B5EF4-FFF2-40B4-BE49-F238E27FC236}">
                <a16:creationId xmlns:a16="http://schemas.microsoft.com/office/drawing/2014/main" id="{DD925404-C6A4-85BA-B6C5-F1B08EF66671}"/>
              </a:ext>
            </a:extLst>
          </p:cNvPr>
          <p:cNvPicPr/>
          <p:nvPr/>
        </p:nvPicPr>
        <p:blipFill>
          <a:blip r:embed="rId4"/>
          <a:stretch>
            <a:fillRect/>
          </a:stretch>
        </p:blipFill>
        <p:spPr>
          <a:xfrm>
            <a:off x="5443590" y="3179383"/>
            <a:ext cx="2452220" cy="2538655"/>
          </a:xfrm>
          <a:prstGeom prst="rect">
            <a:avLst/>
          </a:prstGeom>
        </p:spPr>
      </p:pic>
      <p:pic>
        <p:nvPicPr>
          <p:cNvPr id="6" name="Picture 442">
            <a:extLst>
              <a:ext uri="{FF2B5EF4-FFF2-40B4-BE49-F238E27FC236}">
                <a16:creationId xmlns:a16="http://schemas.microsoft.com/office/drawing/2014/main" id="{AF1D24DE-0541-C184-0CAD-AD980FB28F9C}"/>
              </a:ext>
            </a:extLst>
          </p:cNvPr>
          <p:cNvPicPr/>
          <p:nvPr/>
        </p:nvPicPr>
        <p:blipFill>
          <a:blip r:embed="rId5"/>
          <a:stretch>
            <a:fillRect/>
          </a:stretch>
        </p:blipFill>
        <p:spPr>
          <a:xfrm>
            <a:off x="7994531" y="3179383"/>
            <a:ext cx="2046269" cy="2533978"/>
          </a:xfrm>
          <a:prstGeom prst="rect">
            <a:avLst/>
          </a:prstGeom>
        </p:spPr>
      </p:pic>
      <p:pic>
        <p:nvPicPr>
          <p:cNvPr id="7" name="Picture 444">
            <a:extLst>
              <a:ext uri="{FF2B5EF4-FFF2-40B4-BE49-F238E27FC236}">
                <a16:creationId xmlns:a16="http://schemas.microsoft.com/office/drawing/2014/main" id="{D3837E42-F4ED-7AC0-598F-247A9F7AE2E3}"/>
              </a:ext>
            </a:extLst>
          </p:cNvPr>
          <p:cNvPicPr/>
          <p:nvPr/>
        </p:nvPicPr>
        <p:blipFill>
          <a:blip r:embed="rId6"/>
          <a:stretch>
            <a:fillRect/>
          </a:stretch>
        </p:blipFill>
        <p:spPr>
          <a:xfrm>
            <a:off x="10139521" y="3179383"/>
            <a:ext cx="1831562" cy="2533978"/>
          </a:xfrm>
          <a:prstGeom prst="rect">
            <a:avLst/>
          </a:prstGeom>
        </p:spPr>
      </p:pic>
      <p:sp>
        <p:nvSpPr>
          <p:cNvPr id="8" name="Marcador de fecha 7">
            <a:extLst>
              <a:ext uri="{FF2B5EF4-FFF2-40B4-BE49-F238E27FC236}">
                <a16:creationId xmlns:a16="http://schemas.microsoft.com/office/drawing/2014/main" id="{CC2859CE-ADA8-461B-8D24-69C4B82192EC}"/>
              </a:ext>
            </a:extLst>
          </p:cNvPr>
          <p:cNvSpPr>
            <a:spLocks noGrp="1"/>
          </p:cNvSpPr>
          <p:nvPr>
            <p:ph type="dt" sz="half" idx="10"/>
          </p:nvPr>
        </p:nvSpPr>
        <p:spPr/>
        <p:txBody>
          <a:bodyPr/>
          <a:lstStyle/>
          <a:p>
            <a:fld id="{800A32AA-EFE2-46BC-8C07-46724DD75D18}" type="datetime1">
              <a:rPr lang="es-PE" sz="2400" b="1" smtClean="0">
                <a:solidFill>
                  <a:srgbClr val="FF0000"/>
                </a:solidFill>
              </a:rPr>
              <a:t>29/08/2024</a:t>
            </a:fld>
            <a:endParaRPr lang="en-US" sz="2400" b="1" dirty="0">
              <a:solidFill>
                <a:srgbClr val="FF0000"/>
              </a:solidFill>
            </a:endParaRPr>
          </a:p>
        </p:txBody>
      </p:sp>
      <p:sp>
        <p:nvSpPr>
          <p:cNvPr id="9" name="Marcador de número de diapositiva 8">
            <a:extLst>
              <a:ext uri="{FF2B5EF4-FFF2-40B4-BE49-F238E27FC236}">
                <a16:creationId xmlns:a16="http://schemas.microsoft.com/office/drawing/2014/main" id="{B470E99A-F293-4F20-BE1C-90415AE13388}"/>
              </a:ext>
            </a:extLst>
          </p:cNvPr>
          <p:cNvSpPr>
            <a:spLocks noGrp="1"/>
          </p:cNvSpPr>
          <p:nvPr>
            <p:ph type="sldNum" sz="quarter" idx="12"/>
          </p:nvPr>
        </p:nvSpPr>
        <p:spPr/>
        <p:txBody>
          <a:bodyPr/>
          <a:lstStyle/>
          <a:p>
            <a:fld id="{6D22F896-40B5-4ADD-8801-0D06FADFA095}" type="slidenum">
              <a:rPr lang="en-US" sz="2400" b="1" smtClean="0">
                <a:solidFill>
                  <a:srgbClr val="FFFF00"/>
                </a:solidFill>
              </a:rPr>
              <a:t>18</a:t>
            </a:fld>
            <a:endParaRPr lang="en-US" sz="2400" b="1" dirty="0">
              <a:solidFill>
                <a:srgbClr val="FFFF00"/>
              </a:solidFill>
            </a:endParaRPr>
          </a:p>
        </p:txBody>
      </p:sp>
    </p:spTree>
    <p:extLst>
      <p:ext uri="{BB962C8B-B14F-4D97-AF65-F5344CB8AC3E}">
        <p14:creationId xmlns:p14="http://schemas.microsoft.com/office/powerpoint/2010/main" val="3725671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7746" name="Picture 2" descr="PUNTO DE ENCUENTRO">
            <a:hlinkClick r:id="rId2"/>
          </p:cNvPr>
          <p:cNvPicPr>
            <a:picLocks noChangeAspect="1" noChangeArrowheads="1" noCrop="1"/>
          </p:cNvPicPr>
          <p:nvPr/>
        </p:nvPicPr>
        <p:blipFill>
          <a:blip r:embed="rId3"/>
          <a:srcRect/>
          <a:stretch>
            <a:fillRect/>
          </a:stretch>
        </p:blipFill>
        <p:spPr bwMode="auto">
          <a:xfrm>
            <a:off x="0" y="-1"/>
            <a:ext cx="12192000" cy="6858001"/>
          </a:xfrm>
          <a:prstGeom prst="rect">
            <a:avLst/>
          </a:prstGeom>
          <a:noFill/>
          <a:ln w="9525">
            <a:noFill/>
            <a:miter lim="800000"/>
            <a:headEnd/>
            <a:tailEnd/>
          </a:ln>
        </p:spPr>
      </p:pic>
      <p:sp>
        <p:nvSpPr>
          <p:cNvPr id="5" name="4 Rectángulo"/>
          <p:cNvSpPr/>
          <p:nvPr/>
        </p:nvSpPr>
        <p:spPr>
          <a:xfrm>
            <a:off x="3172358" y="285729"/>
            <a:ext cx="6425157" cy="1323439"/>
          </a:xfrm>
          <a:prstGeom prst="rect">
            <a:avLst/>
          </a:prstGeom>
          <a:noFill/>
        </p:spPr>
        <p:txBody>
          <a:bodyPr wrap="none">
            <a:spAutoFit/>
          </a:bodyPr>
          <a:lstStyle/>
          <a:p>
            <a:pPr algn="ctr">
              <a:defRPr/>
            </a:pPr>
            <a:r>
              <a:rPr lang="es-ES" sz="8000" b="1" dirty="0">
                <a:ln w="10541" cmpd="sng">
                  <a:solidFill>
                    <a:srgbClr val="7D7D7D">
                      <a:tint val="100000"/>
                      <a:shade val="100000"/>
                      <a:satMod val="110000"/>
                    </a:srgbClr>
                  </a:solidFill>
                  <a:prstDash val="solid"/>
                </a:ln>
                <a:solidFill>
                  <a:srgbClr val="FF0000"/>
                </a:solidFill>
              </a:rPr>
              <a:t>Hasta Pronto</a:t>
            </a:r>
          </a:p>
        </p:txBody>
      </p:sp>
      <p:pic>
        <p:nvPicPr>
          <p:cNvPr id="927748" name="Picture 2" descr="http://i48.servimg.com/u/f48/11/98/82/88/3fff9410.gif"/>
          <p:cNvPicPr>
            <a:picLocks noChangeAspect="1" noChangeArrowheads="1" noCrop="1"/>
          </p:cNvPicPr>
          <p:nvPr/>
        </p:nvPicPr>
        <p:blipFill>
          <a:blip r:embed="rId4"/>
          <a:srcRect/>
          <a:stretch>
            <a:fillRect/>
          </a:stretch>
        </p:blipFill>
        <p:spPr bwMode="auto">
          <a:xfrm>
            <a:off x="3810000" y="1571625"/>
            <a:ext cx="4286250" cy="4743450"/>
          </a:xfrm>
          <a:prstGeom prst="rect">
            <a:avLst/>
          </a:prstGeom>
          <a:noFill/>
          <a:ln w="9525">
            <a:noFill/>
            <a:miter lim="800000"/>
            <a:headEnd/>
            <a:tailEnd/>
          </a:ln>
        </p:spPr>
      </p:pic>
      <p:sp>
        <p:nvSpPr>
          <p:cNvPr id="6" name="WordArt 4"/>
          <p:cNvSpPr>
            <a:spLocks noChangeArrowheads="1" noChangeShapeType="1" noTextEdit="1"/>
          </p:cNvSpPr>
          <p:nvPr/>
        </p:nvSpPr>
        <p:spPr bwMode="auto">
          <a:xfrm>
            <a:off x="3095604" y="3714752"/>
            <a:ext cx="6840538" cy="2376488"/>
          </a:xfrm>
          <a:prstGeom prst="rect">
            <a:avLst/>
          </a:prstGeom>
        </p:spPr>
        <p:txBody>
          <a:bodyPr wrap="none" fromWordArt="1">
            <a:prstTxWarp prst="textDeflateBottom">
              <a:avLst>
                <a:gd name="adj" fmla="val 76472"/>
              </a:avLst>
            </a:prstTxWarp>
            <a:scene3d>
              <a:camera prst="legacyPerspectiveFront">
                <a:rot lat="19799998" lon="19439996" rev="0"/>
              </a:camera>
              <a:lightRig rig="legacyNormal2" dir="t"/>
            </a:scene3d>
            <a:sp3d extrusionH="354000" prstMaterial="legacyMatte">
              <a:extrusionClr>
                <a:srgbClr val="939676"/>
              </a:extrusionClr>
            </a:sp3d>
          </a:bodyPr>
          <a:lstStyle/>
          <a:p>
            <a:pPr algn="ctr"/>
            <a:r>
              <a:rPr lang="es-ES" sz="3600" kern="10" dirty="0">
                <a:ln w="9525">
                  <a:round/>
                  <a:headEnd/>
                  <a:tailEnd/>
                </a:ln>
                <a:gradFill rotWithShape="1">
                  <a:gsLst>
                    <a:gs pos="0">
                      <a:srgbClr val="707070"/>
                    </a:gs>
                    <a:gs pos="50000">
                      <a:srgbClr val="FFFFFF"/>
                    </a:gs>
                    <a:gs pos="100000">
                      <a:srgbClr val="707070"/>
                    </a:gs>
                  </a:gsLst>
                  <a:lin ang="2700000" scaled="1"/>
                </a:gradFill>
                <a:latin typeface="Impact"/>
              </a:rPr>
              <a:t>GRACIAS</a:t>
            </a:r>
          </a:p>
        </p:txBody>
      </p:sp>
      <p:sp>
        <p:nvSpPr>
          <p:cNvPr id="2" name="Marcador de fecha 1">
            <a:extLst>
              <a:ext uri="{FF2B5EF4-FFF2-40B4-BE49-F238E27FC236}">
                <a16:creationId xmlns:a16="http://schemas.microsoft.com/office/drawing/2014/main" id="{BFE493B1-68D6-4A6E-9791-E19A75C9A42B}"/>
              </a:ext>
            </a:extLst>
          </p:cNvPr>
          <p:cNvSpPr>
            <a:spLocks noGrp="1"/>
          </p:cNvSpPr>
          <p:nvPr>
            <p:ph type="dt" sz="half" idx="10"/>
          </p:nvPr>
        </p:nvSpPr>
        <p:spPr/>
        <p:txBody>
          <a:bodyPr/>
          <a:lstStyle/>
          <a:p>
            <a:fld id="{55C9E9AA-E706-4109-A99D-4B00F93B523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3A440EF-8582-46A7-98EB-6FB2397B2117}"/>
              </a:ext>
            </a:extLst>
          </p:cNvPr>
          <p:cNvSpPr>
            <a:spLocks noGrp="1"/>
          </p:cNvSpPr>
          <p:nvPr>
            <p:ph type="sldNum" sz="quarter" idx="12"/>
          </p:nvPr>
        </p:nvSpPr>
        <p:spPr/>
        <p:txBody>
          <a:bodyPr/>
          <a:lstStyle/>
          <a:p>
            <a:fld id="{6D22F896-40B5-4ADD-8801-0D06FADFA095}" type="slidenum">
              <a:rPr lang="en-US" sz="2400" b="1" smtClean="0">
                <a:solidFill>
                  <a:srgbClr val="FFFF00"/>
                </a:solidFill>
              </a:rPr>
              <a:t>180</a:t>
            </a:fld>
            <a:endParaRPr lang="en-US" sz="2400" b="1" dirty="0">
              <a:solidFill>
                <a:srgbClr val="FFFF00"/>
              </a:solidFill>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750">
            <a:extLst>
              <a:ext uri="{FF2B5EF4-FFF2-40B4-BE49-F238E27FC236}">
                <a16:creationId xmlns:a16="http://schemas.microsoft.com/office/drawing/2014/main" id="{1ECB79F1-FD2B-8C64-AA05-6E9C7400B592}"/>
              </a:ext>
            </a:extLst>
          </p:cNvPr>
          <p:cNvSpPr/>
          <p:nvPr/>
        </p:nvSpPr>
        <p:spPr>
          <a:xfrm>
            <a:off x="3277235" y="1098319"/>
            <a:ext cx="5637530" cy="982980"/>
          </a:xfrm>
          <a:prstGeom prst="rect">
            <a:avLst/>
          </a:prstGeom>
          <a:ln>
            <a:noFill/>
          </a:ln>
        </p:spPr>
        <p:txBody>
          <a:bodyPr vert="horz" lIns="0" tIns="0" rIns="0" bIns="0" rtlCol="0">
            <a:noAutofit/>
          </a:bodyPr>
          <a:lstStyle/>
          <a:p>
            <a:pPr>
              <a:lnSpc>
                <a:spcPct val="107000"/>
              </a:lnSpc>
              <a:spcAft>
                <a:spcPts val="800"/>
              </a:spcAft>
            </a:pPr>
            <a:r>
              <a:rPr lang="es-PE" sz="6000" b="1" u="sng" kern="100">
                <a:solidFill>
                  <a:srgbClr val="242B3A"/>
                </a:solidFill>
                <a:effectLst/>
                <a:uFill>
                  <a:solidFill>
                    <a:srgbClr val="FF7500"/>
                  </a:solidFill>
                </a:uFill>
                <a:latin typeface="Century Gothic" panose="020B0502020202020204" pitchFamily="34" charset="0"/>
                <a:ea typeface="Century Gothic" panose="020B0502020202020204" pitchFamily="34" charset="0"/>
                <a:cs typeface="Century Gothic" panose="020B0502020202020204" pitchFamily="34" charset="0"/>
              </a:rPr>
              <a:t>PREGUNTAS</a:t>
            </a:r>
            <a:endParaRPr lang="es-PE" sz="1100" kern="100">
              <a:solidFill>
                <a:srgbClr val="000000"/>
              </a:solidFill>
              <a:effectLst/>
              <a:latin typeface="Calibri" panose="020F0502020204030204" pitchFamily="34" charset="0"/>
              <a:ea typeface="Calibri" panose="020F0502020204030204" pitchFamily="34" charset="0"/>
            </a:endParaRPr>
          </a:p>
        </p:txBody>
      </p:sp>
      <p:pic>
        <p:nvPicPr>
          <p:cNvPr id="5" name="Picture 1129">
            <a:extLst>
              <a:ext uri="{FF2B5EF4-FFF2-40B4-BE49-F238E27FC236}">
                <a16:creationId xmlns:a16="http://schemas.microsoft.com/office/drawing/2014/main" id="{044F5539-5B47-7838-CBD8-07A800D02E38}"/>
              </a:ext>
            </a:extLst>
          </p:cNvPr>
          <p:cNvPicPr/>
          <p:nvPr/>
        </p:nvPicPr>
        <p:blipFill>
          <a:blip r:embed="rId2"/>
          <a:stretch>
            <a:fillRect/>
          </a:stretch>
        </p:blipFill>
        <p:spPr>
          <a:xfrm>
            <a:off x="15240" y="7620"/>
            <a:ext cx="12176760" cy="6850380"/>
          </a:xfrm>
          <a:prstGeom prst="rect">
            <a:avLst/>
          </a:prstGeom>
        </p:spPr>
      </p:pic>
      <p:sp>
        <p:nvSpPr>
          <p:cNvPr id="6" name="Rectangle 5750">
            <a:extLst>
              <a:ext uri="{FF2B5EF4-FFF2-40B4-BE49-F238E27FC236}">
                <a16:creationId xmlns:a16="http://schemas.microsoft.com/office/drawing/2014/main" id="{B0CED6FA-794D-5293-134B-3E3BE19B19DB}"/>
              </a:ext>
            </a:extLst>
          </p:cNvPr>
          <p:cNvSpPr/>
          <p:nvPr/>
        </p:nvSpPr>
        <p:spPr>
          <a:xfrm>
            <a:off x="4451408" y="2684318"/>
            <a:ext cx="5637530" cy="982980"/>
          </a:xfrm>
          <a:prstGeom prst="rect">
            <a:avLst/>
          </a:prstGeom>
          <a:ln>
            <a:noFill/>
          </a:ln>
        </p:spPr>
        <p:txBody>
          <a:bodyPr vert="horz" lIns="0" tIns="0" rIns="0" bIns="0" rtlCol="0">
            <a:noAutofit/>
          </a:bodyPr>
          <a:lstStyle/>
          <a:p>
            <a:pPr>
              <a:lnSpc>
                <a:spcPct val="107000"/>
              </a:lnSpc>
              <a:spcAft>
                <a:spcPts val="800"/>
              </a:spcAft>
            </a:pPr>
            <a:r>
              <a:rPr lang="es-PE" sz="6000" b="1" u="sng" kern="100" dirty="0">
                <a:solidFill>
                  <a:srgbClr val="242B3A"/>
                </a:solidFill>
                <a:effectLst/>
                <a:uFill>
                  <a:solidFill>
                    <a:srgbClr val="FF7500"/>
                  </a:solidFill>
                </a:uFill>
                <a:latin typeface="Century Gothic" panose="020B0502020202020204" pitchFamily="34" charset="0"/>
                <a:ea typeface="Century Gothic" panose="020B0502020202020204" pitchFamily="34" charset="0"/>
                <a:cs typeface="Century Gothic" panose="020B0502020202020204" pitchFamily="34" charset="0"/>
              </a:rPr>
              <a:t>PREGUNTAS</a:t>
            </a:r>
            <a:endParaRPr lang="es-PE" sz="1100" kern="100" dirty="0">
              <a:solidFill>
                <a:srgbClr val="000000"/>
              </a:solidFill>
              <a:effectLst/>
              <a:latin typeface="Calibri" panose="020F0502020204030204" pitchFamily="34" charset="0"/>
              <a:ea typeface="Calibri" panose="020F0502020204030204" pitchFamily="34" charset="0"/>
            </a:endParaRPr>
          </a:p>
        </p:txBody>
      </p:sp>
      <p:sp>
        <p:nvSpPr>
          <p:cNvPr id="2" name="Marcador de fecha 1">
            <a:extLst>
              <a:ext uri="{FF2B5EF4-FFF2-40B4-BE49-F238E27FC236}">
                <a16:creationId xmlns:a16="http://schemas.microsoft.com/office/drawing/2014/main" id="{7224480D-D913-4B48-84B1-B76589CB6178}"/>
              </a:ext>
            </a:extLst>
          </p:cNvPr>
          <p:cNvSpPr>
            <a:spLocks noGrp="1"/>
          </p:cNvSpPr>
          <p:nvPr>
            <p:ph type="dt" sz="half" idx="10"/>
          </p:nvPr>
        </p:nvSpPr>
        <p:spPr/>
        <p:txBody>
          <a:bodyPr/>
          <a:lstStyle/>
          <a:p>
            <a:fld id="{80D9DAB3-5269-4024-B9B4-CAC28F03993B}"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E17F000-9B28-4849-B6AB-27287D3010F1}"/>
              </a:ext>
            </a:extLst>
          </p:cNvPr>
          <p:cNvSpPr>
            <a:spLocks noGrp="1"/>
          </p:cNvSpPr>
          <p:nvPr>
            <p:ph type="sldNum" sz="quarter" idx="12"/>
          </p:nvPr>
        </p:nvSpPr>
        <p:spPr/>
        <p:txBody>
          <a:bodyPr/>
          <a:lstStyle/>
          <a:p>
            <a:fld id="{6D22F896-40B5-4ADD-8801-0D06FADFA095}" type="slidenum">
              <a:rPr lang="en-US" sz="2400" b="1" smtClean="0">
                <a:solidFill>
                  <a:srgbClr val="FF0000"/>
                </a:solidFill>
              </a:rPr>
              <a:t>181</a:t>
            </a:fld>
            <a:endParaRPr lang="en-US" sz="2400" b="1" dirty="0">
              <a:solidFill>
                <a:srgbClr val="FF0000"/>
              </a:solidFill>
            </a:endParaRPr>
          </a:p>
        </p:txBody>
      </p:sp>
    </p:spTree>
    <p:extLst>
      <p:ext uri="{BB962C8B-B14F-4D97-AF65-F5344CB8AC3E}">
        <p14:creationId xmlns:p14="http://schemas.microsoft.com/office/powerpoint/2010/main" val="3023539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1298" name="Picture 2" descr="http://i58.servimg.com/u/f58/11/98/82/88/fantas10.gif"/>
          <p:cNvPicPr>
            <a:picLocks noChangeAspect="1" noChangeArrowheads="1" noCrop="1"/>
          </p:cNvPicPr>
          <p:nvPr/>
        </p:nvPicPr>
        <p:blipFill>
          <a:blip r:embed="rId2"/>
          <a:srcRect/>
          <a:stretch>
            <a:fillRect/>
          </a:stretch>
        </p:blipFill>
        <p:spPr bwMode="auto">
          <a:xfrm>
            <a:off x="0" y="0"/>
            <a:ext cx="12192000" cy="6858000"/>
          </a:xfrm>
          <a:prstGeom prst="rect">
            <a:avLst/>
          </a:prstGeom>
          <a:noFill/>
          <a:ln w="9525">
            <a:noFill/>
            <a:miter lim="800000"/>
            <a:headEnd/>
            <a:tailEnd/>
          </a:ln>
        </p:spPr>
      </p:pic>
      <p:sp>
        <p:nvSpPr>
          <p:cNvPr id="4" name="3 Rectángulo"/>
          <p:cNvSpPr/>
          <p:nvPr/>
        </p:nvSpPr>
        <p:spPr>
          <a:xfrm>
            <a:off x="5878377" y="2928934"/>
            <a:ext cx="2031325" cy="1569660"/>
          </a:xfrm>
          <a:prstGeom prst="rect">
            <a:avLst/>
          </a:prstGeom>
          <a:noFill/>
        </p:spPr>
        <p:txBody>
          <a:bodyPr wrap="none">
            <a:spAutoFit/>
          </a:bodyPr>
          <a:lstStyle/>
          <a:p>
            <a:pPr algn="ctr">
              <a:defRPr/>
            </a:pPr>
            <a:r>
              <a:rPr lang="es-ES" sz="96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FIN</a:t>
            </a:r>
          </a:p>
        </p:txBody>
      </p:sp>
      <p:sp>
        <p:nvSpPr>
          <p:cNvPr id="2" name="Marcador de fecha 1">
            <a:extLst>
              <a:ext uri="{FF2B5EF4-FFF2-40B4-BE49-F238E27FC236}">
                <a16:creationId xmlns:a16="http://schemas.microsoft.com/office/drawing/2014/main" id="{630EEF07-3283-4DEB-8443-92B97222C2D0}"/>
              </a:ext>
            </a:extLst>
          </p:cNvPr>
          <p:cNvSpPr>
            <a:spLocks noGrp="1"/>
          </p:cNvSpPr>
          <p:nvPr>
            <p:ph type="dt" sz="half" idx="10"/>
          </p:nvPr>
        </p:nvSpPr>
        <p:spPr/>
        <p:txBody>
          <a:bodyPr/>
          <a:lstStyle/>
          <a:p>
            <a:fld id="{36B49974-72B6-4231-8294-3C79AA8EA3F2}"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28F73A2-508C-4C51-AA30-0CA2887E15C7}"/>
              </a:ext>
            </a:extLst>
          </p:cNvPr>
          <p:cNvSpPr>
            <a:spLocks noGrp="1"/>
          </p:cNvSpPr>
          <p:nvPr>
            <p:ph type="sldNum" sz="quarter" idx="12"/>
          </p:nvPr>
        </p:nvSpPr>
        <p:spPr/>
        <p:txBody>
          <a:bodyPr/>
          <a:lstStyle/>
          <a:p>
            <a:fld id="{6D22F896-40B5-4ADD-8801-0D06FADFA095}" type="slidenum">
              <a:rPr lang="en-US" sz="2400" b="1" smtClean="0">
                <a:solidFill>
                  <a:srgbClr val="FFFF00"/>
                </a:solidFill>
              </a:rPr>
              <a:t>182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30DA38D-D8DD-EE9B-984C-FDA35F8124A5}"/>
              </a:ext>
            </a:extLst>
          </p:cNvPr>
          <p:cNvSpPr txBox="1"/>
          <p:nvPr/>
        </p:nvSpPr>
        <p:spPr>
          <a:xfrm>
            <a:off x="2278912" y="312258"/>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El aprendizaje del cerebro </a:t>
            </a:r>
            <a:endParaRPr lang="es-PE" sz="3200" dirty="0">
              <a:solidFill>
                <a:srgbClr val="FFFF00"/>
              </a:solidFill>
              <a:latin typeface="Arial Black" panose="020B0A04020102020204" pitchFamily="34" charset="0"/>
            </a:endParaRPr>
          </a:p>
        </p:txBody>
      </p:sp>
      <p:sp>
        <p:nvSpPr>
          <p:cNvPr id="6" name="CuadroTexto 5">
            <a:extLst>
              <a:ext uri="{FF2B5EF4-FFF2-40B4-BE49-F238E27FC236}">
                <a16:creationId xmlns:a16="http://schemas.microsoft.com/office/drawing/2014/main" id="{1177D6B4-0023-5465-B9C9-02892D84A51D}"/>
              </a:ext>
            </a:extLst>
          </p:cNvPr>
          <p:cNvSpPr txBox="1"/>
          <p:nvPr/>
        </p:nvSpPr>
        <p:spPr>
          <a:xfrm>
            <a:off x="200246" y="1389476"/>
            <a:ext cx="11791507" cy="5262979"/>
          </a:xfrm>
          <a:prstGeom prst="rect">
            <a:avLst/>
          </a:prstGeom>
          <a:noFill/>
        </p:spPr>
        <p:txBody>
          <a:bodyPr wrap="square" rtlCol="0">
            <a:spAutoFit/>
          </a:bodyPr>
          <a:lstStyle/>
          <a:p>
            <a:pPr algn="just"/>
            <a:r>
              <a:rPr lang="es-ES" sz="2800" dirty="0">
                <a:latin typeface="Arial Black" panose="020B0A04020102020204" pitchFamily="34" charset="0"/>
              </a:rPr>
              <a:t>Se puede incrementar el rendimiento de nuestro cerebro? </a:t>
            </a:r>
          </a:p>
          <a:p>
            <a:pPr algn="just"/>
            <a:r>
              <a:rPr lang="es-ES" sz="2800" dirty="0">
                <a:latin typeface="Arial Black" panose="020B0A04020102020204" pitchFamily="34" charset="0"/>
              </a:rPr>
              <a:t>Algunas maneras de realizarlo:</a:t>
            </a:r>
          </a:p>
          <a:p>
            <a:pPr marL="514350" indent="-514350" algn="just">
              <a:buFont typeface="+mj-lt"/>
              <a:buAutoNum type="arabicPeriod"/>
            </a:pPr>
            <a:r>
              <a:rPr lang="es-ES" sz="2800" dirty="0">
                <a:solidFill>
                  <a:srgbClr val="FF0000"/>
                </a:solidFill>
                <a:latin typeface="Arial Black" panose="020B0A04020102020204" pitchFamily="34" charset="0"/>
              </a:rPr>
              <a:t>Aprender a visualizar: </a:t>
            </a:r>
            <a:r>
              <a:rPr lang="es-ES" sz="2800" dirty="0">
                <a:latin typeface="Arial Black" panose="020B0A04020102020204" pitchFamily="34" charset="0"/>
              </a:rPr>
              <a:t>experimentos con música y deportes.</a:t>
            </a:r>
          </a:p>
          <a:p>
            <a:pPr marL="514350" indent="-514350" algn="just">
              <a:buFont typeface="+mj-lt"/>
              <a:buAutoNum type="arabicPeriod"/>
            </a:pPr>
            <a:r>
              <a:rPr lang="es-ES" sz="2800" dirty="0">
                <a:solidFill>
                  <a:srgbClr val="FF0000"/>
                </a:solidFill>
                <a:latin typeface="Arial Black" panose="020B0A04020102020204" pitchFamily="34" charset="0"/>
              </a:rPr>
              <a:t>La meditación o introspección: </a:t>
            </a:r>
            <a:r>
              <a:rPr lang="es-ES" sz="2800" dirty="0">
                <a:latin typeface="Arial Black" panose="020B0A04020102020204" pitchFamily="34" charset="0"/>
              </a:rPr>
              <a:t>nos ayuda a mejorar la concentración ,la toma de consciencia y la gestión de nuestras habilidades emocionales: cognición y emociones van de la mano.</a:t>
            </a:r>
          </a:p>
          <a:p>
            <a:pPr marL="514350" indent="-514350" algn="just">
              <a:buFont typeface="+mj-lt"/>
              <a:buAutoNum type="arabicPeriod"/>
            </a:pPr>
            <a:r>
              <a:rPr lang="es-ES" sz="2800" dirty="0">
                <a:solidFill>
                  <a:srgbClr val="FF0000"/>
                </a:solidFill>
                <a:latin typeface="Arial Black" panose="020B0A04020102020204" pitchFamily="34" charset="0"/>
              </a:rPr>
              <a:t>Observa, </a:t>
            </a:r>
            <a:r>
              <a:rPr lang="es-ES" sz="2800" dirty="0">
                <a:latin typeface="Arial Black" panose="020B0A04020102020204" pitchFamily="34" charset="0"/>
              </a:rPr>
              <a:t>instrucciones, dedicar atención y practicar lo aprendido estimula las zonas del cerebro.</a:t>
            </a:r>
          </a:p>
          <a:p>
            <a:pPr marL="514350" indent="-514350" algn="just">
              <a:buFont typeface="+mj-lt"/>
              <a:buAutoNum type="arabicPeriod"/>
            </a:pPr>
            <a:r>
              <a:rPr lang="es-ES" sz="2800" dirty="0">
                <a:solidFill>
                  <a:srgbClr val="FF0000"/>
                </a:solidFill>
                <a:latin typeface="Arial Black" panose="020B0A04020102020204" pitchFamily="34" charset="0"/>
              </a:rPr>
              <a:t>El ejercicio y la dieta influyen en el hipocampo: </a:t>
            </a:r>
            <a:r>
              <a:rPr lang="es-ES" sz="2800" dirty="0">
                <a:latin typeface="Arial Black" panose="020B0A04020102020204" pitchFamily="34" charset="0"/>
              </a:rPr>
              <a:t>mas células crecen y mejora la memoria.</a:t>
            </a:r>
          </a:p>
        </p:txBody>
      </p:sp>
      <p:sp>
        <p:nvSpPr>
          <p:cNvPr id="2" name="Marcador de fecha 1">
            <a:extLst>
              <a:ext uri="{FF2B5EF4-FFF2-40B4-BE49-F238E27FC236}">
                <a16:creationId xmlns:a16="http://schemas.microsoft.com/office/drawing/2014/main" id="{7A022938-068D-4FD0-8A9A-A3A6529A920F}"/>
              </a:ext>
            </a:extLst>
          </p:cNvPr>
          <p:cNvSpPr>
            <a:spLocks noGrp="1"/>
          </p:cNvSpPr>
          <p:nvPr>
            <p:ph type="dt" sz="half" idx="10"/>
          </p:nvPr>
        </p:nvSpPr>
        <p:spPr/>
        <p:txBody>
          <a:bodyPr/>
          <a:lstStyle/>
          <a:p>
            <a:fld id="{696ED8A9-9FA3-4DDC-9B66-072C81D47AC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60E7B17-B4E4-4441-86DA-568AE8C69437}"/>
              </a:ext>
            </a:extLst>
          </p:cNvPr>
          <p:cNvSpPr>
            <a:spLocks noGrp="1"/>
          </p:cNvSpPr>
          <p:nvPr>
            <p:ph type="sldNum" sz="quarter" idx="12"/>
          </p:nvPr>
        </p:nvSpPr>
        <p:spPr>
          <a:xfrm>
            <a:off x="10575234" y="381000"/>
            <a:ext cx="930965" cy="365125"/>
          </a:xfrm>
        </p:spPr>
        <p:txBody>
          <a:bodyPr/>
          <a:lstStyle/>
          <a:p>
            <a:fld id="{6D22F896-40B5-4ADD-8801-0D06FADFA095}" type="slidenum">
              <a:rPr lang="en-US" sz="2400" b="1" smtClean="0">
                <a:solidFill>
                  <a:srgbClr val="FFFF00"/>
                </a:solidFill>
              </a:rPr>
              <a:t>183</a:t>
            </a:fld>
            <a:endParaRPr lang="en-US" sz="2400" b="1" dirty="0">
              <a:solidFill>
                <a:srgbClr val="FFFF00"/>
              </a:solidFill>
            </a:endParaRPr>
          </a:p>
        </p:txBody>
      </p:sp>
    </p:spTree>
    <p:extLst>
      <p:ext uri="{BB962C8B-B14F-4D97-AF65-F5344CB8AC3E}">
        <p14:creationId xmlns:p14="http://schemas.microsoft.com/office/powerpoint/2010/main" val="26252531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par>
                                <p:cTn id="13" presetID="6" presetClass="entr" presetSubtype="16"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ircle(in)">
                                      <p:cBhvr>
                                        <p:cTn id="15" dur="2000"/>
                                        <p:tgtEl>
                                          <p:spTgt spid="6">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nodeType="clickEffect">
                                  <p:stCondLst>
                                    <p:cond delay="0"/>
                                  </p:stCondLst>
                                  <p:childTnLst>
                                    <p:set>
                                      <p:cBhvr>
                                        <p:cTn id="19" dur="1" fill="hold">
                                          <p:stCondLst>
                                            <p:cond delay="0"/>
                                          </p:stCondLst>
                                        </p:cTn>
                                        <p:tgtEl>
                                          <p:spTgt spid="6">
                                            <p:txEl>
                                              <p:pRg st="2" end="2"/>
                                            </p:txEl>
                                          </p:spTgt>
                                        </p:tgtEl>
                                        <p:attrNameLst>
                                          <p:attrName>style.visibility</p:attrName>
                                        </p:attrNameLst>
                                      </p:cBhvr>
                                      <p:to>
                                        <p:strVal val="visible"/>
                                      </p:to>
                                    </p:set>
                                    <p:animEffect transition="in" filter="circle(in)">
                                      <p:cBhvr>
                                        <p:cTn id="20" dur="2000"/>
                                        <p:tgtEl>
                                          <p:spTgt spid="6">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6" presetClass="entr" presetSubtype="16"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circle(in)">
                                      <p:cBhvr>
                                        <p:cTn id="25" dur="2000"/>
                                        <p:tgtEl>
                                          <p:spTgt spid="6">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6">
                                            <p:txEl>
                                              <p:pRg st="4" end="4"/>
                                            </p:txEl>
                                          </p:spTgt>
                                        </p:tgtEl>
                                        <p:attrNameLst>
                                          <p:attrName>style.visibility</p:attrName>
                                        </p:attrNameLst>
                                      </p:cBhvr>
                                      <p:to>
                                        <p:strVal val="visible"/>
                                      </p:to>
                                    </p:set>
                                    <p:animEffect transition="in" filter="circle(in)">
                                      <p:cBhvr>
                                        <p:cTn id="30" dur="2000"/>
                                        <p:tgtEl>
                                          <p:spTgt spid="6">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6" presetClass="entr" presetSubtype="16" fill="hold" nodeType="click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circle(in)">
                                      <p:cBhvr>
                                        <p:cTn id="35"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iagrama de flujo: combinar 4">
            <a:extLst>
              <a:ext uri="{FF2B5EF4-FFF2-40B4-BE49-F238E27FC236}">
                <a16:creationId xmlns:a16="http://schemas.microsoft.com/office/drawing/2014/main" id="{60EF804B-BE9B-46C6-8E4E-00F4DE560C33}"/>
              </a:ext>
            </a:extLst>
          </p:cNvPr>
          <p:cNvSpPr/>
          <p:nvPr/>
        </p:nvSpPr>
        <p:spPr>
          <a:xfrm rot="18547781">
            <a:off x="2942791" y="716722"/>
            <a:ext cx="2396500" cy="3193774"/>
          </a:xfrm>
          <a:prstGeom prst="flowChartMerg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6" name="CuadroTexto 5">
            <a:extLst>
              <a:ext uri="{FF2B5EF4-FFF2-40B4-BE49-F238E27FC236}">
                <a16:creationId xmlns:a16="http://schemas.microsoft.com/office/drawing/2014/main" id="{33596FCC-7051-4E38-8BA1-7174A54D08FE}"/>
              </a:ext>
            </a:extLst>
          </p:cNvPr>
          <p:cNvSpPr txBox="1"/>
          <p:nvPr/>
        </p:nvSpPr>
        <p:spPr>
          <a:xfrm rot="19148604">
            <a:off x="3127625" y="1589043"/>
            <a:ext cx="1391478"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Interés </a:t>
            </a:r>
            <a:endParaRPr lang="es-PE" dirty="0">
              <a:solidFill>
                <a:schemeClr val="bg1"/>
              </a:solidFill>
              <a:latin typeface="Arial Black" panose="020B0A04020102020204" pitchFamily="34" charset="0"/>
            </a:endParaRPr>
          </a:p>
        </p:txBody>
      </p:sp>
      <p:sp>
        <p:nvSpPr>
          <p:cNvPr id="7" name="CuadroTexto 6">
            <a:extLst>
              <a:ext uri="{FF2B5EF4-FFF2-40B4-BE49-F238E27FC236}">
                <a16:creationId xmlns:a16="http://schemas.microsoft.com/office/drawing/2014/main" id="{A3FB0630-8183-41D2-B11A-E9D1382FE4F0}"/>
              </a:ext>
            </a:extLst>
          </p:cNvPr>
          <p:cNvSpPr txBox="1"/>
          <p:nvPr/>
        </p:nvSpPr>
        <p:spPr>
          <a:xfrm rot="19170905">
            <a:off x="2401844" y="1396811"/>
            <a:ext cx="1771908"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Anticipación  </a:t>
            </a:r>
            <a:endParaRPr lang="es-PE" dirty="0">
              <a:solidFill>
                <a:schemeClr val="bg1"/>
              </a:solidFill>
              <a:latin typeface="Arial Black" panose="020B0A04020102020204" pitchFamily="34" charset="0"/>
            </a:endParaRPr>
          </a:p>
        </p:txBody>
      </p:sp>
      <p:sp>
        <p:nvSpPr>
          <p:cNvPr id="8" name="CuadroTexto 7">
            <a:extLst>
              <a:ext uri="{FF2B5EF4-FFF2-40B4-BE49-F238E27FC236}">
                <a16:creationId xmlns:a16="http://schemas.microsoft.com/office/drawing/2014/main" id="{F9ADCD7B-7408-4DC6-9427-B705C4690DB2}"/>
              </a:ext>
            </a:extLst>
          </p:cNvPr>
          <p:cNvSpPr txBox="1"/>
          <p:nvPr/>
        </p:nvSpPr>
        <p:spPr>
          <a:xfrm rot="2317893">
            <a:off x="3734459" y="2395667"/>
            <a:ext cx="1480627"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Vigilancia   </a:t>
            </a:r>
            <a:endParaRPr lang="es-PE" dirty="0">
              <a:solidFill>
                <a:schemeClr val="bg1"/>
              </a:solidFill>
              <a:latin typeface="Arial Black" panose="020B0A04020102020204" pitchFamily="34" charset="0"/>
            </a:endParaRPr>
          </a:p>
        </p:txBody>
      </p:sp>
      <p:sp>
        <p:nvSpPr>
          <p:cNvPr id="9" name="Diagrama de flujo: combinar 8">
            <a:extLst>
              <a:ext uri="{FF2B5EF4-FFF2-40B4-BE49-F238E27FC236}">
                <a16:creationId xmlns:a16="http://schemas.microsoft.com/office/drawing/2014/main" id="{1B294DE4-C212-4CA9-872E-009A5966F3F2}"/>
              </a:ext>
            </a:extLst>
          </p:cNvPr>
          <p:cNvSpPr/>
          <p:nvPr/>
        </p:nvSpPr>
        <p:spPr>
          <a:xfrm rot="21382939">
            <a:off x="4595226" y="227937"/>
            <a:ext cx="2396500" cy="3193774"/>
          </a:xfrm>
          <a:prstGeom prst="flowChartMerg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1" name="CuadroTexto 10">
            <a:extLst>
              <a:ext uri="{FF2B5EF4-FFF2-40B4-BE49-F238E27FC236}">
                <a16:creationId xmlns:a16="http://schemas.microsoft.com/office/drawing/2014/main" id="{85BB688E-7468-432D-A0CE-795A21C2A73B}"/>
              </a:ext>
            </a:extLst>
          </p:cNvPr>
          <p:cNvSpPr txBox="1"/>
          <p:nvPr/>
        </p:nvSpPr>
        <p:spPr>
          <a:xfrm>
            <a:off x="5060388" y="395320"/>
            <a:ext cx="1467360"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Serenidad   </a:t>
            </a:r>
            <a:endParaRPr lang="es-PE" dirty="0">
              <a:solidFill>
                <a:schemeClr val="bg1"/>
              </a:solidFill>
              <a:latin typeface="Arial Black" panose="020B0A04020102020204" pitchFamily="34" charset="0"/>
            </a:endParaRPr>
          </a:p>
        </p:txBody>
      </p:sp>
      <p:sp>
        <p:nvSpPr>
          <p:cNvPr id="12" name="CuadroTexto 11">
            <a:extLst>
              <a:ext uri="{FF2B5EF4-FFF2-40B4-BE49-F238E27FC236}">
                <a16:creationId xmlns:a16="http://schemas.microsoft.com/office/drawing/2014/main" id="{9C5CC8C7-097E-417C-98DF-D0AA38145570}"/>
              </a:ext>
            </a:extLst>
          </p:cNvPr>
          <p:cNvSpPr txBox="1"/>
          <p:nvPr/>
        </p:nvSpPr>
        <p:spPr>
          <a:xfrm>
            <a:off x="5234885" y="753441"/>
            <a:ext cx="1179006"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Alegría    </a:t>
            </a:r>
            <a:endParaRPr lang="es-PE" dirty="0">
              <a:solidFill>
                <a:schemeClr val="bg1"/>
              </a:solidFill>
              <a:latin typeface="Arial Black" panose="020B0A04020102020204" pitchFamily="34" charset="0"/>
            </a:endParaRPr>
          </a:p>
        </p:txBody>
      </p:sp>
      <p:sp>
        <p:nvSpPr>
          <p:cNvPr id="13" name="CuadroTexto 12">
            <a:extLst>
              <a:ext uri="{FF2B5EF4-FFF2-40B4-BE49-F238E27FC236}">
                <a16:creationId xmlns:a16="http://schemas.microsoft.com/office/drawing/2014/main" id="{59D634E0-8DDC-48DF-A73B-7832A8949AD3}"/>
              </a:ext>
            </a:extLst>
          </p:cNvPr>
          <p:cNvSpPr txBox="1"/>
          <p:nvPr/>
        </p:nvSpPr>
        <p:spPr>
          <a:xfrm>
            <a:off x="5231694" y="1256669"/>
            <a:ext cx="1179006"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Éxtasis    </a:t>
            </a:r>
            <a:endParaRPr lang="es-PE" dirty="0">
              <a:solidFill>
                <a:schemeClr val="bg1"/>
              </a:solidFill>
              <a:latin typeface="Arial Black" panose="020B0A04020102020204" pitchFamily="34" charset="0"/>
            </a:endParaRPr>
          </a:p>
        </p:txBody>
      </p:sp>
      <p:sp>
        <p:nvSpPr>
          <p:cNvPr id="14" name="Diagrama de flujo: combinar 13">
            <a:extLst>
              <a:ext uri="{FF2B5EF4-FFF2-40B4-BE49-F238E27FC236}">
                <a16:creationId xmlns:a16="http://schemas.microsoft.com/office/drawing/2014/main" id="{1AA05987-5780-400A-A931-5AC2B2B8C0C4}"/>
              </a:ext>
            </a:extLst>
          </p:cNvPr>
          <p:cNvSpPr/>
          <p:nvPr/>
        </p:nvSpPr>
        <p:spPr>
          <a:xfrm rot="2110664">
            <a:off x="6071231" y="653106"/>
            <a:ext cx="2396500" cy="3193774"/>
          </a:xfrm>
          <a:prstGeom prst="flowChartMerge">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CuadroTexto 14">
            <a:extLst>
              <a:ext uri="{FF2B5EF4-FFF2-40B4-BE49-F238E27FC236}">
                <a16:creationId xmlns:a16="http://schemas.microsoft.com/office/drawing/2014/main" id="{3F8996B1-040A-4B0B-AA40-F3E415CF375E}"/>
              </a:ext>
            </a:extLst>
          </p:cNvPr>
          <p:cNvSpPr txBox="1"/>
          <p:nvPr/>
        </p:nvSpPr>
        <p:spPr>
          <a:xfrm rot="1896709">
            <a:off x="7058531" y="1057883"/>
            <a:ext cx="1771908"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Aceptación   </a:t>
            </a:r>
            <a:endParaRPr lang="es-PE" dirty="0">
              <a:solidFill>
                <a:schemeClr val="bg1"/>
              </a:solidFill>
              <a:latin typeface="Arial Black" panose="020B0A04020102020204" pitchFamily="34" charset="0"/>
            </a:endParaRPr>
          </a:p>
        </p:txBody>
      </p:sp>
      <p:sp>
        <p:nvSpPr>
          <p:cNvPr id="16" name="CuadroTexto 15">
            <a:extLst>
              <a:ext uri="{FF2B5EF4-FFF2-40B4-BE49-F238E27FC236}">
                <a16:creationId xmlns:a16="http://schemas.microsoft.com/office/drawing/2014/main" id="{81F8F0C4-483B-489C-89D5-56B966CCD996}"/>
              </a:ext>
            </a:extLst>
          </p:cNvPr>
          <p:cNvSpPr txBox="1"/>
          <p:nvPr/>
        </p:nvSpPr>
        <p:spPr>
          <a:xfrm rot="1769673">
            <a:off x="6954644" y="1509923"/>
            <a:ext cx="1540332"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Confianza    </a:t>
            </a:r>
            <a:endParaRPr lang="es-PE" dirty="0">
              <a:solidFill>
                <a:schemeClr val="bg1"/>
              </a:solidFill>
              <a:latin typeface="Arial Black" panose="020B0A04020102020204" pitchFamily="34" charset="0"/>
            </a:endParaRPr>
          </a:p>
        </p:txBody>
      </p:sp>
      <p:sp>
        <p:nvSpPr>
          <p:cNvPr id="17" name="CuadroTexto 16">
            <a:extLst>
              <a:ext uri="{FF2B5EF4-FFF2-40B4-BE49-F238E27FC236}">
                <a16:creationId xmlns:a16="http://schemas.microsoft.com/office/drawing/2014/main" id="{6D0F3B55-98E2-414B-96E8-7357106BFBB5}"/>
              </a:ext>
            </a:extLst>
          </p:cNvPr>
          <p:cNvSpPr txBox="1"/>
          <p:nvPr/>
        </p:nvSpPr>
        <p:spPr>
          <a:xfrm rot="19760678">
            <a:off x="6385903" y="2250741"/>
            <a:ext cx="1771908"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Admiración    </a:t>
            </a:r>
            <a:endParaRPr lang="es-PE" dirty="0">
              <a:solidFill>
                <a:schemeClr val="bg1"/>
              </a:solidFill>
              <a:latin typeface="Arial Black" panose="020B0A04020102020204" pitchFamily="34" charset="0"/>
            </a:endParaRPr>
          </a:p>
        </p:txBody>
      </p:sp>
      <p:sp>
        <p:nvSpPr>
          <p:cNvPr id="18" name="Diagrama de flujo: combinar 17">
            <a:extLst>
              <a:ext uri="{FF2B5EF4-FFF2-40B4-BE49-F238E27FC236}">
                <a16:creationId xmlns:a16="http://schemas.microsoft.com/office/drawing/2014/main" id="{72BEE93F-35E0-4417-A095-DFCB1953E85A}"/>
              </a:ext>
            </a:extLst>
          </p:cNvPr>
          <p:cNvSpPr/>
          <p:nvPr/>
        </p:nvSpPr>
        <p:spPr>
          <a:xfrm rot="4723030">
            <a:off x="6782569" y="1879937"/>
            <a:ext cx="2396500" cy="3193774"/>
          </a:xfrm>
          <a:prstGeom prst="flowChartMerge">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CuadroTexto 1">
            <a:extLst>
              <a:ext uri="{FF2B5EF4-FFF2-40B4-BE49-F238E27FC236}">
                <a16:creationId xmlns:a16="http://schemas.microsoft.com/office/drawing/2014/main" id="{FB29E8A5-9CEF-4826-0A8E-A333311E9ED6}"/>
              </a:ext>
            </a:extLst>
          </p:cNvPr>
          <p:cNvSpPr txBox="1"/>
          <p:nvPr/>
        </p:nvSpPr>
        <p:spPr>
          <a:xfrm rot="4430138">
            <a:off x="8529421" y="2700903"/>
            <a:ext cx="1083949"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Temor    </a:t>
            </a:r>
            <a:endParaRPr lang="es-PE" dirty="0">
              <a:solidFill>
                <a:schemeClr val="bg1"/>
              </a:solidFill>
              <a:latin typeface="Arial Black" panose="020B0A04020102020204" pitchFamily="34" charset="0"/>
            </a:endParaRPr>
          </a:p>
        </p:txBody>
      </p:sp>
      <p:sp>
        <p:nvSpPr>
          <p:cNvPr id="3" name="CuadroTexto 2">
            <a:extLst>
              <a:ext uri="{FF2B5EF4-FFF2-40B4-BE49-F238E27FC236}">
                <a16:creationId xmlns:a16="http://schemas.microsoft.com/office/drawing/2014/main" id="{410A717F-E21B-30F2-6260-6520C98D3F87}"/>
              </a:ext>
            </a:extLst>
          </p:cNvPr>
          <p:cNvSpPr txBox="1"/>
          <p:nvPr/>
        </p:nvSpPr>
        <p:spPr>
          <a:xfrm rot="4217330">
            <a:off x="8084111" y="2957891"/>
            <a:ext cx="1173595"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Miedo    </a:t>
            </a:r>
            <a:endParaRPr lang="es-PE" dirty="0">
              <a:solidFill>
                <a:schemeClr val="bg1"/>
              </a:solidFill>
              <a:latin typeface="Arial Black" panose="020B0A04020102020204" pitchFamily="34" charset="0"/>
            </a:endParaRPr>
          </a:p>
        </p:txBody>
      </p:sp>
      <p:sp>
        <p:nvSpPr>
          <p:cNvPr id="4" name="CuadroTexto 3">
            <a:extLst>
              <a:ext uri="{FF2B5EF4-FFF2-40B4-BE49-F238E27FC236}">
                <a16:creationId xmlns:a16="http://schemas.microsoft.com/office/drawing/2014/main" id="{4F6E2A02-0002-3DB8-C76A-1506B557875B}"/>
              </a:ext>
            </a:extLst>
          </p:cNvPr>
          <p:cNvSpPr txBox="1"/>
          <p:nvPr/>
        </p:nvSpPr>
        <p:spPr>
          <a:xfrm>
            <a:off x="6983834" y="3299084"/>
            <a:ext cx="158859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Aprensión  </a:t>
            </a:r>
            <a:endParaRPr lang="es-PE" dirty="0">
              <a:solidFill>
                <a:schemeClr val="bg1"/>
              </a:solidFill>
              <a:latin typeface="Arial Black" panose="020B0A04020102020204" pitchFamily="34" charset="0"/>
            </a:endParaRPr>
          </a:p>
        </p:txBody>
      </p:sp>
      <p:sp>
        <p:nvSpPr>
          <p:cNvPr id="10" name="Diagrama de flujo: combinar 9">
            <a:extLst>
              <a:ext uri="{FF2B5EF4-FFF2-40B4-BE49-F238E27FC236}">
                <a16:creationId xmlns:a16="http://schemas.microsoft.com/office/drawing/2014/main" id="{08375E26-55A6-78E2-A2B0-3DAB129B27E6}"/>
              </a:ext>
            </a:extLst>
          </p:cNvPr>
          <p:cNvSpPr/>
          <p:nvPr/>
        </p:nvSpPr>
        <p:spPr>
          <a:xfrm rot="13383813">
            <a:off x="3314397" y="3206713"/>
            <a:ext cx="2396500" cy="3193774"/>
          </a:xfrm>
          <a:prstGeom prst="flowChartMerg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CuadroTexto 18">
            <a:extLst>
              <a:ext uri="{FF2B5EF4-FFF2-40B4-BE49-F238E27FC236}">
                <a16:creationId xmlns:a16="http://schemas.microsoft.com/office/drawing/2014/main" id="{C88FAB8B-F4CF-4F4E-8889-15321CA66294}"/>
              </a:ext>
            </a:extLst>
          </p:cNvPr>
          <p:cNvSpPr txBox="1"/>
          <p:nvPr/>
        </p:nvSpPr>
        <p:spPr>
          <a:xfrm rot="13319009">
            <a:off x="7796451" y="6026241"/>
            <a:ext cx="1506215"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Asombro     </a:t>
            </a:r>
            <a:endParaRPr lang="es-PE" dirty="0">
              <a:solidFill>
                <a:schemeClr val="bg1"/>
              </a:solidFill>
              <a:latin typeface="Arial Black" panose="020B0A04020102020204" pitchFamily="34" charset="0"/>
            </a:endParaRPr>
          </a:p>
        </p:txBody>
      </p:sp>
      <p:sp>
        <p:nvSpPr>
          <p:cNvPr id="20" name="CuadroTexto 19">
            <a:extLst>
              <a:ext uri="{FF2B5EF4-FFF2-40B4-BE49-F238E27FC236}">
                <a16:creationId xmlns:a16="http://schemas.microsoft.com/office/drawing/2014/main" id="{F8181611-0FDB-2EB6-E2CB-05F56B7B79B2}"/>
              </a:ext>
            </a:extLst>
          </p:cNvPr>
          <p:cNvSpPr txBox="1"/>
          <p:nvPr/>
        </p:nvSpPr>
        <p:spPr>
          <a:xfrm rot="20192950">
            <a:off x="8150597" y="5518662"/>
            <a:ext cx="1379129"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Sorpresa     </a:t>
            </a:r>
            <a:endParaRPr lang="es-PE" dirty="0">
              <a:solidFill>
                <a:schemeClr val="bg1"/>
              </a:solidFill>
              <a:latin typeface="Arial Black" panose="020B0A04020102020204" pitchFamily="34" charset="0"/>
            </a:endParaRPr>
          </a:p>
        </p:txBody>
      </p:sp>
      <p:sp>
        <p:nvSpPr>
          <p:cNvPr id="21" name="CuadroTexto 20">
            <a:extLst>
              <a:ext uri="{FF2B5EF4-FFF2-40B4-BE49-F238E27FC236}">
                <a16:creationId xmlns:a16="http://schemas.microsoft.com/office/drawing/2014/main" id="{43E473BA-4F3B-7225-E6B5-FAD6FDC311B6}"/>
              </a:ext>
            </a:extLst>
          </p:cNvPr>
          <p:cNvSpPr txBox="1"/>
          <p:nvPr/>
        </p:nvSpPr>
        <p:spPr>
          <a:xfrm rot="20603339">
            <a:off x="7601981" y="5235239"/>
            <a:ext cx="171022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Distracción     </a:t>
            </a:r>
            <a:endParaRPr lang="es-PE" dirty="0">
              <a:solidFill>
                <a:schemeClr val="bg1"/>
              </a:solidFill>
              <a:latin typeface="Arial Black" panose="020B0A04020102020204" pitchFamily="34" charset="0"/>
            </a:endParaRPr>
          </a:p>
        </p:txBody>
      </p:sp>
      <p:sp>
        <p:nvSpPr>
          <p:cNvPr id="22" name="Diagrama de flujo: combinar 21">
            <a:extLst>
              <a:ext uri="{FF2B5EF4-FFF2-40B4-BE49-F238E27FC236}">
                <a16:creationId xmlns:a16="http://schemas.microsoft.com/office/drawing/2014/main" id="{88906514-706E-4336-FA30-96A26980D542}"/>
              </a:ext>
            </a:extLst>
          </p:cNvPr>
          <p:cNvSpPr/>
          <p:nvPr/>
        </p:nvSpPr>
        <p:spPr>
          <a:xfrm rot="15712892">
            <a:off x="2421729" y="1978407"/>
            <a:ext cx="2396500" cy="3193774"/>
          </a:xfrm>
          <a:prstGeom prst="flowChartMerge">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3" name="CuadroTexto 22">
            <a:extLst>
              <a:ext uri="{FF2B5EF4-FFF2-40B4-BE49-F238E27FC236}">
                <a16:creationId xmlns:a16="http://schemas.microsoft.com/office/drawing/2014/main" id="{7CDFD6B0-4E18-4005-77B9-080879F0A43D}"/>
              </a:ext>
            </a:extLst>
          </p:cNvPr>
          <p:cNvSpPr txBox="1"/>
          <p:nvPr/>
        </p:nvSpPr>
        <p:spPr>
          <a:xfrm rot="17676404">
            <a:off x="4965935" y="5034948"/>
            <a:ext cx="108438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Pecar      </a:t>
            </a:r>
            <a:endParaRPr lang="es-PE" dirty="0">
              <a:solidFill>
                <a:schemeClr val="bg1"/>
              </a:solidFill>
              <a:latin typeface="Arial Black" panose="020B0A04020102020204" pitchFamily="34" charset="0"/>
            </a:endParaRPr>
          </a:p>
        </p:txBody>
      </p:sp>
      <p:sp>
        <p:nvSpPr>
          <p:cNvPr id="24" name="CuadroTexto 23">
            <a:extLst>
              <a:ext uri="{FF2B5EF4-FFF2-40B4-BE49-F238E27FC236}">
                <a16:creationId xmlns:a16="http://schemas.microsoft.com/office/drawing/2014/main" id="{0E6E5F7D-244F-4798-B69B-B0541B175A8F}"/>
              </a:ext>
            </a:extLst>
          </p:cNvPr>
          <p:cNvSpPr txBox="1"/>
          <p:nvPr/>
        </p:nvSpPr>
        <p:spPr>
          <a:xfrm rot="17603066">
            <a:off x="4636909" y="5017494"/>
            <a:ext cx="1419697"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Tristeza       </a:t>
            </a:r>
            <a:endParaRPr lang="es-PE" dirty="0">
              <a:solidFill>
                <a:schemeClr val="bg1"/>
              </a:solidFill>
              <a:latin typeface="Arial Black" panose="020B0A04020102020204" pitchFamily="34" charset="0"/>
            </a:endParaRPr>
          </a:p>
        </p:txBody>
      </p:sp>
      <p:sp>
        <p:nvSpPr>
          <p:cNvPr id="26" name="Diagrama de flujo: combinar 25">
            <a:extLst>
              <a:ext uri="{FF2B5EF4-FFF2-40B4-BE49-F238E27FC236}">
                <a16:creationId xmlns:a16="http://schemas.microsoft.com/office/drawing/2014/main" id="{F1D8F71A-9884-A347-7D63-3883F8C83F77}"/>
              </a:ext>
            </a:extLst>
          </p:cNvPr>
          <p:cNvSpPr/>
          <p:nvPr/>
        </p:nvSpPr>
        <p:spPr>
          <a:xfrm rot="7563709">
            <a:off x="6309473" y="3174151"/>
            <a:ext cx="2396500" cy="3193774"/>
          </a:xfrm>
          <a:prstGeom prst="flowChartMerg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7" name="CuadroTexto 26">
            <a:extLst>
              <a:ext uri="{FF2B5EF4-FFF2-40B4-BE49-F238E27FC236}">
                <a16:creationId xmlns:a16="http://schemas.microsoft.com/office/drawing/2014/main" id="{23843A04-4245-3B3D-3864-647A4CE0EA0A}"/>
              </a:ext>
            </a:extLst>
          </p:cNvPr>
          <p:cNvSpPr txBox="1"/>
          <p:nvPr/>
        </p:nvSpPr>
        <p:spPr>
          <a:xfrm rot="19848932">
            <a:off x="3016991" y="4475338"/>
            <a:ext cx="2191116"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Aborrecimiento      </a:t>
            </a:r>
            <a:endParaRPr lang="es-PE" dirty="0">
              <a:solidFill>
                <a:schemeClr val="bg1"/>
              </a:solidFill>
              <a:latin typeface="Arial Black" panose="020B0A04020102020204" pitchFamily="34" charset="0"/>
            </a:endParaRPr>
          </a:p>
        </p:txBody>
      </p:sp>
      <p:sp>
        <p:nvSpPr>
          <p:cNvPr id="28" name="CuadroTexto 27">
            <a:extLst>
              <a:ext uri="{FF2B5EF4-FFF2-40B4-BE49-F238E27FC236}">
                <a16:creationId xmlns:a16="http://schemas.microsoft.com/office/drawing/2014/main" id="{7EA73C51-F661-AE60-FA66-B80ED1C36938}"/>
              </a:ext>
            </a:extLst>
          </p:cNvPr>
          <p:cNvSpPr txBox="1"/>
          <p:nvPr/>
        </p:nvSpPr>
        <p:spPr>
          <a:xfrm rot="21398246">
            <a:off x="3402194" y="5577117"/>
            <a:ext cx="1248902"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Rechazo       </a:t>
            </a:r>
            <a:endParaRPr lang="es-PE" dirty="0">
              <a:solidFill>
                <a:schemeClr val="bg1"/>
              </a:solidFill>
              <a:latin typeface="Arial Black" panose="020B0A04020102020204" pitchFamily="34" charset="0"/>
            </a:endParaRPr>
          </a:p>
        </p:txBody>
      </p:sp>
      <p:sp>
        <p:nvSpPr>
          <p:cNvPr id="29" name="CuadroTexto 28">
            <a:extLst>
              <a:ext uri="{FF2B5EF4-FFF2-40B4-BE49-F238E27FC236}">
                <a16:creationId xmlns:a16="http://schemas.microsoft.com/office/drawing/2014/main" id="{448FC439-B8B9-8780-96AD-10AD1A242C05}"/>
              </a:ext>
            </a:extLst>
          </p:cNvPr>
          <p:cNvSpPr txBox="1"/>
          <p:nvPr/>
        </p:nvSpPr>
        <p:spPr>
          <a:xfrm rot="19416817">
            <a:off x="3444258" y="4696750"/>
            <a:ext cx="1912407"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Aburrimiento       </a:t>
            </a:r>
            <a:endParaRPr lang="es-PE" dirty="0">
              <a:solidFill>
                <a:schemeClr val="bg1"/>
              </a:solidFill>
              <a:latin typeface="Arial Black" panose="020B0A04020102020204" pitchFamily="34" charset="0"/>
            </a:endParaRPr>
          </a:p>
        </p:txBody>
      </p:sp>
      <p:sp>
        <p:nvSpPr>
          <p:cNvPr id="30" name="Diagrama de flujo: combinar 29">
            <a:extLst>
              <a:ext uri="{FF2B5EF4-FFF2-40B4-BE49-F238E27FC236}">
                <a16:creationId xmlns:a16="http://schemas.microsoft.com/office/drawing/2014/main" id="{60A3FBC3-7A78-B58A-FE0A-FBE17EF1F33C}"/>
              </a:ext>
            </a:extLst>
          </p:cNvPr>
          <p:cNvSpPr/>
          <p:nvPr/>
        </p:nvSpPr>
        <p:spPr>
          <a:xfrm rot="10800000">
            <a:off x="4667618" y="3515206"/>
            <a:ext cx="2396500" cy="3193774"/>
          </a:xfrm>
          <a:prstGeom prst="flowChartMerg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1" name="CuadroTexto 30">
            <a:extLst>
              <a:ext uri="{FF2B5EF4-FFF2-40B4-BE49-F238E27FC236}">
                <a16:creationId xmlns:a16="http://schemas.microsoft.com/office/drawing/2014/main" id="{B031A328-1625-EA5B-5B14-8A358C370C8A}"/>
              </a:ext>
            </a:extLst>
          </p:cNvPr>
          <p:cNvSpPr txBox="1"/>
          <p:nvPr/>
        </p:nvSpPr>
        <p:spPr>
          <a:xfrm>
            <a:off x="5202297" y="6141223"/>
            <a:ext cx="943207"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Pecar        </a:t>
            </a:r>
            <a:endParaRPr lang="es-PE" dirty="0">
              <a:solidFill>
                <a:schemeClr val="bg1"/>
              </a:solidFill>
              <a:latin typeface="Arial Black" panose="020B0A04020102020204" pitchFamily="34" charset="0"/>
            </a:endParaRPr>
          </a:p>
        </p:txBody>
      </p:sp>
      <p:sp>
        <p:nvSpPr>
          <p:cNvPr id="32" name="CuadroTexto 31">
            <a:extLst>
              <a:ext uri="{FF2B5EF4-FFF2-40B4-BE49-F238E27FC236}">
                <a16:creationId xmlns:a16="http://schemas.microsoft.com/office/drawing/2014/main" id="{2F6F4430-D9FC-CE05-FA2F-CB24F7C0D1E2}"/>
              </a:ext>
            </a:extLst>
          </p:cNvPr>
          <p:cNvSpPr txBox="1"/>
          <p:nvPr/>
        </p:nvSpPr>
        <p:spPr>
          <a:xfrm>
            <a:off x="3010668" y="3248376"/>
            <a:ext cx="108438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Enojo       </a:t>
            </a:r>
            <a:endParaRPr lang="es-PE" dirty="0">
              <a:solidFill>
                <a:schemeClr val="bg1"/>
              </a:solidFill>
              <a:latin typeface="Arial Black" panose="020B0A04020102020204" pitchFamily="34" charset="0"/>
            </a:endParaRPr>
          </a:p>
        </p:txBody>
      </p:sp>
      <p:sp>
        <p:nvSpPr>
          <p:cNvPr id="33" name="CuadroTexto 32">
            <a:extLst>
              <a:ext uri="{FF2B5EF4-FFF2-40B4-BE49-F238E27FC236}">
                <a16:creationId xmlns:a16="http://schemas.microsoft.com/office/drawing/2014/main" id="{2EA9AE64-51A1-8673-A88E-A276125ECF3A}"/>
              </a:ext>
            </a:extLst>
          </p:cNvPr>
          <p:cNvSpPr txBox="1"/>
          <p:nvPr/>
        </p:nvSpPr>
        <p:spPr>
          <a:xfrm>
            <a:off x="2617658" y="3704335"/>
            <a:ext cx="134643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Molestia      </a:t>
            </a:r>
            <a:endParaRPr lang="es-PE" dirty="0">
              <a:solidFill>
                <a:schemeClr val="bg1"/>
              </a:solidFill>
              <a:latin typeface="Arial Black" panose="020B0A04020102020204" pitchFamily="34" charset="0"/>
            </a:endParaRPr>
          </a:p>
        </p:txBody>
      </p:sp>
      <p:sp>
        <p:nvSpPr>
          <p:cNvPr id="34" name="CuadroTexto 33">
            <a:extLst>
              <a:ext uri="{FF2B5EF4-FFF2-40B4-BE49-F238E27FC236}">
                <a16:creationId xmlns:a16="http://schemas.microsoft.com/office/drawing/2014/main" id="{FB997A65-0EE6-78C7-2D92-F6ACA9439D86}"/>
              </a:ext>
            </a:extLst>
          </p:cNvPr>
          <p:cNvSpPr txBox="1"/>
          <p:nvPr/>
        </p:nvSpPr>
        <p:spPr>
          <a:xfrm rot="17127252">
            <a:off x="6047726" y="1107525"/>
            <a:ext cx="1317975" cy="461665"/>
          </a:xfrm>
          <a:prstGeom prst="rect">
            <a:avLst/>
          </a:prstGeom>
          <a:noFill/>
        </p:spPr>
        <p:txBody>
          <a:bodyPr wrap="square" rtlCol="0">
            <a:spAutoFit/>
          </a:bodyPr>
          <a:lstStyle/>
          <a:p>
            <a:r>
              <a:rPr lang="es-ES" sz="2400" b="1" dirty="0">
                <a:solidFill>
                  <a:srgbClr val="FFC000"/>
                </a:solidFill>
              </a:rPr>
              <a:t>Amor  </a:t>
            </a:r>
            <a:endParaRPr lang="es-PE" sz="2400" b="1" dirty="0">
              <a:solidFill>
                <a:srgbClr val="FFC000"/>
              </a:solidFill>
            </a:endParaRPr>
          </a:p>
        </p:txBody>
      </p:sp>
      <p:sp>
        <p:nvSpPr>
          <p:cNvPr id="36" name="CuadroTexto 35">
            <a:extLst>
              <a:ext uri="{FF2B5EF4-FFF2-40B4-BE49-F238E27FC236}">
                <a16:creationId xmlns:a16="http://schemas.microsoft.com/office/drawing/2014/main" id="{B960CC34-5E26-B6F5-F463-51B1A9126AC4}"/>
              </a:ext>
            </a:extLst>
          </p:cNvPr>
          <p:cNvSpPr txBox="1"/>
          <p:nvPr/>
        </p:nvSpPr>
        <p:spPr>
          <a:xfrm rot="19859635">
            <a:off x="8046469" y="1840835"/>
            <a:ext cx="1587387" cy="461665"/>
          </a:xfrm>
          <a:prstGeom prst="rect">
            <a:avLst/>
          </a:prstGeom>
          <a:noFill/>
        </p:spPr>
        <p:txBody>
          <a:bodyPr wrap="square" rtlCol="0">
            <a:spAutoFit/>
          </a:bodyPr>
          <a:lstStyle/>
          <a:p>
            <a:r>
              <a:rPr lang="es-ES" sz="2400" b="1" dirty="0">
                <a:solidFill>
                  <a:srgbClr val="FFC000"/>
                </a:solidFill>
              </a:rPr>
              <a:t>Sumisión  </a:t>
            </a:r>
            <a:endParaRPr lang="es-PE" sz="2400" b="1" dirty="0">
              <a:solidFill>
                <a:srgbClr val="FFC000"/>
              </a:solidFill>
            </a:endParaRPr>
          </a:p>
        </p:txBody>
      </p:sp>
      <p:sp>
        <p:nvSpPr>
          <p:cNvPr id="37" name="CuadroTexto 36">
            <a:extLst>
              <a:ext uri="{FF2B5EF4-FFF2-40B4-BE49-F238E27FC236}">
                <a16:creationId xmlns:a16="http://schemas.microsoft.com/office/drawing/2014/main" id="{F1502656-01CA-D4EA-80D8-77AA36EFF0F9}"/>
              </a:ext>
            </a:extLst>
          </p:cNvPr>
          <p:cNvSpPr txBox="1"/>
          <p:nvPr/>
        </p:nvSpPr>
        <p:spPr>
          <a:xfrm rot="14342377">
            <a:off x="3754537" y="1310433"/>
            <a:ext cx="1831188" cy="461665"/>
          </a:xfrm>
          <a:prstGeom prst="rect">
            <a:avLst/>
          </a:prstGeom>
          <a:noFill/>
        </p:spPr>
        <p:txBody>
          <a:bodyPr wrap="square" rtlCol="0">
            <a:spAutoFit/>
          </a:bodyPr>
          <a:lstStyle/>
          <a:p>
            <a:r>
              <a:rPr lang="es-ES" sz="2400" b="1" dirty="0">
                <a:solidFill>
                  <a:srgbClr val="FFC000"/>
                </a:solidFill>
              </a:rPr>
              <a:t>Optimista   </a:t>
            </a:r>
            <a:endParaRPr lang="es-PE" sz="2400" b="1" dirty="0">
              <a:solidFill>
                <a:srgbClr val="FFC000"/>
              </a:solidFill>
            </a:endParaRPr>
          </a:p>
        </p:txBody>
      </p:sp>
      <p:sp>
        <p:nvSpPr>
          <p:cNvPr id="35" name="CuadroTexto 34">
            <a:extLst>
              <a:ext uri="{FF2B5EF4-FFF2-40B4-BE49-F238E27FC236}">
                <a16:creationId xmlns:a16="http://schemas.microsoft.com/office/drawing/2014/main" id="{BA459CFB-8FCD-D7C5-828C-E8E84B7819E3}"/>
              </a:ext>
            </a:extLst>
          </p:cNvPr>
          <p:cNvSpPr txBox="1"/>
          <p:nvPr/>
        </p:nvSpPr>
        <p:spPr>
          <a:xfrm>
            <a:off x="2257919" y="3386869"/>
            <a:ext cx="76143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Ira       </a:t>
            </a:r>
            <a:endParaRPr lang="es-PE" dirty="0">
              <a:solidFill>
                <a:schemeClr val="bg1"/>
              </a:solidFill>
              <a:latin typeface="Arial Black" panose="020B0A04020102020204" pitchFamily="34" charset="0"/>
            </a:endParaRPr>
          </a:p>
        </p:txBody>
      </p:sp>
      <p:sp>
        <p:nvSpPr>
          <p:cNvPr id="38" name="CuadroTexto 37">
            <a:extLst>
              <a:ext uri="{FF2B5EF4-FFF2-40B4-BE49-F238E27FC236}">
                <a16:creationId xmlns:a16="http://schemas.microsoft.com/office/drawing/2014/main" id="{5FDD056F-9C63-1327-850F-56923546E758}"/>
              </a:ext>
            </a:extLst>
          </p:cNvPr>
          <p:cNvSpPr txBox="1"/>
          <p:nvPr/>
        </p:nvSpPr>
        <p:spPr>
          <a:xfrm rot="17104264">
            <a:off x="4620743" y="5714170"/>
            <a:ext cx="1252420"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Tristeza        </a:t>
            </a:r>
            <a:endParaRPr lang="es-PE" dirty="0">
              <a:solidFill>
                <a:schemeClr val="bg1"/>
              </a:solidFill>
              <a:latin typeface="Arial Black" panose="020B0A04020102020204" pitchFamily="34" charset="0"/>
            </a:endParaRPr>
          </a:p>
        </p:txBody>
      </p:sp>
      <p:sp>
        <p:nvSpPr>
          <p:cNvPr id="39" name="CuadroTexto 38">
            <a:extLst>
              <a:ext uri="{FF2B5EF4-FFF2-40B4-BE49-F238E27FC236}">
                <a16:creationId xmlns:a16="http://schemas.microsoft.com/office/drawing/2014/main" id="{BA0EA46D-380A-6920-94AC-0998985A0756}"/>
              </a:ext>
            </a:extLst>
          </p:cNvPr>
          <p:cNvSpPr txBox="1"/>
          <p:nvPr/>
        </p:nvSpPr>
        <p:spPr>
          <a:xfrm rot="15173874">
            <a:off x="4936108" y="5182704"/>
            <a:ext cx="2564326"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Ensimisenamiento       </a:t>
            </a:r>
            <a:endParaRPr lang="es-PE" dirty="0">
              <a:solidFill>
                <a:schemeClr val="bg1"/>
              </a:solidFill>
              <a:latin typeface="Arial Black" panose="020B0A04020102020204" pitchFamily="34" charset="0"/>
            </a:endParaRPr>
          </a:p>
        </p:txBody>
      </p:sp>
      <p:sp>
        <p:nvSpPr>
          <p:cNvPr id="40" name="CuadroTexto 39">
            <a:extLst>
              <a:ext uri="{FF2B5EF4-FFF2-40B4-BE49-F238E27FC236}">
                <a16:creationId xmlns:a16="http://schemas.microsoft.com/office/drawing/2014/main" id="{73519C7E-852E-6296-D4E6-1E3610602802}"/>
              </a:ext>
            </a:extLst>
          </p:cNvPr>
          <p:cNvSpPr txBox="1"/>
          <p:nvPr/>
        </p:nvSpPr>
        <p:spPr>
          <a:xfrm rot="3468835">
            <a:off x="5761953" y="5178612"/>
            <a:ext cx="2540778" cy="461665"/>
          </a:xfrm>
          <a:prstGeom prst="rect">
            <a:avLst/>
          </a:prstGeom>
          <a:noFill/>
        </p:spPr>
        <p:txBody>
          <a:bodyPr wrap="square" rtlCol="0">
            <a:spAutoFit/>
          </a:bodyPr>
          <a:lstStyle/>
          <a:p>
            <a:r>
              <a:rPr lang="es-ES" sz="2400" b="1" dirty="0">
                <a:solidFill>
                  <a:srgbClr val="FFC000"/>
                </a:solidFill>
              </a:rPr>
              <a:t>Desaprobación    </a:t>
            </a:r>
            <a:endParaRPr lang="es-PE" sz="2400" b="1" dirty="0">
              <a:solidFill>
                <a:srgbClr val="FFC000"/>
              </a:solidFill>
            </a:endParaRPr>
          </a:p>
        </p:txBody>
      </p:sp>
      <p:sp>
        <p:nvSpPr>
          <p:cNvPr id="41" name="CuadroTexto 40">
            <a:extLst>
              <a:ext uri="{FF2B5EF4-FFF2-40B4-BE49-F238E27FC236}">
                <a16:creationId xmlns:a16="http://schemas.microsoft.com/office/drawing/2014/main" id="{7E6DADDD-C3D4-68A2-4298-B2E7ABE497DB}"/>
              </a:ext>
            </a:extLst>
          </p:cNvPr>
          <p:cNvSpPr txBox="1"/>
          <p:nvPr/>
        </p:nvSpPr>
        <p:spPr>
          <a:xfrm rot="915549">
            <a:off x="1906902" y="2450764"/>
            <a:ext cx="2101598" cy="461665"/>
          </a:xfrm>
          <a:prstGeom prst="rect">
            <a:avLst/>
          </a:prstGeom>
          <a:noFill/>
        </p:spPr>
        <p:txBody>
          <a:bodyPr wrap="square" rtlCol="0">
            <a:spAutoFit/>
          </a:bodyPr>
          <a:lstStyle/>
          <a:p>
            <a:r>
              <a:rPr lang="es-ES" sz="2400" b="1" dirty="0">
                <a:solidFill>
                  <a:srgbClr val="FFC000"/>
                </a:solidFill>
              </a:rPr>
              <a:t>Agresividad   </a:t>
            </a:r>
            <a:endParaRPr lang="es-PE" sz="2400" b="1" dirty="0">
              <a:solidFill>
                <a:srgbClr val="FFC000"/>
              </a:solidFill>
            </a:endParaRPr>
          </a:p>
        </p:txBody>
      </p:sp>
      <p:sp>
        <p:nvSpPr>
          <p:cNvPr id="42" name="CuadroTexto 41">
            <a:extLst>
              <a:ext uri="{FF2B5EF4-FFF2-40B4-BE49-F238E27FC236}">
                <a16:creationId xmlns:a16="http://schemas.microsoft.com/office/drawing/2014/main" id="{884633B4-CBC8-20F6-BB49-79DBEFAFFFCA}"/>
              </a:ext>
            </a:extLst>
          </p:cNvPr>
          <p:cNvSpPr txBox="1"/>
          <p:nvPr/>
        </p:nvSpPr>
        <p:spPr>
          <a:xfrm rot="19859635">
            <a:off x="3128857" y="3906478"/>
            <a:ext cx="1895047" cy="461665"/>
          </a:xfrm>
          <a:prstGeom prst="rect">
            <a:avLst/>
          </a:prstGeom>
          <a:noFill/>
        </p:spPr>
        <p:txBody>
          <a:bodyPr wrap="square" rtlCol="0">
            <a:spAutoFit/>
          </a:bodyPr>
          <a:lstStyle/>
          <a:p>
            <a:r>
              <a:rPr lang="es-ES" sz="2400" b="1" dirty="0">
                <a:solidFill>
                  <a:srgbClr val="FFC000"/>
                </a:solidFill>
              </a:rPr>
              <a:t>Desprecio   </a:t>
            </a:r>
            <a:endParaRPr lang="es-PE" sz="2400" b="1" dirty="0">
              <a:solidFill>
                <a:srgbClr val="FFC000"/>
              </a:solidFill>
            </a:endParaRPr>
          </a:p>
        </p:txBody>
      </p:sp>
      <p:sp>
        <p:nvSpPr>
          <p:cNvPr id="43" name="CuadroTexto 42">
            <a:extLst>
              <a:ext uri="{FF2B5EF4-FFF2-40B4-BE49-F238E27FC236}">
                <a16:creationId xmlns:a16="http://schemas.microsoft.com/office/drawing/2014/main" id="{A241957A-1F6D-E4F7-22FC-94E492E8A617}"/>
              </a:ext>
            </a:extLst>
          </p:cNvPr>
          <p:cNvSpPr txBox="1"/>
          <p:nvPr/>
        </p:nvSpPr>
        <p:spPr>
          <a:xfrm rot="17470339">
            <a:off x="3768645" y="5170228"/>
            <a:ext cx="2478398" cy="461665"/>
          </a:xfrm>
          <a:prstGeom prst="rect">
            <a:avLst/>
          </a:prstGeom>
          <a:noFill/>
        </p:spPr>
        <p:txBody>
          <a:bodyPr wrap="square" rtlCol="0">
            <a:spAutoFit/>
          </a:bodyPr>
          <a:lstStyle/>
          <a:p>
            <a:r>
              <a:rPr lang="es-ES" sz="2400" b="1" dirty="0">
                <a:solidFill>
                  <a:srgbClr val="FFC000"/>
                </a:solidFill>
              </a:rPr>
              <a:t>Remordimiento   </a:t>
            </a:r>
            <a:endParaRPr lang="es-PE" sz="2400" b="1" dirty="0">
              <a:solidFill>
                <a:srgbClr val="FFC000"/>
              </a:solidFill>
            </a:endParaRPr>
          </a:p>
        </p:txBody>
      </p:sp>
      <p:sp>
        <p:nvSpPr>
          <p:cNvPr id="44" name="CuadroTexto 43">
            <a:extLst>
              <a:ext uri="{FF2B5EF4-FFF2-40B4-BE49-F238E27FC236}">
                <a16:creationId xmlns:a16="http://schemas.microsoft.com/office/drawing/2014/main" id="{8676866F-5871-1967-812F-23E80487084C}"/>
              </a:ext>
            </a:extLst>
          </p:cNvPr>
          <p:cNvSpPr txBox="1"/>
          <p:nvPr/>
        </p:nvSpPr>
        <p:spPr>
          <a:xfrm rot="1036022">
            <a:off x="7020612" y="4380610"/>
            <a:ext cx="158859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Asombro   </a:t>
            </a:r>
            <a:endParaRPr lang="es-PE" dirty="0">
              <a:solidFill>
                <a:schemeClr val="bg1"/>
              </a:solidFill>
              <a:latin typeface="Arial Black" panose="020B0A04020102020204" pitchFamily="34" charset="0"/>
            </a:endParaRPr>
          </a:p>
        </p:txBody>
      </p:sp>
      <p:sp>
        <p:nvSpPr>
          <p:cNvPr id="45" name="CuadroTexto 44">
            <a:extLst>
              <a:ext uri="{FF2B5EF4-FFF2-40B4-BE49-F238E27FC236}">
                <a16:creationId xmlns:a16="http://schemas.microsoft.com/office/drawing/2014/main" id="{DAD48407-C35C-6E15-6058-E54279F21317}"/>
              </a:ext>
            </a:extLst>
          </p:cNvPr>
          <p:cNvSpPr txBox="1"/>
          <p:nvPr/>
        </p:nvSpPr>
        <p:spPr>
          <a:xfrm rot="1298066">
            <a:off x="7096091" y="4759492"/>
            <a:ext cx="1588593"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Sorpresa  </a:t>
            </a:r>
            <a:endParaRPr lang="es-PE" dirty="0">
              <a:solidFill>
                <a:schemeClr val="bg1"/>
              </a:solidFill>
              <a:latin typeface="Arial Black" panose="020B0A04020102020204" pitchFamily="34" charset="0"/>
            </a:endParaRPr>
          </a:p>
        </p:txBody>
      </p:sp>
      <p:sp>
        <p:nvSpPr>
          <p:cNvPr id="46" name="CuadroTexto 45">
            <a:extLst>
              <a:ext uri="{FF2B5EF4-FFF2-40B4-BE49-F238E27FC236}">
                <a16:creationId xmlns:a16="http://schemas.microsoft.com/office/drawing/2014/main" id="{3A219A08-C6D3-D264-19AE-ADEF00FD561F}"/>
              </a:ext>
            </a:extLst>
          </p:cNvPr>
          <p:cNvSpPr txBox="1"/>
          <p:nvPr/>
        </p:nvSpPr>
        <p:spPr>
          <a:xfrm rot="1497322">
            <a:off x="6975871" y="5129254"/>
            <a:ext cx="1699902" cy="369332"/>
          </a:xfrm>
          <a:prstGeom prst="rect">
            <a:avLst/>
          </a:prstGeom>
          <a:noFill/>
        </p:spPr>
        <p:txBody>
          <a:bodyPr wrap="square" rtlCol="0">
            <a:spAutoFit/>
          </a:bodyPr>
          <a:lstStyle/>
          <a:p>
            <a:r>
              <a:rPr lang="es-MX" dirty="0">
                <a:solidFill>
                  <a:schemeClr val="bg1"/>
                </a:solidFill>
                <a:latin typeface="Arial Black" panose="020B0A04020102020204" pitchFamily="34" charset="0"/>
              </a:rPr>
              <a:t>Distracción   </a:t>
            </a:r>
            <a:endParaRPr lang="es-PE" dirty="0">
              <a:solidFill>
                <a:schemeClr val="bg1"/>
              </a:solidFill>
              <a:latin typeface="Arial Black" panose="020B0A04020102020204" pitchFamily="34" charset="0"/>
            </a:endParaRPr>
          </a:p>
        </p:txBody>
      </p:sp>
      <p:sp>
        <p:nvSpPr>
          <p:cNvPr id="48" name="CuadroTexto 47">
            <a:extLst>
              <a:ext uri="{FF2B5EF4-FFF2-40B4-BE49-F238E27FC236}">
                <a16:creationId xmlns:a16="http://schemas.microsoft.com/office/drawing/2014/main" id="{01F2E5A0-8AC3-4D93-DC01-D40CB3AD9B51}"/>
              </a:ext>
            </a:extLst>
          </p:cNvPr>
          <p:cNvSpPr txBox="1"/>
          <p:nvPr/>
        </p:nvSpPr>
        <p:spPr>
          <a:xfrm rot="825329">
            <a:off x="6851506" y="4064384"/>
            <a:ext cx="3457885" cy="461665"/>
          </a:xfrm>
          <a:prstGeom prst="rect">
            <a:avLst/>
          </a:prstGeom>
          <a:noFill/>
        </p:spPr>
        <p:txBody>
          <a:bodyPr wrap="square" rtlCol="0">
            <a:spAutoFit/>
          </a:bodyPr>
          <a:lstStyle/>
          <a:p>
            <a:r>
              <a:rPr lang="es-ES" sz="2400" b="1" dirty="0">
                <a:solidFill>
                  <a:srgbClr val="FFC000"/>
                </a:solidFill>
              </a:rPr>
              <a:t>Sobre consentimiento  </a:t>
            </a:r>
            <a:endParaRPr lang="es-PE" sz="2400" b="1" dirty="0">
              <a:solidFill>
                <a:srgbClr val="FFC000"/>
              </a:solidFill>
            </a:endParaRPr>
          </a:p>
        </p:txBody>
      </p:sp>
      <p:sp>
        <p:nvSpPr>
          <p:cNvPr id="25" name="Marcador de fecha 24">
            <a:extLst>
              <a:ext uri="{FF2B5EF4-FFF2-40B4-BE49-F238E27FC236}">
                <a16:creationId xmlns:a16="http://schemas.microsoft.com/office/drawing/2014/main" id="{EAC4CBD6-D74A-4164-97F4-A0342E7C6E11}"/>
              </a:ext>
            </a:extLst>
          </p:cNvPr>
          <p:cNvSpPr>
            <a:spLocks noGrp="1"/>
          </p:cNvSpPr>
          <p:nvPr>
            <p:ph type="dt" sz="half" idx="10"/>
          </p:nvPr>
        </p:nvSpPr>
        <p:spPr/>
        <p:txBody>
          <a:bodyPr/>
          <a:lstStyle/>
          <a:p>
            <a:fld id="{4038DD65-6F59-4225-80AB-3C3472E915A1}" type="datetime1">
              <a:rPr lang="es-PE" sz="2400" b="1" smtClean="0">
                <a:solidFill>
                  <a:srgbClr val="FF0000"/>
                </a:solidFill>
              </a:rPr>
              <a:t>29/08/2024</a:t>
            </a:fld>
            <a:endParaRPr lang="en-US" sz="2400" b="1" dirty="0">
              <a:solidFill>
                <a:srgbClr val="FF0000"/>
              </a:solidFill>
            </a:endParaRPr>
          </a:p>
        </p:txBody>
      </p:sp>
      <p:sp>
        <p:nvSpPr>
          <p:cNvPr id="47" name="Marcador de número de diapositiva 46">
            <a:extLst>
              <a:ext uri="{FF2B5EF4-FFF2-40B4-BE49-F238E27FC236}">
                <a16:creationId xmlns:a16="http://schemas.microsoft.com/office/drawing/2014/main" id="{F0FA0AC9-093F-401D-921B-BD70136B367B}"/>
              </a:ext>
            </a:extLst>
          </p:cNvPr>
          <p:cNvSpPr>
            <a:spLocks noGrp="1"/>
          </p:cNvSpPr>
          <p:nvPr>
            <p:ph type="sldNum" sz="quarter" idx="12"/>
          </p:nvPr>
        </p:nvSpPr>
        <p:spPr/>
        <p:txBody>
          <a:bodyPr/>
          <a:lstStyle/>
          <a:p>
            <a:fld id="{6D22F896-40B5-4ADD-8801-0D06FADFA095}" type="slidenum">
              <a:rPr lang="en-US" sz="2400" b="1" smtClean="0">
                <a:solidFill>
                  <a:srgbClr val="FFFF00"/>
                </a:solidFill>
              </a:rPr>
              <a:t>184</a:t>
            </a:fld>
            <a:endParaRPr lang="en-US" sz="2400" b="1" dirty="0">
              <a:solidFill>
                <a:srgbClr val="FFFF00"/>
              </a:solidFill>
            </a:endParaRPr>
          </a:p>
        </p:txBody>
      </p:sp>
    </p:spTree>
    <p:extLst>
      <p:ext uri="{BB962C8B-B14F-4D97-AF65-F5344CB8AC3E}">
        <p14:creationId xmlns:p14="http://schemas.microsoft.com/office/powerpoint/2010/main" val="177603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circle(in)">
                                      <p:cBhvr>
                                        <p:cTn id="12" dur="20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ircle(in)">
                                      <p:cBhvr>
                                        <p:cTn id="17" dur="20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circle(in)">
                                      <p:cBhvr>
                                        <p:cTn id="22" dur="20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circle(in)">
                                      <p:cBhvr>
                                        <p:cTn id="32" dur="20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circle(in)">
                                      <p:cBhvr>
                                        <p:cTn id="37" dur="2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15">
                                            <p:txEl>
                                              <p:pRg st="0" end="0"/>
                                            </p:txEl>
                                          </p:spTgt>
                                        </p:tgtEl>
                                        <p:attrNameLst>
                                          <p:attrName>style.visibility</p:attrName>
                                        </p:attrNameLst>
                                      </p:cBhvr>
                                      <p:to>
                                        <p:strVal val="visible"/>
                                      </p:to>
                                    </p:set>
                                    <p:animEffect transition="in" filter="circle(in)">
                                      <p:cBhvr>
                                        <p:cTn id="42" dur="2000"/>
                                        <p:tgtEl>
                                          <p:spTgt spid="15">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circle(in)">
                                      <p:cBhvr>
                                        <p:cTn id="47" dur="20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circle(in)">
                                      <p:cBhvr>
                                        <p:cTn id="52" dur="2000"/>
                                        <p:tgtEl>
                                          <p:spTgt spid="36"/>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circle(in)">
                                      <p:cBhvr>
                                        <p:cTn id="57" dur="20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2"/>
                                        </p:tgtEl>
                                        <p:attrNameLst>
                                          <p:attrName>style.visibility</p:attrName>
                                        </p:attrNameLst>
                                      </p:cBhvr>
                                      <p:to>
                                        <p:strVal val="visible"/>
                                      </p:to>
                                    </p:set>
                                    <p:animEffect transition="in" filter="circle(in)">
                                      <p:cBhvr>
                                        <p:cTn id="62" dur="2000"/>
                                        <p:tgtEl>
                                          <p:spTgt spid="2"/>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3"/>
                                        </p:tgtEl>
                                        <p:attrNameLst>
                                          <p:attrName>style.visibility</p:attrName>
                                        </p:attrNameLst>
                                      </p:cBhvr>
                                      <p:to>
                                        <p:strVal val="visible"/>
                                      </p:to>
                                    </p:set>
                                    <p:animEffect transition="in" filter="circle(in)">
                                      <p:cBhvr>
                                        <p:cTn id="67" dur="2000"/>
                                        <p:tgtEl>
                                          <p:spTgt spid="3"/>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4"/>
                                        </p:tgtEl>
                                        <p:attrNameLst>
                                          <p:attrName>style.visibility</p:attrName>
                                        </p:attrNameLst>
                                      </p:cBhvr>
                                      <p:to>
                                        <p:strVal val="visible"/>
                                      </p:to>
                                    </p:set>
                                    <p:animEffect transition="in" filter="circle(in)">
                                      <p:cBhvr>
                                        <p:cTn id="72" dur="2000"/>
                                        <p:tgtEl>
                                          <p:spTgt spid="4"/>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48"/>
                                        </p:tgtEl>
                                        <p:attrNameLst>
                                          <p:attrName>style.visibility</p:attrName>
                                        </p:attrNameLst>
                                      </p:cBhvr>
                                      <p:to>
                                        <p:strVal val="visible"/>
                                      </p:to>
                                    </p:set>
                                    <p:animEffect transition="in" filter="circle(in)">
                                      <p:cBhvr>
                                        <p:cTn id="77" dur="2000"/>
                                        <p:tgtEl>
                                          <p:spTgt spid="48"/>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Effect transition="in" filter="circle(in)">
                                      <p:cBhvr>
                                        <p:cTn id="82" dur="2000"/>
                                        <p:tgtEl>
                                          <p:spTgt spid="26"/>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44">
                                            <p:txEl>
                                              <p:pRg st="0" end="0"/>
                                            </p:txEl>
                                          </p:spTgt>
                                        </p:tgtEl>
                                        <p:attrNameLst>
                                          <p:attrName>style.visibility</p:attrName>
                                        </p:attrNameLst>
                                      </p:cBhvr>
                                      <p:to>
                                        <p:strVal val="visible"/>
                                      </p:to>
                                    </p:set>
                                    <p:animEffect transition="in" filter="circle(in)">
                                      <p:cBhvr>
                                        <p:cTn id="87" dur="2000"/>
                                        <p:tgtEl>
                                          <p:spTgt spid="44">
                                            <p:txEl>
                                              <p:pRg st="0" end="0"/>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45"/>
                                        </p:tgtEl>
                                        <p:attrNameLst>
                                          <p:attrName>style.visibility</p:attrName>
                                        </p:attrNameLst>
                                      </p:cBhvr>
                                      <p:to>
                                        <p:strVal val="visible"/>
                                      </p:to>
                                    </p:set>
                                    <p:animEffect transition="in" filter="circle(in)">
                                      <p:cBhvr>
                                        <p:cTn id="92" dur="2000"/>
                                        <p:tgtEl>
                                          <p:spTgt spid="45"/>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grpId="0" nodeType="clickEffect">
                                  <p:stCondLst>
                                    <p:cond delay="0"/>
                                  </p:stCondLst>
                                  <p:childTnLst>
                                    <p:set>
                                      <p:cBhvr>
                                        <p:cTn id="96" dur="1" fill="hold">
                                          <p:stCondLst>
                                            <p:cond delay="0"/>
                                          </p:stCondLst>
                                        </p:cTn>
                                        <p:tgtEl>
                                          <p:spTgt spid="46"/>
                                        </p:tgtEl>
                                        <p:attrNameLst>
                                          <p:attrName>style.visibility</p:attrName>
                                        </p:attrNameLst>
                                      </p:cBhvr>
                                      <p:to>
                                        <p:strVal val="visible"/>
                                      </p:to>
                                    </p:set>
                                    <p:animEffect transition="in" filter="circle(in)">
                                      <p:cBhvr>
                                        <p:cTn id="97" dur="2000"/>
                                        <p:tgtEl>
                                          <p:spTgt spid="46"/>
                                        </p:tgtEl>
                                      </p:cBhvr>
                                    </p:animEffect>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grpId="0" nodeType="clickEffect">
                                  <p:stCondLst>
                                    <p:cond delay="0"/>
                                  </p:stCondLst>
                                  <p:childTnLst>
                                    <p:set>
                                      <p:cBhvr>
                                        <p:cTn id="101" dur="1" fill="hold">
                                          <p:stCondLst>
                                            <p:cond delay="0"/>
                                          </p:stCondLst>
                                        </p:cTn>
                                        <p:tgtEl>
                                          <p:spTgt spid="40"/>
                                        </p:tgtEl>
                                        <p:attrNameLst>
                                          <p:attrName>style.visibility</p:attrName>
                                        </p:attrNameLst>
                                      </p:cBhvr>
                                      <p:to>
                                        <p:strVal val="visible"/>
                                      </p:to>
                                    </p:set>
                                    <p:animEffect transition="in" filter="circle(in)">
                                      <p:cBhvr>
                                        <p:cTn id="102" dur="2000"/>
                                        <p:tgtEl>
                                          <p:spTgt spid="40"/>
                                        </p:tgtEl>
                                      </p:cBhvr>
                                    </p:animEffect>
                                  </p:childTnLst>
                                </p:cTn>
                              </p:par>
                            </p:childTnLst>
                          </p:cTn>
                        </p:par>
                      </p:childTnLst>
                    </p:cTn>
                  </p:par>
                  <p:par>
                    <p:cTn id="103" fill="hold">
                      <p:stCondLst>
                        <p:cond delay="indefinite"/>
                      </p:stCondLst>
                      <p:childTnLst>
                        <p:par>
                          <p:cTn id="104" fill="hold">
                            <p:stCondLst>
                              <p:cond delay="0"/>
                            </p:stCondLst>
                            <p:childTnLst>
                              <p:par>
                                <p:cTn id="105" presetID="6" presetClass="entr" presetSubtype="16" fill="hold" grpId="0" nodeType="clickEffect">
                                  <p:stCondLst>
                                    <p:cond delay="0"/>
                                  </p:stCondLst>
                                  <p:childTnLst>
                                    <p:set>
                                      <p:cBhvr>
                                        <p:cTn id="106" dur="1" fill="hold">
                                          <p:stCondLst>
                                            <p:cond delay="0"/>
                                          </p:stCondLst>
                                        </p:cTn>
                                        <p:tgtEl>
                                          <p:spTgt spid="30"/>
                                        </p:tgtEl>
                                        <p:attrNameLst>
                                          <p:attrName>style.visibility</p:attrName>
                                        </p:attrNameLst>
                                      </p:cBhvr>
                                      <p:to>
                                        <p:strVal val="visible"/>
                                      </p:to>
                                    </p:set>
                                    <p:animEffect transition="in" filter="circle(in)">
                                      <p:cBhvr>
                                        <p:cTn id="107" dur="2000"/>
                                        <p:tgtEl>
                                          <p:spTgt spid="30"/>
                                        </p:tgtEl>
                                      </p:cBhvr>
                                    </p:animEffect>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grpId="0" nodeType="clickEffect">
                                  <p:stCondLst>
                                    <p:cond delay="0"/>
                                  </p:stCondLst>
                                  <p:childTnLst>
                                    <p:set>
                                      <p:cBhvr>
                                        <p:cTn id="111" dur="1" fill="hold">
                                          <p:stCondLst>
                                            <p:cond delay="0"/>
                                          </p:stCondLst>
                                        </p:cTn>
                                        <p:tgtEl>
                                          <p:spTgt spid="31"/>
                                        </p:tgtEl>
                                        <p:attrNameLst>
                                          <p:attrName>style.visibility</p:attrName>
                                        </p:attrNameLst>
                                      </p:cBhvr>
                                      <p:to>
                                        <p:strVal val="visible"/>
                                      </p:to>
                                    </p:set>
                                    <p:animEffect transition="in" filter="circle(in)">
                                      <p:cBhvr>
                                        <p:cTn id="112" dur="2000"/>
                                        <p:tgtEl>
                                          <p:spTgt spid="31"/>
                                        </p:tgtEl>
                                      </p:cBhvr>
                                    </p:animEffect>
                                  </p:childTnLst>
                                </p:cTn>
                              </p:par>
                            </p:childTnLst>
                          </p:cTn>
                        </p:par>
                      </p:childTnLst>
                    </p:cTn>
                  </p:par>
                  <p:par>
                    <p:cTn id="113" fill="hold">
                      <p:stCondLst>
                        <p:cond delay="indefinite"/>
                      </p:stCondLst>
                      <p:childTnLst>
                        <p:par>
                          <p:cTn id="114" fill="hold">
                            <p:stCondLst>
                              <p:cond delay="0"/>
                            </p:stCondLst>
                            <p:childTnLst>
                              <p:par>
                                <p:cTn id="115" presetID="6" presetClass="entr" presetSubtype="16" fill="hold" grpId="0" nodeType="clickEffect">
                                  <p:stCondLst>
                                    <p:cond delay="0"/>
                                  </p:stCondLst>
                                  <p:childTnLst>
                                    <p:set>
                                      <p:cBhvr>
                                        <p:cTn id="116" dur="1" fill="hold">
                                          <p:stCondLst>
                                            <p:cond delay="0"/>
                                          </p:stCondLst>
                                        </p:cTn>
                                        <p:tgtEl>
                                          <p:spTgt spid="38"/>
                                        </p:tgtEl>
                                        <p:attrNameLst>
                                          <p:attrName>style.visibility</p:attrName>
                                        </p:attrNameLst>
                                      </p:cBhvr>
                                      <p:to>
                                        <p:strVal val="visible"/>
                                      </p:to>
                                    </p:set>
                                    <p:animEffect transition="in" filter="circle(in)">
                                      <p:cBhvr>
                                        <p:cTn id="117" dur="2000"/>
                                        <p:tgtEl>
                                          <p:spTgt spid="38"/>
                                        </p:tgtEl>
                                      </p:cBhvr>
                                    </p:animEffect>
                                  </p:childTnLst>
                                </p:cTn>
                              </p:par>
                            </p:childTnLst>
                          </p:cTn>
                        </p:par>
                      </p:childTnLst>
                    </p:cTn>
                  </p:par>
                  <p:par>
                    <p:cTn id="118" fill="hold">
                      <p:stCondLst>
                        <p:cond delay="indefinite"/>
                      </p:stCondLst>
                      <p:childTnLst>
                        <p:par>
                          <p:cTn id="119" fill="hold">
                            <p:stCondLst>
                              <p:cond delay="0"/>
                            </p:stCondLst>
                            <p:childTnLst>
                              <p:par>
                                <p:cTn id="120" presetID="6" presetClass="entr" presetSubtype="16" fill="hold" grpId="0" nodeType="clickEffect">
                                  <p:stCondLst>
                                    <p:cond delay="0"/>
                                  </p:stCondLst>
                                  <p:childTnLst>
                                    <p:set>
                                      <p:cBhvr>
                                        <p:cTn id="121" dur="1" fill="hold">
                                          <p:stCondLst>
                                            <p:cond delay="0"/>
                                          </p:stCondLst>
                                        </p:cTn>
                                        <p:tgtEl>
                                          <p:spTgt spid="39"/>
                                        </p:tgtEl>
                                        <p:attrNameLst>
                                          <p:attrName>style.visibility</p:attrName>
                                        </p:attrNameLst>
                                      </p:cBhvr>
                                      <p:to>
                                        <p:strVal val="visible"/>
                                      </p:to>
                                    </p:set>
                                    <p:animEffect transition="in" filter="circle(in)">
                                      <p:cBhvr>
                                        <p:cTn id="122" dur="2000"/>
                                        <p:tgtEl>
                                          <p:spTgt spid="39"/>
                                        </p:tgtEl>
                                      </p:cBhvr>
                                    </p:animEffect>
                                  </p:child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nodeType="clickEffect">
                                  <p:stCondLst>
                                    <p:cond delay="0"/>
                                  </p:stCondLst>
                                  <p:childTnLst>
                                    <p:set>
                                      <p:cBhvr>
                                        <p:cTn id="126" dur="1" fill="hold">
                                          <p:stCondLst>
                                            <p:cond delay="0"/>
                                          </p:stCondLst>
                                        </p:cTn>
                                        <p:tgtEl>
                                          <p:spTgt spid="43">
                                            <p:txEl>
                                              <p:pRg st="0" end="0"/>
                                            </p:txEl>
                                          </p:spTgt>
                                        </p:tgtEl>
                                        <p:attrNameLst>
                                          <p:attrName>style.visibility</p:attrName>
                                        </p:attrNameLst>
                                      </p:cBhvr>
                                      <p:to>
                                        <p:strVal val="visible"/>
                                      </p:to>
                                    </p:set>
                                    <p:animEffect transition="in" filter="circle(in)">
                                      <p:cBhvr>
                                        <p:cTn id="127" dur="2000"/>
                                        <p:tgtEl>
                                          <p:spTgt spid="43">
                                            <p:txEl>
                                              <p:pRg st="0" end="0"/>
                                            </p:txEl>
                                          </p:spTgt>
                                        </p:tgtEl>
                                      </p:cBhvr>
                                    </p:animEffect>
                                  </p:childTnLst>
                                </p:cTn>
                              </p:par>
                            </p:childTnLst>
                          </p:cTn>
                        </p:par>
                      </p:childTnLst>
                    </p:cTn>
                  </p:par>
                  <p:par>
                    <p:cTn id="128" fill="hold">
                      <p:stCondLst>
                        <p:cond delay="indefinite"/>
                      </p:stCondLst>
                      <p:childTnLst>
                        <p:par>
                          <p:cTn id="129" fill="hold">
                            <p:stCondLst>
                              <p:cond delay="0"/>
                            </p:stCondLst>
                            <p:childTnLst>
                              <p:par>
                                <p:cTn id="130" presetID="6" presetClass="entr" presetSubtype="16" fill="hold" grpId="0" nodeType="clickEffect">
                                  <p:stCondLst>
                                    <p:cond delay="0"/>
                                  </p:stCondLst>
                                  <p:childTnLst>
                                    <p:set>
                                      <p:cBhvr>
                                        <p:cTn id="131" dur="1" fill="hold">
                                          <p:stCondLst>
                                            <p:cond delay="0"/>
                                          </p:stCondLst>
                                        </p:cTn>
                                        <p:tgtEl>
                                          <p:spTgt spid="22"/>
                                        </p:tgtEl>
                                        <p:attrNameLst>
                                          <p:attrName>style.visibility</p:attrName>
                                        </p:attrNameLst>
                                      </p:cBhvr>
                                      <p:to>
                                        <p:strVal val="visible"/>
                                      </p:to>
                                    </p:set>
                                    <p:animEffect transition="in" filter="circle(in)">
                                      <p:cBhvr>
                                        <p:cTn id="132" dur="2000"/>
                                        <p:tgtEl>
                                          <p:spTgt spid="22"/>
                                        </p:tgtEl>
                                      </p:cBhvr>
                                    </p:animEffect>
                                  </p:childTnLst>
                                </p:cTn>
                              </p:par>
                            </p:childTnLst>
                          </p:cTn>
                        </p:par>
                      </p:childTnLst>
                    </p:cTn>
                  </p:par>
                  <p:par>
                    <p:cTn id="133" fill="hold">
                      <p:stCondLst>
                        <p:cond delay="indefinite"/>
                      </p:stCondLst>
                      <p:childTnLst>
                        <p:par>
                          <p:cTn id="134" fill="hold">
                            <p:stCondLst>
                              <p:cond delay="0"/>
                            </p:stCondLst>
                            <p:childTnLst>
                              <p:par>
                                <p:cTn id="135" presetID="6" presetClass="entr" presetSubtype="16" fill="hold" grpId="0" nodeType="clickEffect">
                                  <p:stCondLst>
                                    <p:cond delay="0"/>
                                  </p:stCondLst>
                                  <p:childTnLst>
                                    <p:set>
                                      <p:cBhvr>
                                        <p:cTn id="136" dur="1" fill="hold">
                                          <p:stCondLst>
                                            <p:cond delay="0"/>
                                          </p:stCondLst>
                                        </p:cTn>
                                        <p:tgtEl>
                                          <p:spTgt spid="5"/>
                                        </p:tgtEl>
                                        <p:attrNameLst>
                                          <p:attrName>style.visibility</p:attrName>
                                        </p:attrNameLst>
                                      </p:cBhvr>
                                      <p:to>
                                        <p:strVal val="visible"/>
                                      </p:to>
                                    </p:set>
                                    <p:animEffect transition="in" filter="circle(in)">
                                      <p:cBhvr>
                                        <p:cTn id="137" dur="2000"/>
                                        <p:tgtEl>
                                          <p:spTgt spid="5"/>
                                        </p:tgtEl>
                                      </p:cBhvr>
                                    </p:animEffect>
                                  </p:childTnLst>
                                </p:cTn>
                              </p:par>
                            </p:childTnLst>
                          </p:cTn>
                        </p:par>
                      </p:childTnLst>
                    </p:cTn>
                  </p:par>
                  <p:par>
                    <p:cTn id="138" fill="hold">
                      <p:stCondLst>
                        <p:cond delay="indefinite"/>
                      </p:stCondLst>
                      <p:childTnLst>
                        <p:par>
                          <p:cTn id="139" fill="hold">
                            <p:stCondLst>
                              <p:cond delay="0"/>
                            </p:stCondLst>
                            <p:childTnLst>
                              <p:par>
                                <p:cTn id="140" presetID="6" presetClass="entr" presetSubtype="16" fill="hold" grpId="0" nodeType="clickEffect">
                                  <p:stCondLst>
                                    <p:cond delay="0"/>
                                  </p:stCondLst>
                                  <p:childTnLst>
                                    <p:set>
                                      <p:cBhvr>
                                        <p:cTn id="141" dur="1" fill="hold">
                                          <p:stCondLst>
                                            <p:cond delay="0"/>
                                          </p:stCondLst>
                                        </p:cTn>
                                        <p:tgtEl>
                                          <p:spTgt spid="7"/>
                                        </p:tgtEl>
                                        <p:attrNameLst>
                                          <p:attrName>style.visibility</p:attrName>
                                        </p:attrNameLst>
                                      </p:cBhvr>
                                      <p:to>
                                        <p:strVal val="visible"/>
                                      </p:to>
                                    </p:set>
                                    <p:animEffect transition="in" filter="circle(in)">
                                      <p:cBhvr>
                                        <p:cTn id="142" dur="2000"/>
                                        <p:tgtEl>
                                          <p:spTgt spid="7"/>
                                        </p:tgtEl>
                                      </p:cBhvr>
                                    </p:animEffect>
                                  </p:childTnLst>
                                </p:cTn>
                              </p:par>
                            </p:childTnLst>
                          </p:cTn>
                        </p:par>
                      </p:childTnLst>
                    </p:cTn>
                  </p:par>
                  <p:par>
                    <p:cTn id="143" fill="hold">
                      <p:stCondLst>
                        <p:cond delay="indefinite"/>
                      </p:stCondLst>
                      <p:childTnLst>
                        <p:par>
                          <p:cTn id="144" fill="hold">
                            <p:stCondLst>
                              <p:cond delay="0"/>
                            </p:stCondLst>
                            <p:childTnLst>
                              <p:par>
                                <p:cTn id="145" presetID="6" presetClass="entr" presetSubtype="16" fill="hold" grpId="0" nodeType="clickEffect">
                                  <p:stCondLst>
                                    <p:cond delay="0"/>
                                  </p:stCondLst>
                                  <p:childTnLst>
                                    <p:set>
                                      <p:cBhvr>
                                        <p:cTn id="146" dur="1" fill="hold">
                                          <p:stCondLst>
                                            <p:cond delay="0"/>
                                          </p:stCondLst>
                                        </p:cTn>
                                        <p:tgtEl>
                                          <p:spTgt spid="6"/>
                                        </p:tgtEl>
                                        <p:attrNameLst>
                                          <p:attrName>style.visibility</p:attrName>
                                        </p:attrNameLst>
                                      </p:cBhvr>
                                      <p:to>
                                        <p:strVal val="visible"/>
                                      </p:to>
                                    </p:set>
                                    <p:animEffect transition="in" filter="circle(in)">
                                      <p:cBhvr>
                                        <p:cTn id="147" dur="2000"/>
                                        <p:tgtEl>
                                          <p:spTgt spid="6"/>
                                        </p:tgtEl>
                                      </p:cBhvr>
                                    </p:animEffect>
                                  </p:childTnLst>
                                </p:cTn>
                              </p:par>
                            </p:childTnLst>
                          </p:cTn>
                        </p:par>
                      </p:childTnLst>
                    </p:cTn>
                  </p:par>
                  <p:par>
                    <p:cTn id="148" fill="hold">
                      <p:stCondLst>
                        <p:cond delay="indefinite"/>
                      </p:stCondLst>
                      <p:childTnLst>
                        <p:par>
                          <p:cTn id="149" fill="hold">
                            <p:stCondLst>
                              <p:cond delay="0"/>
                            </p:stCondLst>
                            <p:childTnLst>
                              <p:par>
                                <p:cTn id="150" presetID="6" presetClass="entr" presetSubtype="16" fill="hold" grpId="0" nodeType="clickEffect">
                                  <p:stCondLst>
                                    <p:cond delay="0"/>
                                  </p:stCondLst>
                                  <p:childTnLst>
                                    <p:set>
                                      <p:cBhvr>
                                        <p:cTn id="151" dur="1" fill="hold">
                                          <p:stCondLst>
                                            <p:cond delay="0"/>
                                          </p:stCondLst>
                                        </p:cTn>
                                        <p:tgtEl>
                                          <p:spTgt spid="8"/>
                                        </p:tgtEl>
                                        <p:attrNameLst>
                                          <p:attrName>style.visibility</p:attrName>
                                        </p:attrNameLst>
                                      </p:cBhvr>
                                      <p:to>
                                        <p:strVal val="visible"/>
                                      </p:to>
                                    </p:set>
                                    <p:animEffect transition="in" filter="circle(in)">
                                      <p:cBhvr>
                                        <p:cTn id="152" dur="2000"/>
                                        <p:tgtEl>
                                          <p:spTgt spid="8"/>
                                        </p:tgtEl>
                                      </p:cBhvr>
                                    </p:animEffect>
                                  </p:childTnLst>
                                </p:cTn>
                              </p:par>
                            </p:childTnLst>
                          </p:cTn>
                        </p:par>
                      </p:childTnLst>
                    </p:cTn>
                  </p:par>
                  <p:par>
                    <p:cTn id="153" fill="hold">
                      <p:stCondLst>
                        <p:cond delay="indefinite"/>
                      </p:stCondLst>
                      <p:childTnLst>
                        <p:par>
                          <p:cTn id="154" fill="hold">
                            <p:stCondLst>
                              <p:cond delay="0"/>
                            </p:stCondLst>
                            <p:childTnLst>
                              <p:par>
                                <p:cTn id="155" presetID="6" presetClass="entr" presetSubtype="16" fill="hold" grpId="0" nodeType="clickEffect">
                                  <p:stCondLst>
                                    <p:cond delay="0"/>
                                  </p:stCondLst>
                                  <p:childTnLst>
                                    <p:set>
                                      <p:cBhvr>
                                        <p:cTn id="156" dur="1" fill="hold">
                                          <p:stCondLst>
                                            <p:cond delay="0"/>
                                          </p:stCondLst>
                                        </p:cTn>
                                        <p:tgtEl>
                                          <p:spTgt spid="10"/>
                                        </p:tgtEl>
                                        <p:attrNameLst>
                                          <p:attrName>style.visibility</p:attrName>
                                        </p:attrNameLst>
                                      </p:cBhvr>
                                      <p:to>
                                        <p:strVal val="visible"/>
                                      </p:to>
                                    </p:set>
                                    <p:animEffect transition="in" filter="circle(in)">
                                      <p:cBhvr>
                                        <p:cTn id="157" dur="2000"/>
                                        <p:tgtEl>
                                          <p:spTgt spid="10"/>
                                        </p:tgtEl>
                                      </p:cBhvr>
                                    </p:animEffect>
                                  </p:childTnLst>
                                </p:cTn>
                              </p:par>
                            </p:childTnLst>
                          </p:cTn>
                        </p:par>
                      </p:childTnLst>
                    </p:cTn>
                  </p:par>
                  <p:par>
                    <p:cTn id="158" fill="hold">
                      <p:stCondLst>
                        <p:cond delay="indefinite"/>
                      </p:stCondLst>
                      <p:childTnLst>
                        <p:par>
                          <p:cTn id="159" fill="hold">
                            <p:stCondLst>
                              <p:cond delay="0"/>
                            </p:stCondLst>
                            <p:childTnLst>
                              <p:par>
                                <p:cTn id="160" presetID="6" presetClass="entr" presetSubtype="16" fill="hold" nodeType="clickEffect">
                                  <p:stCondLst>
                                    <p:cond delay="0"/>
                                  </p:stCondLst>
                                  <p:childTnLst>
                                    <p:set>
                                      <p:cBhvr>
                                        <p:cTn id="161" dur="1" fill="hold">
                                          <p:stCondLst>
                                            <p:cond delay="0"/>
                                          </p:stCondLst>
                                        </p:cTn>
                                        <p:tgtEl>
                                          <p:spTgt spid="27">
                                            <p:txEl>
                                              <p:pRg st="0" end="0"/>
                                            </p:txEl>
                                          </p:spTgt>
                                        </p:tgtEl>
                                        <p:attrNameLst>
                                          <p:attrName>style.visibility</p:attrName>
                                        </p:attrNameLst>
                                      </p:cBhvr>
                                      <p:to>
                                        <p:strVal val="visible"/>
                                      </p:to>
                                    </p:set>
                                    <p:animEffect transition="in" filter="circle(in)">
                                      <p:cBhvr>
                                        <p:cTn id="162" dur="2000"/>
                                        <p:tgtEl>
                                          <p:spTgt spid="27">
                                            <p:txEl>
                                              <p:pRg st="0" end="0"/>
                                            </p:txEl>
                                          </p:spTgt>
                                        </p:tgtEl>
                                      </p:cBhvr>
                                    </p:animEffect>
                                  </p:childTnLst>
                                </p:cTn>
                              </p:par>
                            </p:childTnLst>
                          </p:cTn>
                        </p:par>
                      </p:childTnLst>
                    </p:cTn>
                  </p:par>
                  <p:par>
                    <p:cTn id="163" fill="hold">
                      <p:stCondLst>
                        <p:cond delay="indefinite"/>
                      </p:stCondLst>
                      <p:childTnLst>
                        <p:par>
                          <p:cTn id="164" fill="hold">
                            <p:stCondLst>
                              <p:cond delay="0"/>
                            </p:stCondLst>
                            <p:childTnLst>
                              <p:par>
                                <p:cTn id="165" presetID="6" presetClass="entr" presetSubtype="16" fill="hold" grpId="0" nodeType="clickEffect">
                                  <p:stCondLst>
                                    <p:cond delay="0"/>
                                  </p:stCondLst>
                                  <p:childTnLst>
                                    <p:set>
                                      <p:cBhvr>
                                        <p:cTn id="166" dur="1" fill="hold">
                                          <p:stCondLst>
                                            <p:cond delay="0"/>
                                          </p:stCondLst>
                                        </p:cTn>
                                        <p:tgtEl>
                                          <p:spTgt spid="29"/>
                                        </p:tgtEl>
                                        <p:attrNameLst>
                                          <p:attrName>style.visibility</p:attrName>
                                        </p:attrNameLst>
                                      </p:cBhvr>
                                      <p:to>
                                        <p:strVal val="visible"/>
                                      </p:to>
                                    </p:set>
                                    <p:animEffect transition="in" filter="circle(in)">
                                      <p:cBhvr>
                                        <p:cTn id="167" dur="2000"/>
                                        <p:tgtEl>
                                          <p:spTgt spid="29"/>
                                        </p:tgtEl>
                                      </p:cBhvr>
                                    </p:animEffect>
                                  </p:childTnLst>
                                </p:cTn>
                              </p:par>
                            </p:childTnLst>
                          </p:cTn>
                        </p:par>
                      </p:childTnLst>
                    </p:cTn>
                  </p:par>
                  <p:par>
                    <p:cTn id="168" fill="hold">
                      <p:stCondLst>
                        <p:cond delay="indefinite"/>
                      </p:stCondLst>
                      <p:childTnLst>
                        <p:par>
                          <p:cTn id="169" fill="hold">
                            <p:stCondLst>
                              <p:cond delay="0"/>
                            </p:stCondLst>
                            <p:childTnLst>
                              <p:par>
                                <p:cTn id="170" presetID="6" presetClass="entr" presetSubtype="16" fill="hold" grpId="0" nodeType="clickEffect">
                                  <p:stCondLst>
                                    <p:cond delay="0"/>
                                  </p:stCondLst>
                                  <p:childTnLst>
                                    <p:set>
                                      <p:cBhvr>
                                        <p:cTn id="171" dur="1" fill="hold">
                                          <p:stCondLst>
                                            <p:cond delay="0"/>
                                          </p:stCondLst>
                                        </p:cTn>
                                        <p:tgtEl>
                                          <p:spTgt spid="28"/>
                                        </p:tgtEl>
                                        <p:attrNameLst>
                                          <p:attrName>style.visibility</p:attrName>
                                        </p:attrNameLst>
                                      </p:cBhvr>
                                      <p:to>
                                        <p:strVal val="visible"/>
                                      </p:to>
                                    </p:set>
                                    <p:animEffect transition="in" filter="circle(in)">
                                      <p:cBhvr>
                                        <p:cTn id="172" dur="2000"/>
                                        <p:tgtEl>
                                          <p:spTgt spid="28"/>
                                        </p:tgtEl>
                                      </p:cBhvr>
                                    </p:animEffect>
                                  </p:childTnLst>
                                </p:cTn>
                              </p:par>
                            </p:childTnLst>
                          </p:cTn>
                        </p:par>
                      </p:childTnLst>
                    </p:cTn>
                  </p:par>
                  <p:par>
                    <p:cTn id="173" fill="hold">
                      <p:stCondLst>
                        <p:cond delay="indefinite"/>
                      </p:stCondLst>
                      <p:childTnLst>
                        <p:par>
                          <p:cTn id="174" fill="hold">
                            <p:stCondLst>
                              <p:cond delay="0"/>
                            </p:stCondLst>
                            <p:childTnLst>
                              <p:par>
                                <p:cTn id="175" presetID="6" presetClass="entr" presetSubtype="16" fill="hold" grpId="0" nodeType="clickEffect">
                                  <p:stCondLst>
                                    <p:cond delay="0"/>
                                  </p:stCondLst>
                                  <p:childTnLst>
                                    <p:set>
                                      <p:cBhvr>
                                        <p:cTn id="176" dur="1" fill="hold">
                                          <p:stCondLst>
                                            <p:cond delay="0"/>
                                          </p:stCondLst>
                                        </p:cTn>
                                        <p:tgtEl>
                                          <p:spTgt spid="42"/>
                                        </p:tgtEl>
                                        <p:attrNameLst>
                                          <p:attrName>style.visibility</p:attrName>
                                        </p:attrNameLst>
                                      </p:cBhvr>
                                      <p:to>
                                        <p:strVal val="visible"/>
                                      </p:to>
                                    </p:set>
                                    <p:animEffect transition="in" filter="circle(in)">
                                      <p:cBhvr>
                                        <p:cTn id="177" dur="2000"/>
                                        <p:tgtEl>
                                          <p:spTgt spid="42"/>
                                        </p:tgtEl>
                                      </p:cBhvr>
                                    </p:animEffect>
                                  </p:childTnLst>
                                </p:cTn>
                              </p:par>
                            </p:childTnLst>
                          </p:cTn>
                        </p:par>
                      </p:childTnLst>
                    </p:cTn>
                  </p:par>
                  <p:par>
                    <p:cTn id="178" fill="hold">
                      <p:stCondLst>
                        <p:cond delay="indefinite"/>
                      </p:stCondLst>
                      <p:childTnLst>
                        <p:par>
                          <p:cTn id="179" fill="hold">
                            <p:stCondLst>
                              <p:cond delay="0"/>
                            </p:stCondLst>
                            <p:childTnLst>
                              <p:par>
                                <p:cTn id="180" presetID="6" presetClass="entr" presetSubtype="16" fill="hold" grpId="0" nodeType="clickEffect">
                                  <p:stCondLst>
                                    <p:cond delay="0"/>
                                  </p:stCondLst>
                                  <p:childTnLst>
                                    <p:set>
                                      <p:cBhvr>
                                        <p:cTn id="181" dur="1" fill="hold">
                                          <p:stCondLst>
                                            <p:cond delay="0"/>
                                          </p:stCondLst>
                                        </p:cTn>
                                        <p:tgtEl>
                                          <p:spTgt spid="32"/>
                                        </p:tgtEl>
                                        <p:attrNameLst>
                                          <p:attrName>style.visibility</p:attrName>
                                        </p:attrNameLst>
                                      </p:cBhvr>
                                      <p:to>
                                        <p:strVal val="visible"/>
                                      </p:to>
                                    </p:set>
                                    <p:animEffect transition="in" filter="circle(in)">
                                      <p:cBhvr>
                                        <p:cTn id="182" dur="2000"/>
                                        <p:tgtEl>
                                          <p:spTgt spid="32"/>
                                        </p:tgtEl>
                                      </p:cBhvr>
                                    </p:animEffect>
                                  </p:childTnLst>
                                </p:cTn>
                              </p:par>
                            </p:childTnLst>
                          </p:cTn>
                        </p:par>
                      </p:childTnLst>
                    </p:cTn>
                  </p:par>
                  <p:par>
                    <p:cTn id="183" fill="hold">
                      <p:stCondLst>
                        <p:cond delay="indefinite"/>
                      </p:stCondLst>
                      <p:childTnLst>
                        <p:par>
                          <p:cTn id="184" fill="hold">
                            <p:stCondLst>
                              <p:cond delay="0"/>
                            </p:stCondLst>
                            <p:childTnLst>
                              <p:par>
                                <p:cTn id="185" presetID="6" presetClass="entr" presetSubtype="16" fill="hold" nodeType="clickEffect">
                                  <p:stCondLst>
                                    <p:cond delay="0"/>
                                  </p:stCondLst>
                                  <p:childTnLst>
                                    <p:set>
                                      <p:cBhvr>
                                        <p:cTn id="186" dur="1" fill="hold">
                                          <p:stCondLst>
                                            <p:cond delay="0"/>
                                          </p:stCondLst>
                                        </p:cTn>
                                        <p:tgtEl>
                                          <p:spTgt spid="35">
                                            <p:txEl>
                                              <p:pRg st="0" end="0"/>
                                            </p:txEl>
                                          </p:spTgt>
                                        </p:tgtEl>
                                        <p:attrNameLst>
                                          <p:attrName>style.visibility</p:attrName>
                                        </p:attrNameLst>
                                      </p:cBhvr>
                                      <p:to>
                                        <p:strVal val="visible"/>
                                      </p:to>
                                    </p:set>
                                    <p:animEffect transition="in" filter="circle(in)">
                                      <p:cBhvr>
                                        <p:cTn id="187" dur="2000"/>
                                        <p:tgtEl>
                                          <p:spTgt spid="35">
                                            <p:txEl>
                                              <p:pRg st="0" end="0"/>
                                            </p:txEl>
                                          </p:spTgt>
                                        </p:tgtEl>
                                      </p:cBhvr>
                                    </p:animEffect>
                                  </p:childTnLst>
                                </p:cTn>
                              </p:par>
                            </p:childTnLst>
                          </p:cTn>
                        </p:par>
                      </p:childTnLst>
                    </p:cTn>
                  </p:par>
                  <p:par>
                    <p:cTn id="188" fill="hold">
                      <p:stCondLst>
                        <p:cond delay="indefinite"/>
                      </p:stCondLst>
                      <p:childTnLst>
                        <p:par>
                          <p:cTn id="189" fill="hold">
                            <p:stCondLst>
                              <p:cond delay="0"/>
                            </p:stCondLst>
                            <p:childTnLst>
                              <p:par>
                                <p:cTn id="190" presetID="6" presetClass="entr" presetSubtype="16" fill="hold" nodeType="clickEffect">
                                  <p:stCondLst>
                                    <p:cond delay="0"/>
                                  </p:stCondLst>
                                  <p:childTnLst>
                                    <p:set>
                                      <p:cBhvr>
                                        <p:cTn id="191" dur="1" fill="hold">
                                          <p:stCondLst>
                                            <p:cond delay="0"/>
                                          </p:stCondLst>
                                        </p:cTn>
                                        <p:tgtEl>
                                          <p:spTgt spid="33">
                                            <p:txEl>
                                              <p:pRg st="0" end="0"/>
                                            </p:txEl>
                                          </p:spTgt>
                                        </p:tgtEl>
                                        <p:attrNameLst>
                                          <p:attrName>style.visibility</p:attrName>
                                        </p:attrNameLst>
                                      </p:cBhvr>
                                      <p:to>
                                        <p:strVal val="visible"/>
                                      </p:to>
                                    </p:set>
                                    <p:animEffect transition="in" filter="circle(in)">
                                      <p:cBhvr>
                                        <p:cTn id="192" dur="2000"/>
                                        <p:tgtEl>
                                          <p:spTgt spid="33">
                                            <p:txEl>
                                              <p:pRg st="0" end="0"/>
                                            </p:txEl>
                                          </p:spTgt>
                                        </p:tgtEl>
                                      </p:cBhvr>
                                    </p:animEffect>
                                  </p:childTnLst>
                                </p:cTn>
                              </p:par>
                            </p:childTnLst>
                          </p:cTn>
                        </p:par>
                      </p:childTnLst>
                    </p:cTn>
                  </p:par>
                  <p:par>
                    <p:cTn id="193" fill="hold">
                      <p:stCondLst>
                        <p:cond delay="indefinite"/>
                      </p:stCondLst>
                      <p:childTnLst>
                        <p:par>
                          <p:cTn id="194" fill="hold">
                            <p:stCondLst>
                              <p:cond delay="0"/>
                            </p:stCondLst>
                            <p:childTnLst>
                              <p:par>
                                <p:cTn id="195" presetID="6" presetClass="entr" presetSubtype="16" fill="hold" grpId="0" nodeType="clickEffect">
                                  <p:stCondLst>
                                    <p:cond delay="0"/>
                                  </p:stCondLst>
                                  <p:childTnLst>
                                    <p:set>
                                      <p:cBhvr>
                                        <p:cTn id="196" dur="1" fill="hold">
                                          <p:stCondLst>
                                            <p:cond delay="0"/>
                                          </p:stCondLst>
                                        </p:cTn>
                                        <p:tgtEl>
                                          <p:spTgt spid="41"/>
                                        </p:tgtEl>
                                        <p:attrNameLst>
                                          <p:attrName>style.visibility</p:attrName>
                                        </p:attrNameLst>
                                      </p:cBhvr>
                                      <p:to>
                                        <p:strVal val="visible"/>
                                      </p:to>
                                    </p:set>
                                    <p:animEffect transition="in" filter="circle(in)">
                                      <p:cBhvr>
                                        <p:cTn id="197" dur="2000"/>
                                        <p:tgtEl>
                                          <p:spTgt spid="41"/>
                                        </p:tgtEl>
                                      </p:cBhvr>
                                    </p:animEffect>
                                  </p:childTnLst>
                                </p:cTn>
                              </p:par>
                            </p:childTnLst>
                          </p:cTn>
                        </p:par>
                      </p:childTnLst>
                    </p:cTn>
                  </p:par>
                  <p:par>
                    <p:cTn id="198" fill="hold">
                      <p:stCondLst>
                        <p:cond delay="indefinite"/>
                      </p:stCondLst>
                      <p:childTnLst>
                        <p:par>
                          <p:cTn id="199" fill="hold">
                            <p:stCondLst>
                              <p:cond delay="0"/>
                            </p:stCondLst>
                            <p:childTnLst>
                              <p:par>
                                <p:cTn id="200" presetID="6" presetClass="entr" presetSubtype="16" fill="hold" grpId="0" nodeType="clickEffect">
                                  <p:stCondLst>
                                    <p:cond delay="0"/>
                                  </p:stCondLst>
                                  <p:childTnLst>
                                    <p:set>
                                      <p:cBhvr>
                                        <p:cTn id="201" dur="1" fill="hold">
                                          <p:stCondLst>
                                            <p:cond delay="0"/>
                                          </p:stCondLst>
                                        </p:cTn>
                                        <p:tgtEl>
                                          <p:spTgt spid="37"/>
                                        </p:tgtEl>
                                        <p:attrNameLst>
                                          <p:attrName>style.visibility</p:attrName>
                                        </p:attrNameLst>
                                      </p:cBhvr>
                                      <p:to>
                                        <p:strVal val="visible"/>
                                      </p:to>
                                    </p:set>
                                    <p:animEffect transition="in" filter="circle(in)">
                                      <p:cBhvr>
                                        <p:cTn id="202"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p:bldP spid="8" grpId="0"/>
      <p:bldP spid="9" grpId="0" animBg="1"/>
      <p:bldP spid="11" grpId="0"/>
      <p:bldP spid="12" grpId="0"/>
      <p:bldP spid="13" grpId="0"/>
      <p:bldP spid="14" grpId="0" animBg="1"/>
      <p:bldP spid="16" grpId="0"/>
      <p:bldP spid="17" grpId="0"/>
      <p:bldP spid="18" grpId="0" animBg="1"/>
      <p:bldP spid="2" grpId="0"/>
      <p:bldP spid="3" grpId="0"/>
      <p:bldP spid="4" grpId="0"/>
      <p:bldP spid="10" grpId="0" animBg="1"/>
      <p:bldP spid="22" grpId="0" animBg="1"/>
      <p:bldP spid="26" grpId="0" animBg="1"/>
      <p:bldP spid="28" grpId="0"/>
      <p:bldP spid="29" grpId="0"/>
      <p:bldP spid="30" grpId="0" animBg="1"/>
      <p:bldP spid="31" grpId="0"/>
      <p:bldP spid="32" grpId="0"/>
      <p:bldP spid="34" grpId="0"/>
      <p:bldP spid="36" grpId="0"/>
      <p:bldP spid="37" grpId="0"/>
      <p:bldP spid="38" grpId="0"/>
      <p:bldP spid="39" grpId="0"/>
      <p:bldP spid="40" grpId="0"/>
      <p:bldP spid="41" grpId="0"/>
      <p:bldP spid="42" grpId="0"/>
      <p:bldP spid="45" grpId="0"/>
      <p:bldP spid="46" grpId="0"/>
      <p:bldP spid="48" grpId="0"/>
    </p:bld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CAC48AE8-D2BE-4A2A-85D9-2C3C30ABC452}"/>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resistencia al cambio </a:t>
            </a:r>
            <a:endParaRPr lang="es-PE" sz="3200" dirty="0">
              <a:solidFill>
                <a:srgbClr val="FFFF00"/>
              </a:solidFill>
              <a:latin typeface="Arial Black" panose="020B0A04020102020204" pitchFamily="34" charset="0"/>
            </a:endParaRPr>
          </a:p>
        </p:txBody>
      </p:sp>
      <p:sp>
        <p:nvSpPr>
          <p:cNvPr id="2" name="Elipse 1">
            <a:extLst>
              <a:ext uri="{FF2B5EF4-FFF2-40B4-BE49-F238E27FC236}">
                <a16:creationId xmlns:a16="http://schemas.microsoft.com/office/drawing/2014/main" id="{40F6222B-15CF-42BD-BFA7-74DD45623F4F}"/>
              </a:ext>
            </a:extLst>
          </p:cNvPr>
          <p:cNvSpPr/>
          <p:nvPr/>
        </p:nvSpPr>
        <p:spPr>
          <a:xfrm>
            <a:off x="1454226" y="3429000"/>
            <a:ext cx="2451651" cy="142129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bg1"/>
                </a:solidFill>
                <a:latin typeface="Arial Black" panose="020B0A04020102020204" pitchFamily="34" charset="0"/>
              </a:rPr>
              <a:t>Resistencia individual</a:t>
            </a:r>
            <a:endParaRPr lang="es-PE" dirty="0">
              <a:solidFill>
                <a:schemeClr val="bg1"/>
              </a:solidFill>
              <a:latin typeface="Arial Black" panose="020B0A04020102020204" pitchFamily="34" charset="0"/>
            </a:endParaRPr>
          </a:p>
        </p:txBody>
      </p:sp>
      <p:sp>
        <p:nvSpPr>
          <p:cNvPr id="5" name="Elipse 4">
            <a:extLst>
              <a:ext uri="{FF2B5EF4-FFF2-40B4-BE49-F238E27FC236}">
                <a16:creationId xmlns:a16="http://schemas.microsoft.com/office/drawing/2014/main" id="{AD2DAD8E-8FFB-4D69-B5F4-74746A7A8184}"/>
              </a:ext>
            </a:extLst>
          </p:cNvPr>
          <p:cNvSpPr/>
          <p:nvPr/>
        </p:nvSpPr>
        <p:spPr>
          <a:xfrm>
            <a:off x="8263589" y="3173171"/>
            <a:ext cx="2895603" cy="1421296"/>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bg1"/>
                </a:solidFill>
                <a:latin typeface="Arial Black" panose="020B0A04020102020204" pitchFamily="34" charset="0"/>
              </a:rPr>
              <a:t>Resistencia organizacional</a:t>
            </a:r>
            <a:endParaRPr lang="es-PE" dirty="0">
              <a:solidFill>
                <a:schemeClr val="bg1"/>
              </a:solidFill>
              <a:latin typeface="Arial Black" panose="020B0A04020102020204" pitchFamily="34" charset="0"/>
            </a:endParaRPr>
          </a:p>
        </p:txBody>
      </p:sp>
      <p:sp>
        <p:nvSpPr>
          <p:cNvPr id="6" name="CuadroTexto 5">
            <a:extLst>
              <a:ext uri="{FF2B5EF4-FFF2-40B4-BE49-F238E27FC236}">
                <a16:creationId xmlns:a16="http://schemas.microsoft.com/office/drawing/2014/main" id="{B990E4D1-B425-4A45-B1A3-4DC029B30B55}"/>
              </a:ext>
            </a:extLst>
          </p:cNvPr>
          <p:cNvSpPr txBox="1"/>
          <p:nvPr/>
        </p:nvSpPr>
        <p:spPr>
          <a:xfrm>
            <a:off x="0" y="1154110"/>
            <a:ext cx="5062330" cy="646331"/>
          </a:xfrm>
          <a:prstGeom prst="rect">
            <a:avLst/>
          </a:prstGeom>
          <a:solidFill>
            <a:schemeClr val="accent3">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Fuentes de resistencia individual al cambio </a:t>
            </a:r>
            <a:endParaRPr lang="es-PE" dirty="0">
              <a:solidFill>
                <a:schemeClr val="bg1"/>
              </a:solidFill>
              <a:latin typeface="Arial Black" panose="020B0A04020102020204" pitchFamily="34" charset="0"/>
            </a:endParaRPr>
          </a:p>
        </p:txBody>
      </p:sp>
      <p:sp>
        <p:nvSpPr>
          <p:cNvPr id="7" name="Rectángulo: esquinas redondeadas 6">
            <a:extLst>
              <a:ext uri="{FF2B5EF4-FFF2-40B4-BE49-F238E27FC236}">
                <a16:creationId xmlns:a16="http://schemas.microsoft.com/office/drawing/2014/main" id="{F0FFA4D4-3B7A-4598-B684-077BFB17DF75}"/>
              </a:ext>
            </a:extLst>
          </p:cNvPr>
          <p:cNvSpPr/>
          <p:nvPr/>
        </p:nvSpPr>
        <p:spPr>
          <a:xfrm>
            <a:off x="183048" y="1950286"/>
            <a:ext cx="1987364" cy="113416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Procesamiento selectivo de información </a:t>
            </a:r>
            <a:endParaRPr lang="es-PE" b="1" dirty="0">
              <a:solidFill>
                <a:schemeClr val="bg1"/>
              </a:solidFill>
            </a:endParaRPr>
          </a:p>
        </p:txBody>
      </p:sp>
      <p:sp>
        <p:nvSpPr>
          <p:cNvPr id="8" name="Rectángulo: esquinas redondeadas 7">
            <a:extLst>
              <a:ext uri="{FF2B5EF4-FFF2-40B4-BE49-F238E27FC236}">
                <a16:creationId xmlns:a16="http://schemas.microsoft.com/office/drawing/2014/main" id="{5C63BD23-932D-40E6-868A-E0FF4F8D81D3}"/>
              </a:ext>
            </a:extLst>
          </p:cNvPr>
          <p:cNvSpPr/>
          <p:nvPr/>
        </p:nvSpPr>
        <p:spPr>
          <a:xfrm>
            <a:off x="3611754" y="2108962"/>
            <a:ext cx="1240274" cy="53741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Hábitos </a:t>
            </a:r>
            <a:endParaRPr lang="es-PE" b="1" dirty="0">
              <a:solidFill>
                <a:schemeClr val="bg1"/>
              </a:solidFill>
            </a:endParaRPr>
          </a:p>
        </p:txBody>
      </p:sp>
      <p:sp>
        <p:nvSpPr>
          <p:cNvPr id="9" name="Rectángulo: esquinas redondeadas 8">
            <a:extLst>
              <a:ext uri="{FF2B5EF4-FFF2-40B4-BE49-F238E27FC236}">
                <a16:creationId xmlns:a16="http://schemas.microsoft.com/office/drawing/2014/main" id="{131A92BF-8434-4A0F-A811-6A7F03DE804B}"/>
              </a:ext>
            </a:extLst>
          </p:cNvPr>
          <p:cNvSpPr/>
          <p:nvPr/>
        </p:nvSpPr>
        <p:spPr>
          <a:xfrm>
            <a:off x="183048" y="5449958"/>
            <a:ext cx="1987364" cy="845931"/>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Temor a lo desconocido </a:t>
            </a:r>
            <a:endParaRPr lang="es-PE" b="1" dirty="0">
              <a:solidFill>
                <a:schemeClr val="bg1"/>
              </a:solidFill>
            </a:endParaRPr>
          </a:p>
        </p:txBody>
      </p:sp>
      <p:sp>
        <p:nvSpPr>
          <p:cNvPr id="10" name="Rectángulo: esquinas redondeadas 9">
            <a:extLst>
              <a:ext uri="{FF2B5EF4-FFF2-40B4-BE49-F238E27FC236}">
                <a16:creationId xmlns:a16="http://schemas.microsoft.com/office/drawing/2014/main" id="{ED1D72C7-CD01-4AA8-993B-A6A6953622F0}"/>
              </a:ext>
            </a:extLst>
          </p:cNvPr>
          <p:cNvSpPr/>
          <p:nvPr/>
        </p:nvSpPr>
        <p:spPr>
          <a:xfrm>
            <a:off x="2713842" y="5426616"/>
            <a:ext cx="1987364" cy="845931"/>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Factores económicos </a:t>
            </a:r>
            <a:endParaRPr lang="es-PE" b="1" dirty="0">
              <a:solidFill>
                <a:schemeClr val="bg1"/>
              </a:solidFill>
            </a:endParaRPr>
          </a:p>
        </p:txBody>
      </p:sp>
      <p:sp>
        <p:nvSpPr>
          <p:cNvPr id="11" name="Rectángulo: esquinas redondeadas 10">
            <a:extLst>
              <a:ext uri="{FF2B5EF4-FFF2-40B4-BE49-F238E27FC236}">
                <a16:creationId xmlns:a16="http://schemas.microsoft.com/office/drawing/2014/main" id="{B6C59652-4C53-40DA-A977-801B4C04D6BA}"/>
              </a:ext>
            </a:extLst>
          </p:cNvPr>
          <p:cNvSpPr/>
          <p:nvPr/>
        </p:nvSpPr>
        <p:spPr>
          <a:xfrm>
            <a:off x="4080600" y="3866676"/>
            <a:ext cx="1433529" cy="56708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Seguridad</a:t>
            </a:r>
            <a:r>
              <a:rPr lang="es-MX" b="1" dirty="0"/>
              <a:t>  </a:t>
            </a:r>
            <a:endParaRPr lang="es-PE" b="1" dirty="0"/>
          </a:p>
        </p:txBody>
      </p:sp>
      <p:sp>
        <p:nvSpPr>
          <p:cNvPr id="12" name="Rectángulo: esquinas redondeadas 11">
            <a:extLst>
              <a:ext uri="{FF2B5EF4-FFF2-40B4-BE49-F238E27FC236}">
                <a16:creationId xmlns:a16="http://schemas.microsoft.com/office/drawing/2014/main" id="{931D8324-92FF-4F17-B9B5-087E3C8C4C7A}"/>
              </a:ext>
            </a:extLst>
          </p:cNvPr>
          <p:cNvSpPr/>
          <p:nvPr/>
        </p:nvSpPr>
        <p:spPr>
          <a:xfrm>
            <a:off x="10528852" y="1840257"/>
            <a:ext cx="1480100" cy="537410"/>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Inercia estructural  </a:t>
            </a:r>
            <a:endParaRPr lang="es-PE" b="1" dirty="0">
              <a:solidFill>
                <a:schemeClr val="bg1"/>
              </a:solidFill>
            </a:endParaRPr>
          </a:p>
        </p:txBody>
      </p:sp>
      <p:sp>
        <p:nvSpPr>
          <p:cNvPr id="13" name="CuadroTexto 12">
            <a:extLst>
              <a:ext uri="{FF2B5EF4-FFF2-40B4-BE49-F238E27FC236}">
                <a16:creationId xmlns:a16="http://schemas.microsoft.com/office/drawing/2014/main" id="{D704DA1E-C47F-4B4D-9BFC-9D7AF8477610}"/>
              </a:ext>
            </a:extLst>
          </p:cNvPr>
          <p:cNvSpPr txBox="1"/>
          <p:nvPr/>
        </p:nvSpPr>
        <p:spPr>
          <a:xfrm>
            <a:off x="5618922" y="1233309"/>
            <a:ext cx="6390030" cy="369332"/>
          </a:xfrm>
          <a:prstGeom prst="rect">
            <a:avLst/>
          </a:prstGeom>
          <a:solidFill>
            <a:schemeClr val="accent3">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Fuentes de resistencia organizacional al cambio </a:t>
            </a:r>
            <a:endParaRPr lang="es-PE" dirty="0">
              <a:solidFill>
                <a:schemeClr val="bg1"/>
              </a:solidFill>
              <a:latin typeface="Arial Black" panose="020B0A04020102020204" pitchFamily="34" charset="0"/>
            </a:endParaRPr>
          </a:p>
        </p:txBody>
      </p:sp>
      <p:sp>
        <p:nvSpPr>
          <p:cNvPr id="14" name="Rectángulo: esquinas redondeadas 13">
            <a:extLst>
              <a:ext uri="{FF2B5EF4-FFF2-40B4-BE49-F238E27FC236}">
                <a16:creationId xmlns:a16="http://schemas.microsoft.com/office/drawing/2014/main" id="{064E940C-77A5-4F71-B207-26E7AAD60BA3}"/>
              </a:ext>
            </a:extLst>
          </p:cNvPr>
          <p:cNvSpPr/>
          <p:nvPr/>
        </p:nvSpPr>
        <p:spPr>
          <a:xfrm>
            <a:off x="9797512" y="5092590"/>
            <a:ext cx="2297563" cy="668051"/>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Enfoque limitado del cambio  </a:t>
            </a:r>
            <a:endParaRPr lang="es-PE" b="1" dirty="0">
              <a:solidFill>
                <a:schemeClr val="bg1"/>
              </a:solidFill>
            </a:endParaRPr>
          </a:p>
        </p:txBody>
      </p:sp>
      <p:sp>
        <p:nvSpPr>
          <p:cNvPr id="15" name="Rectángulo: esquinas redondeadas 14">
            <a:extLst>
              <a:ext uri="{FF2B5EF4-FFF2-40B4-BE49-F238E27FC236}">
                <a16:creationId xmlns:a16="http://schemas.microsoft.com/office/drawing/2014/main" id="{FB8A3F7E-9AC7-470D-94EA-5795021F4F84}"/>
              </a:ext>
            </a:extLst>
          </p:cNvPr>
          <p:cNvSpPr/>
          <p:nvPr/>
        </p:nvSpPr>
        <p:spPr>
          <a:xfrm>
            <a:off x="7889372" y="5650023"/>
            <a:ext cx="1480100" cy="668050"/>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Inercia del grupo  </a:t>
            </a:r>
            <a:endParaRPr lang="es-PE" b="1" dirty="0">
              <a:solidFill>
                <a:schemeClr val="bg1"/>
              </a:solidFill>
            </a:endParaRPr>
          </a:p>
        </p:txBody>
      </p:sp>
      <p:sp>
        <p:nvSpPr>
          <p:cNvPr id="16" name="Rectángulo: esquinas redondeadas 15">
            <a:extLst>
              <a:ext uri="{FF2B5EF4-FFF2-40B4-BE49-F238E27FC236}">
                <a16:creationId xmlns:a16="http://schemas.microsoft.com/office/drawing/2014/main" id="{96B08A30-034D-467A-AEAB-6BF239D45F56}"/>
              </a:ext>
            </a:extLst>
          </p:cNvPr>
          <p:cNvSpPr/>
          <p:nvPr/>
        </p:nvSpPr>
        <p:spPr>
          <a:xfrm>
            <a:off x="5844386" y="4811904"/>
            <a:ext cx="1833429" cy="646330"/>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Amenaza a la experiencia   </a:t>
            </a:r>
            <a:endParaRPr lang="es-PE" b="1" dirty="0">
              <a:solidFill>
                <a:schemeClr val="bg1"/>
              </a:solidFill>
            </a:endParaRPr>
          </a:p>
        </p:txBody>
      </p:sp>
      <p:sp>
        <p:nvSpPr>
          <p:cNvPr id="17" name="Rectángulo: esquinas redondeadas 16">
            <a:extLst>
              <a:ext uri="{FF2B5EF4-FFF2-40B4-BE49-F238E27FC236}">
                <a16:creationId xmlns:a16="http://schemas.microsoft.com/office/drawing/2014/main" id="{AAF95992-8BA2-4218-B9E1-F8A5061CED5A}"/>
              </a:ext>
            </a:extLst>
          </p:cNvPr>
          <p:cNvSpPr/>
          <p:nvPr/>
        </p:nvSpPr>
        <p:spPr>
          <a:xfrm>
            <a:off x="5632831" y="3160294"/>
            <a:ext cx="2256541" cy="1193556"/>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Amenaza a las relaciones de poder ya establecidas     </a:t>
            </a:r>
            <a:endParaRPr lang="es-PE" b="1" dirty="0">
              <a:solidFill>
                <a:schemeClr val="bg1"/>
              </a:solidFill>
            </a:endParaRPr>
          </a:p>
        </p:txBody>
      </p:sp>
      <p:sp>
        <p:nvSpPr>
          <p:cNvPr id="18" name="Rectángulo: esquinas redondeadas 17">
            <a:extLst>
              <a:ext uri="{FF2B5EF4-FFF2-40B4-BE49-F238E27FC236}">
                <a16:creationId xmlns:a16="http://schemas.microsoft.com/office/drawing/2014/main" id="{34B7900E-33A5-4E74-9E1D-BB7416B10F6B}"/>
              </a:ext>
            </a:extLst>
          </p:cNvPr>
          <p:cNvSpPr/>
          <p:nvPr/>
        </p:nvSpPr>
        <p:spPr>
          <a:xfrm>
            <a:off x="5618922" y="1800441"/>
            <a:ext cx="2895603" cy="1100505"/>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Amenaza a la asignación establecida de recursos   </a:t>
            </a:r>
            <a:endParaRPr lang="es-PE" b="1" dirty="0">
              <a:solidFill>
                <a:schemeClr val="bg1"/>
              </a:solidFill>
            </a:endParaRPr>
          </a:p>
        </p:txBody>
      </p:sp>
      <p:cxnSp>
        <p:nvCxnSpPr>
          <p:cNvPr id="20" name="Conector: curvado 19">
            <a:extLst>
              <a:ext uri="{FF2B5EF4-FFF2-40B4-BE49-F238E27FC236}">
                <a16:creationId xmlns:a16="http://schemas.microsoft.com/office/drawing/2014/main" id="{C59BAE07-1B38-4B0D-9B13-73C266D5A8D8}"/>
              </a:ext>
            </a:extLst>
          </p:cNvPr>
          <p:cNvCxnSpPr>
            <a:stCxn id="2" idx="7"/>
          </p:cNvCxnSpPr>
          <p:nvPr/>
        </p:nvCxnSpPr>
        <p:spPr>
          <a:xfrm rot="5400000" flipH="1" flipV="1">
            <a:off x="3428875" y="2890354"/>
            <a:ext cx="864757" cy="628824"/>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1" name="Conector: curvado 20">
            <a:extLst>
              <a:ext uri="{FF2B5EF4-FFF2-40B4-BE49-F238E27FC236}">
                <a16:creationId xmlns:a16="http://schemas.microsoft.com/office/drawing/2014/main" id="{444ADA71-4483-4472-AC8B-73C40FD0D8AF}"/>
              </a:ext>
            </a:extLst>
          </p:cNvPr>
          <p:cNvCxnSpPr>
            <a:cxnSpLocks/>
          </p:cNvCxnSpPr>
          <p:nvPr/>
        </p:nvCxnSpPr>
        <p:spPr>
          <a:xfrm rot="16200000" flipV="1">
            <a:off x="1187176" y="3218826"/>
            <a:ext cx="534096" cy="417032"/>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Conector: curvado 22">
            <a:extLst>
              <a:ext uri="{FF2B5EF4-FFF2-40B4-BE49-F238E27FC236}">
                <a16:creationId xmlns:a16="http://schemas.microsoft.com/office/drawing/2014/main" id="{3175250F-2E53-4967-BBA0-95AB2735A3E1}"/>
              </a:ext>
            </a:extLst>
          </p:cNvPr>
          <p:cNvCxnSpPr>
            <a:cxnSpLocks/>
          </p:cNvCxnSpPr>
          <p:nvPr/>
        </p:nvCxnSpPr>
        <p:spPr>
          <a:xfrm rot="5400000">
            <a:off x="1387224" y="4853231"/>
            <a:ext cx="640388" cy="506383"/>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5" name="Conector: curvado 24">
            <a:extLst>
              <a:ext uri="{FF2B5EF4-FFF2-40B4-BE49-F238E27FC236}">
                <a16:creationId xmlns:a16="http://schemas.microsoft.com/office/drawing/2014/main" id="{53539E0B-0EB1-44F7-ADE8-939C9F9F83BA}"/>
              </a:ext>
            </a:extLst>
          </p:cNvPr>
          <p:cNvCxnSpPr>
            <a:cxnSpLocks/>
          </p:cNvCxnSpPr>
          <p:nvPr/>
        </p:nvCxnSpPr>
        <p:spPr>
          <a:xfrm rot="16200000" flipH="1">
            <a:off x="3133634" y="4865719"/>
            <a:ext cx="572440" cy="314413"/>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7" name="Conector: curvado 26">
            <a:extLst>
              <a:ext uri="{FF2B5EF4-FFF2-40B4-BE49-F238E27FC236}">
                <a16:creationId xmlns:a16="http://schemas.microsoft.com/office/drawing/2014/main" id="{1E5F4EEC-90CF-4B6B-9149-ED3FC8CFE283}"/>
              </a:ext>
            </a:extLst>
          </p:cNvPr>
          <p:cNvCxnSpPr>
            <a:cxnSpLocks/>
            <a:endCxn id="11" idx="1"/>
          </p:cNvCxnSpPr>
          <p:nvPr/>
        </p:nvCxnSpPr>
        <p:spPr>
          <a:xfrm flipV="1">
            <a:off x="3817231" y="4150218"/>
            <a:ext cx="263369" cy="90102"/>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9" name="Conector: curvado 28">
            <a:extLst>
              <a:ext uri="{FF2B5EF4-FFF2-40B4-BE49-F238E27FC236}">
                <a16:creationId xmlns:a16="http://schemas.microsoft.com/office/drawing/2014/main" id="{D11C42BD-39A9-44DC-A76E-4B202BF6EBD6}"/>
              </a:ext>
            </a:extLst>
          </p:cNvPr>
          <p:cNvCxnSpPr/>
          <p:nvPr/>
        </p:nvCxnSpPr>
        <p:spPr>
          <a:xfrm rot="5400000" flipH="1" flipV="1">
            <a:off x="10520866" y="2635336"/>
            <a:ext cx="864757" cy="628824"/>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0" name="Conector: curvado 29">
            <a:extLst>
              <a:ext uri="{FF2B5EF4-FFF2-40B4-BE49-F238E27FC236}">
                <a16:creationId xmlns:a16="http://schemas.microsoft.com/office/drawing/2014/main" id="{B38C7910-9489-42E2-818A-4C39DF017598}"/>
              </a:ext>
            </a:extLst>
          </p:cNvPr>
          <p:cNvCxnSpPr>
            <a:cxnSpLocks/>
          </p:cNvCxnSpPr>
          <p:nvPr/>
        </p:nvCxnSpPr>
        <p:spPr>
          <a:xfrm rot="16200000" flipV="1">
            <a:off x="8483909" y="2618510"/>
            <a:ext cx="804652" cy="513625"/>
          </a:xfrm>
          <a:prstGeom prst="curvedConnector3">
            <a:avLst>
              <a:gd name="adj1" fmla="val 102702"/>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5" name="Conector: curvado 34">
            <a:extLst>
              <a:ext uri="{FF2B5EF4-FFF2-40B4-BE49-F238E27FC236}">
                <a16:creationId xmlns:a16="http://schemas.microsoft.com/office/drawing/2014/main" id="{F14E76D6-E52D-4938-B425-FCD1B1D0BDE5}"/>
              </a:ext>
            </a:extLst>
          </p:cNvPr>
          <p:cNvCxnSpPr>
            <a:cxnSpLocks/>
          </p:cNvCxnSpPr>
          <p:nvPr/>
        </p:nvCxnSpPr>
        <p:spPr>
          <a:xfrm rot="10800000">
            <a:off x="8004271" y="3866676"/>
            <a:ext cx="272208" cy="57946"/>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7" name="Conector: curvado 36">
            <a:extLst>
              <a:ext uri="{FF2B5EF4-FFF2-40B4-BE49-F238E27FC236}">
                <a16:creationId xmlns:a16="http://schemas.microsoft.com/office/drawing/2014/main" id="{362A5930-6029-4B33-A7D9-8BDDE69CEF07}"/>
              </a:ext>
            </a:extLst>
          </p:cNvPr>
          <p:cNvCxnSpPr>
            <a:cxnSpLocks/>
            <a:endCxn id="16" idx="3"/>
          </p:cNvCxnSpPr>
          <p:nvPr/>
        </p:nvCxnSpPr>
        <p:spPr>
          <a:xfrm rot="10800000" flipV="1">
            <a:off x="7677815" y="4445109"/>
            <a:ext cx="1150822" cy="689960"/>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9" name="Conector: curvado 38">
            <a:extLst>
              <a:ext uri="{FF2B5EF4-FFF2-40B4-BE49-F238E27FC236}">
                <a16:creationId xmlns:a16="http://schemas.microsoft.com/office/drawing/2014/main" id="{499E2E3B-FB4A-42EA-A4C4-027479F8DCE4}"/>
              </a:ext>
            </a:extLst>
          </p:cNvPr>
          <p:cNvCxnSpPr>
            <a:cxnSpLocks/>
          </p:cNvCxnSpPr>
          <p:nvPr/>
        </p:nvCxnSpPr>
        <p:spPr>
          <a:xfrm rot="10800000" flipV="1">
            <a:off x="8646691" y="4627645"/>
            <a:ext cx="1005805" cy="997045"/>
          </a:xfrm>
          <a:prstGeom prst="curvedConnector3">
            <a:avLst>
              <a:gd name="adj1" fmla="val 106655"/>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44" name="Conector: curvado 43">
            <a:extLst>
              <a:ext uri="{FF2B5EF4-FFF2-40B4-BE49-F238E27FC236}">
                <a16:creationId xmlns:a16="http://schemas.microsoft.com/office/drawing/2014/main" id="{6E118A98-A001-4FE2-94CB-ECC349D7298B}"/>
              </a:ext>
            </a:extLst>
          </p:cNvPr>
          <p:cNvCxnSpPr>
            <a:cxnSpLocks/>
          </p:cNvCxnSpPr>
          <p:nvPr/>
        </p:nvCxnSpPr>
        <p:spPr>
          <a:xfrm rot="16200000" flipH="1">
            <a:off x="10446329" y="4636413"/>
            <a:ext cx="602250" cy="170774"/>
          </a:xfrm>
          <a:prstGeom prst="curvedConnector3">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 name="Marcador de fecha 3">
            <a:extLst>
              <a:ext uri="{FF2B5EF4-FFF2-40B4-BE49-F238E27FC236}">
                <a16:creationId xmlns:a16="http://schemas.microsoft.com/office/drawing/2014/main" id="{BFFB6C61-C8E4-4D29-B8A8-39AF10E88496}"/>
              </a:ext>
            </a:extLst>
          </p:cNvPr>
          <p:cNvSpPr>
            <a:spLocks noGrp="1"/>
          </p:cNvSpPr>
          <p:nvPr>
            <p:ph type="dt" sz="half" idx="10"/>
          </p:nvPr>
        </p:nvSpPr>
        <p:spPr/>
        <p:txBody>
          <a:bodyPr/>
          <a:lstStyle/>
          <a:p>
            <a:fld id="{4F73F59B-AA0B-4C2B-83EF-0FB7CAF2E5B6}" type="datetime1">
              <a:rPr lang="es-PE" sz="2400" b="1" smtClean="0">
                <a:solidFill>
                  <a:srgbClr val="FF0000"/>
                </a:solidFill>
              </a:rPr>
              <a:t>29/08/2024</a:t>
            </a:fld>
            <a:endParaRPr lang="en-US" sz="2400" b="1" dirty="0">
              <a:solidFill>
                <a:srgbClr val="FF0000"/>
              </a:solidFill>
            </a:endParaRPr>
          </a:p>
        </p:txBody>
      </p:sp>
      <p:sp>
        <p:nvSpPr>
          <p:cNvPr id="19" name="Marcador de número de diapositiva 18">
            <a:extLst>
              <a:ext uri="{FF2B5EF4-FFF2-40B4-BE49-F238E27FC236}">
                <a16:creationId xmlns:a16="http://schemas.microsoft.com/office/drawing/2014/main" id="{AEE1CEC4-D828-4E19-8004-564A995F7938}"/>
              </a:ext>
            </a:extLst>
          </p:cNvPr>
          <p:cNvSpPr>
            <a:spLocks noGrp="1"/>
          </p:cNvSpPr>
          <p:nvPr>
            <p:ph type="sldNum" sz="quarter" idx="12"/>
          </p:nvPr>
        </p:nvSpPr>
        <p:spPr/>
        <p:txBody>
          <a:bodyPr/>
          <a:lstStyle/>
          <a:p>
            <a:fld id="{6D22F896-40B5-4ADD-8801-0D06FADFA095}" type="slidenum">
              <a:rPr lang="en-US" sz="2400" b="1" smtClean="0">
                <a:solidFill>
                  <a:srgbClr val="FFFF00"/>
                </a:solidFill>
              </a:rPr>
              <a:t>185</a:t>
            </a:fld>
            <a:endParaRPr lang="en-US" sz="2400" b="1" dirty="0">
              <a:solidFill>
                <a:srgbClr val="FFFF00"/>
              </a:solidFill>
            </a:endParaRPr>
          </a:p>
        </p:txBody>
      </p:sp>
    </p:spTree>
    <p:extLst>
      <p:ext uri="{BB962C8B-B14F-4D97-AF65-F5344CB8AC3E}">
        <p14:creationId xmlns:p14="http://schemas.microsoft.com/office/powerpoint/2010/main" val="3238429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circle(in)">
                                      <p:cBhvr>
                                        <p:cTn id="22" dur="2000"/>
                                        <p:tgtEl>
                                          <p:spTgt spid="21"/>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circle(in)">
                                      <p:cBhvr>
                                        <p:cTn id="32" dur="20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ircle(in)">
                                      <p:cBhvr>
                                        <p:cTn id="37" dur="2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circle(in)">
                                      <p:cBhvr>
                                        <p:cTn id="42" dur="20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25"/>
                                        </p:tgtEl>
                                        <p:attrNameLst>
                                          <p:attrName>style.visibility</p:attrName>
                                        </p:attrNameLst>
                                      </p:cBhvr>
                                      <p:to>
                                        <p:strVal val="visible"/>
                                      </p:to>
                                    </p:set>
                                    <p:animEffect transition="in" filter="circle(in)">
                                      <p:cBhvr>
                                        <p:cTn id="52" dur="2000"/>
                                        <p:tgtEl>
                                          <p:spTgt spid="25"/>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circle(in)">
                                      <p:cBhvr>
                                        <p:cTn id="57" dur="20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27"/>
                                        </p:tgtEl>
                                        <p:attrNameLst>
                                          <p:attrName>style.visibility</p:attrName>
                                        </p:attrNameLst>
                                      </p:cBhvr>
                                      <p:to>
                                        <p:strVal val="visible"/>
                                      </p:to>
                                    </p:set>
                                    <p:animEffect transition="in" filter="circle(in)">
                                      <p:cBhvr>
                                        <p:cTn id="62" dur="2000"/>
                                        <p:tgtEl>
                                          <p:spTgt spid="27"/>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1"/>
                                        </p:tgtEl>
                                        <p:attrNameLst>
                                          <p:attrName>style.visibility</p:attrName>
                                        </p:attrNameLst>
                                      </p:cBhvr>
                                      <p:to>
                                        <p:strVal val="visible"/>
                                      </p:to>
                                    </p:set>
                                    <p:animEffect transition="in" filter="circle(in)">
                                      <p:cBhvr>
                                        <p:cTn id="67" dur="20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grpId="0" nodeType="click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circle(in)">
                                      <p:cBhvr>
                                        <p:cTn id="72" dur="20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5"/>
                                        </p:tgtEl>
                                        <p:attrNameLst>
                                          <p:attrName>style.visibility</p:attrName>
                                        </p:attrNameLst>
                                      </p:cBhvr>
                                      <p:to>
                                        <p:strVal val="visible"/>
                                      </p:to>
                                    </p:set>
                                    <p:animEffect transition="in" filter="circle(in)">
                                      <p:cBhvr>
                                        <p:cTn id="77" dur="2000"/>
                                        <p:tgtEl>
                                          <p:spTgt spid="5"/>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30"/>
                                        </p:tgtEl>
                                        <p:attrNameLst>
                                          <p:attrName>style.visibility</p:attrName>
                                        </p:attrNameLst>
                                      </p:cBhvr>
                                      <p:to>
                                        <p:strVal val="visible"/>
                                      </p:to>
                                    </p:set>
                                    <p:animEffect transition="in" filter="circle(in)">
                                      <p:cBhvr>
                                        <p:cTn id="82" dur="2000"/>
                                        <p:tgtEl>
                                          <p:spTgt spid="30"/>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18"/>
                                        </p:tgtEl>
                                        <p:attrNameLst>
                                          <p:attrName>style.visibility</p:attrName>
                                        </p:attrNameLst>
                                      </p:cBhvr>
                                      <p:to>
                                        <p:strVal val="visible"/>
                                      </p:to>
                                    </p:set>
                                    <p:animEffect transition="in" filter="circle(in)">
                                      <p:cBhvr>
                                        <p:cTn id="87" dur="2000"/>
                                        <p:tgtEl>
                                          <p:spTgt spid="18"/>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nodeType="clickEffect">
                                  <p:stCondLst>
                                    <p:cond delay="0"/>
                                  </p:stCondLst>
                                  <p:childTnLst>
                                    <p:set>
                                      <p:cBhvr>
                                        <p:cTn id="91" dur="1" fill="hold">
                                          <p:stCondLst>
                                            <p:cond delay="0"/>
                                          </p:stCondLst>
                                        </p:cTn>
                                        <p:tgtEl>
                                          <p:spTgt spid="29"/>
                                        </p:tgtEl>
                                        <p:attrNameLst>
                                          <p:attrName>style.visibility</p:attrName>
                                        </p:attrNameLst>
                                      </p:cBhvr>
                                      <p:to>
                                        <p:strVal val="visible"/>
                                      </p:to>
                                    </p:set>
                                    <p:animEffect transition="in" filter="circle(in)">
                                      <p:cBhvr>
                                        <p:cTn id="92" dur="2000"/>
                                        <p:tgtEl>
                                          <p:spTgt spid="29"/>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grpId="0" nodeType="clickEffect">
                                  <p:stCondLst>
                                    <p:cond delay="0"/>
                                  </p:stCondLst>
                                  <p:childTnLst>
                                    <p:set>
                                      <p:cBhvr>
                                        <p:cTn id="96" dur="1" fill="hold">
                                          <p:stCondLst>
                                            <p:cond delay="0"/>
                                          </p:stCondLst>
                                        </p:cTn>
                                        <p:tgtEl>
                                          <p:spTgt spid="12"/>
                                        </p:tgtEl>
                                        <p:attrNameLst>
                                          <p:attrName>style.visibility</p:attrName>
                                        </p:attrNameLst>
                                      </p:cBhvr>
                                      <p:to>
                                        <p:strVal val="visible"/>
                                      </p:to>
                                    </p:set>
                                    <p:animEffect transition="in" filter="circle(in)">
                                      <p:cBhvr>
                                        <p:cTn id="97" dur="2000"/>
                                        <p:tgtEl>
                                          <p:spTgt spid="12"/>
                                        </p:tgtEl>
                                      </p:cBhvr>
                                    </p:animEffect>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35"/>
                                        </p:tgtEl>
                                        <p:attrNameLst>
                                          <p:attrName>style.visibility</p:attrName>
                                        </p:attrNameLst>
                                      </p:cBhvr>
                                      <p:to>
                                        <p:strVal val="visible"/>
                                      </p:to>
                                    </p:set>
                                    <p:animEffect transition="in" filter="circle(in)">
                                      <p:cBhvr>
                                        <p:cTn id="102" dur="2000"/>
                                        <p:tgtEl>
                                          <p:spTgt spid="35"/>
                                        </p:tgtEl>
                                      </p:cBhvr>
                                    </p:animEffect>
                                  </p:childTnLst>
                                </p:cTn>
                              </p:par>
                            </p:childTnLst>
                          </p:cTn>
                        </p:par>
                      </p:childTnLst>
                    </p:cTn>
                  </p:par>
                  <p:par>
                    <p:cTn id="103" fill="hold">
                      <p:stCondLst>
                        <p:cond delay="indefinite"/>
                      </p:stCondLst>
                      <p:childTnLst>
                        <p:par>
                          <p:cTn id="104" fill="hold">
                            <p:stCondLst>
                              <p:cond delay="0"/>
                            </p:stCondLst>
                            <p:childTnLst>
                              <p:par>
                                <p:cTn id="105" presetID="6" presetClass="entr" presetSubtype="16" fill="hold" grpId="0" nodeType="clickEffect">
                                  <p:stCondLst>
                                    <p:cond delay="0"/>
                                  </p:stCondLst>
                                  <p:childTnLst>
                                    <p:set>
                                      <p:cBhvr>
                                        <p:cTn id="106" dur="1" fill="hold">
                                          <p:stCondLst>
                                            <p:cond delay="0"/>
                                          </p:stCondLst>
                                        </p:cTn>
                                        <p:tgtEl>
                                          <p:spTgt spid="17"/>
                                        </p:tgtEl>
                                        <p:attrNameLst>
                                          <p:attrName>style.visibility</p:attrName>
                                        </p:attrNameLst>
                                      </p:cBhvr>
                                      <p:to>
                                        <p:strVal val="visible"/>
                                      </p:to>
                                    </p:set>
                                    <p:animEffect transition="in" filter="circle(in)">
                                      <p:cBhvr>
                                        <p:cTn id="107" dur="2000"/>
                                        <p:tgtEl>
                                          <p:spTgt spid="17"/>
                                        </p:tgtEl>
                                      </p:cBhvr>
                                    </p:animEffect>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nodeType="clickEffect">
                                  <p:stCondLst>
                                    <p:cond delay="0"/>
                                  </p:stCondLst>
                                  <p:childTnLst>
                                    <p:set>
                                      <p:cBhvr>
                                        <p:cTn id="111" dur="1" fill="hold">
                                          <p:stCondLst>
                                            <p:cond delay="0"/>
                                          </p:stCondLst>
                                        </p:cTn>
                                        <p:tgtEl>
                                          <p:spTgt spid="37"/>
                                        </p:tgtEl>
                                        <p:attrNameLst>
                                          <p:attrName>style.visibility</p:attrName>
                                        </p:attrNameLst>
                                      </p:cBhvr>
                                      <p:to>
                                        <p:strVal val="visible"/>
                                      </p:to>
                                    </p:set>
                                    <p:animEffect transition="in" filter="circle(in)">
                                      <p:cBhvr>
                                        <p:cTn id="112" dur="2000"/>
                                        <p:tgtEl>
                                          <p:spTgt spid="37"/>
                                        </p:tgtEl>
                                      </p:cBhvr>
                                    </p:animEffect>
                                  </p:childTnLst>
                                </p:cTn>
                              </p:par>
                            </p:childTnLst>
                          </p:cTn>
                        </p:par>
                      </p:childTnLst>
                    </p:cTn>
                  </p:par>
                  <p:par>
                    <p:cTn id="113" fill="hold">
                      <p:stCondLst>
                        <p:cond delay="indefinite"/>
                      </p:stCondLst>
                      <p:childTnLst>
                        <p:par>
                          <p:cTn id="114" fill="hold">
                            <p:stCondLst>
                              <p:cond delay="0"/>
                            </p:stCondLst>
                            <p:childTnLst>
                              <p:par>
                                <p:cTn id="115" presetID="6" presetClass="entr" presetSubtype="16" fill="hold" grpId="0" nodeType="clickEffect">
                                  <p:stCondLst>
                                    <p:cond delay="0"/>
                                  </p:stCondLst>
                                  <p:childTnLst>
                                    <p:set>
                                      <p:cBhvr>
                                        <p:cTn id="116" dur="1" fill="hold">
                                          <p:stCondLst>
                                            <p:cond delay="0"/>
                                          </p:stCondLst>
                                        </p:cTn>
                                        <p:tgtEl>
                                          <p:spTgt spid="16"/>
                                        </p:tgtEl>
                                        <p:attrNameLst>
                                          <p:attrName>style.visibility</p:attrName>
                                        </p:attrNameLst>
                                      </p:cBhvr>
                                      <p:to>
                                        <p:strVal val="visible"/>
                                      </p:to>
                                    </p:set>
                                    <p:animEffect transition="in" filter="circle(in)">
                                      <p:cBhvr>
                                        <p:cTn id="117" dur="2000"/>
                                        <p:tgtEl>
                                          <p:spTgt spid="16"/>
                                        </p:tgtEl>
                                      </p:cBhvr>
                                    </p:animEffect>
                                  </p:childTnLst>
                                </p:cTn>
                              </p:par>
                            </p:childTnLst>
                          </p:cTn>
                        </p:par>
                      </p:childTnLst>
                    </p:cTn>
                  </p:par>
                  <p:par>
                    <p:cTn id="118" fill="hold">
                      <p:stCondLst>
                        <p:cond delay="indefinite"/>
                      </p:stCondLst>
                      <p:childTnLst>
                        <p:par>
                          <p:cTn id="119" fill="hold">
                            <p:stCondLst>
                              <p:cond delay="0"/>
                            </p:stCondLst>
                            <p:childTnLst>
                              <p:par>
                                <p:cTn id="120" presetID="6" presetClass="entr" presetSubtype="16" fill="hold" nodeType="clickEffect">
                                  <p:stCondLst>
                                    <p:cond delay="0"/>
                                  </p:stCondLst>
                                  <p:childTnLst>
                                    <p:set>
                                      <p:cBhvr>
                                        <p:cTn id="121" dur="1" fill="hold">
                                          <p:stCondLst>
                                            <p:cond delay="0"/>
                                          </p:stCondLst>
                                        </p:cTn>
                                        <p:tgtEl>
                                          <p:spTgt spid="39"/>
                                        </p:tgtEl>
                                        <p:attrNameLst>
                                          <p:attrName>style.visibility</p:attrName>
                                        </p:attrNameLst>
                                      </p:cBhvr>
                                      <p:to>
                                        <p:strVal val="visible"/>
                                      </p:to>
                                    </p:set>
                                    <p:animEffect transition="in" filter="circle(in)">
                                      <p:cBhvr>
                                        <p:cTn id="122" dur="2000"/>
                                        <p:tgtEl>
                                          <p:spTgt spid="39"/>
                                        </p:tgtEl>
                                      </p:cBhvr>
                                    </p:animEffect>
                                  </p:child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grpId="0" nodeType="clickEffect">
                                  <p:stCondLst>
                                    <p:cond delay="0"/>
                                  </p:stCondLst>
                                  <p:childTnLst>
                                    <p:set>
                                      <p:cBhvr>
                                        <p:cTn id="126" dur="1" fill="hold">
                                          <p:stCondLst>
                                            <p:cond delay="0"/>
                                          </p:stCondLst>
                                        </p:cTn>
                                        <p:tgtEl>
                                          <p:spTgt spid="15"/>
                                        </p:tgtEl>
                                        <p:attrNameLst>
                                          <p:attrName>style.visibility</p:attrName>
                                        </p:attrNameLst>
                                      </p:cBhvr>
                                      <p:to>
                                        <p:strVal val="visible"/>
                                      </p:to>
                                    </p:set>
                                    <p:animEffect transition="in" filter="circle(in)">
                                      <p:cBhvr>
                                        <p:cTn id="127" dur="2000"/>
                                        <p:tgtEl>
                                          <p:spTgt spid="15"/>
                                        </p:tgtEl>
                                      </p:cBhvr>
                                    </p:animEffect>
                                  </p:childTnLst>
                                </p:cTn>
                              </p:par>
                            </p:childTnLst>
                          </p:cTn>
                        </p:par>
                      </p:childTnLst>
                    </p:cTn>
                  </p:par>
                  <p:par>
                    <p:cTn id="128" fill="hold">
                      <p:stCondLst>
                        <p:cond delay="indefinite"/>
                      </p:stCondLst>
                      <p:childTnLst>
                        <p:par>
                          <p:cTn id="129" fill="hold">
                            <p:stCondLst>
                              <p:cond delay="0"/>
                            </p:stCondLst>
                            <p:childTnLst>
                              <p:par>
                                <p:cTn id="130" presetID="6" presetClass="entr" presetSubtype="16" fill="hold" nodeType="clickEffect">
                                  <p:stCondLst>
                                    <p:cond delay="0"/>
                                  </p:stCondLst>
                                  <p:childTnLst>
                                    <p:set>
                                      <p:cBhvr>
                                        <p:cTn id="131" dur="1" fill="hold">
                                          <p:stCondLst>
                                            <p:cond delay="0"/>
                                          </p:stCondLst>
                                        </p:cTn>
                                        <p:tgtEl>
                                          <p:spTgt spid="44"/>
                                        </p:tgtEl>
                                        <p:attrNameLst>
                                          <p:attrName>style.visibility</p:attrName>
                                        </p:attrNameLst>
                                      </p:cBhvr>
                                      <p:to>
                                        <p:strVal val="visible"/>
                                      </p:to>
                                    </p:set>
                                    <p:animEffect transition="in" filter="circle(in)">
                                      <p:cBhvr>
                                        <p:cTn id="132" dur="2000"/>
                                        <p:tgtEl>
                                          <p:spTgt spid="44"/>
                                        </p:tgtEl>
                                      </p:cBhvr>
                                    </p:animEffect>
                                  </p:childTnLst>
                                </p:cTn>
                              </p:par>
                            </p:childTnLst>
                          </p:cTn>
                        </p:par>
                      </p:childTnLst>
                    </p:cTn>
                  </p:par>
                  <p:par>
                    <p:cTn id="133" fill="hold">
                      <p:stCondLst>
                        <p:cond delay="indefinite"/>
                      </p:stCondLst>
                      <p:childTnLst>
                        <p:par>
                          <p:cTn id="134" fill="hold">
                            <p:stCondLst>
                              <p:cond delay="0"/>
                            </p:stCondLst>
                            <p:childTnLst>
                              <p:par>
                                <p:cTn id="135" presetID="6" presetClass="entr" presetSubtype="16" fill="hold" grpId="0" nodeType="clickEffect">
                                  <p:stCondLst>
                                    <p:cond delay="0"/>
                                  </p:stCondLst>
                                  <p:childTnLst>
                                    <p:set>
                                      <p:cBhvr>
                                        <p:cTn id="136" dur="1" fill="hold">
                                          <p:stCondLst>
                                            <p:cond delay="0"/>
                                          </p:stCondLst>
                                        </p:cTn>
                                        <p:tgtEl>
                                          <p:spTgt spid="14"/>
                                        </p:tgtEl>
                                        <p:attrNameLst>
                                          <p:attrName>style.visibility</p:attrName>
                                        </p:attrNameLst>
                                      </p:cBhvr>
                                      <p:to>
                                        <p:strVal val="visible"/>
                                      </p:to>
                                    </p:set>
                                    <p:animEffect transition="in" filter="circle(in)">
                                      <p:cBhvr>
                                        <p:cTn id="137"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6F8E46F6-23EA-EB91-4D68-292F7016B456}"/>
              </a:ext>
            </a:extLst>
          </p:cNvPr>
          <p:cNvPicPr>
            <a:picLocks noChangeAspect="1"/>
          </p:cNvPicPr>
          <p:nvPr/>
        </p:nvPicPr>
        <p:blipFill rotWithShape="1">
          <a:blip r:embed="rId2"/>
          <a:srcRect l="55245" t="34080" r="6527" b="20310"/>
          <a:stretch/>
        </p:blipFill>
        <p:spPr>
          <a:xfrm>
            <a:off x="7265273" y="1563444"/>
            <a:ext cx="4568918" cy="3379617"/>
          </a:xfrm>
          <a:prstGeom prst="rect">
            <a:avLst/>
          </a:prstGeom>
        </p:spPr>
      </p:pic>
      <p:sp>
        <p:nvSpPr>
          <p:cNvPr id="5" name="CuadroTexto 4">
            <a:extLst>
              <a:ext uri="{FF2B5EF4-FFF2-40B4-BE49-F238E27FC236}">
                <a16:creationId xmlns:a16="http://schemas.microsoft.com/office/drawing/2014/main" id="{87C0143D-7CA5-4351-4286-DE7B7DF4AB22}"/>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resistencia al cambio </a:t>
            </a:r>
            <a:endParaRPr lang="es-PE" sz="3200" dirty="0">
              <a:solidFill>
                <a:srgbClr val="FFFF00"/>
              </a:solidFill>
              <a:latin typeface="Arial Black" panose="020B0A04020102020204" pitchFamily="34" charset="0"/>
            </a:endParaRPr>
          </a:p>
        </p:txBody>
      </p:sp>
      <p:pic>
        <p:nvPicPr>
          <p:cNvPr id="6" name="Imagen 5">
            <a:extLst>
              <a:ext uri="{FF2B5EF4-FFF2-40B4-BE49-F238E27FC236}">
                <a16:creationId xmlns:a16="http://schemas.microsoft.com/office/drawing/2014/main" id="{59593BB8-8F37-51BF-581B-0C9DB75F705D}"/>
              </a:ext>
            </a:extLst>
          </p:cNvPr>
          <p:cNvPicPr>
            <a:picLocks noChangeAspect="1"/>
          </p:cNvPicPr>
          <p:nvPr/>
        </p:nvPicPr>
        <p:blipFill>
          <a:blip r:embed="rId3"/>
          <a:stretch>
            <a:fillRect/>
          </a:stretch>
        </p:blipFill>
        <p:spPr>
          <a:xfrm>
            <a:off x="227564" y="2345427"/>
            <a:ext cx="5457621" cy="4201147"/>
          </a:xfrm>
          <a:prstGeom prst="rect">
            <a:avLst/>
          </a:prstGeom>
        </p:spPr>
      </p:pic>
      <p:sp>
        <p:nvSpPr>
          <p:cNvPr id="7" name="CuadroTexto 6">
            <a:extLst>
              <a:ext uri="{FF2B5EF4-FFF2-40B4-BE49-F238E27FC236}">
                <a16:creationId xmlns:a16="http://schemas.microsoft.com/office/drawing/2014/main" id="{5306A51B-523F-835A-7387-E9C1C623482F}"/>
              </a:ext>
            </a:extLst>
          </p:cNvPr>
          <p:cNvSpPr txBox="1"/>
          <p:nvPr/>
        </p:nvSpPr>
        <p:spPr>
          <a:xfrm>
            <a:off x="1298252" y="1376405"/>
            <a:ext cx="2902688" cy="769441"/>
          </a:xfrm>
          <a:prstGeom prst="rect">
            <a:avLst/>
          </a:prstGeom>
          <a:noFill/>
        </p:spPr>
        <p:txBody>
          <a:bodyPr wrap="square" rtlCol="0">
            <a:spAutoFit/>
          </a:bodyPr>
          <a:lstStyle/>
          <a:p>
            <a:r>
              <a:rPr lang="es-ES" sz="4400" b="1" dirty="0">
                <a:solidFill>
                  <a:srgbClr val="FF0000"/>
                </a:solidFill>
                <a:latin typeface="Arial Black" panose="020B0A04020102020204" pitchFamily="34" charset="0"/>
              </a:rPr>
              <a:t>MIEDOS </a:t>
            </a:r>
            <a:endParaRPr lang="es-PE" sz="4400" b="1" dirty="0">
              <a:solidFill>
                <a:srgbClr val="FF0000"/>
              </a:solidFill>
              <a:latin typeface="Arial Black" panose="020B0A04020102020204" pitchFamily="34" charset="0"/>
            </a:endParaRPr>
          </a:p>
        </p:txBody>
      </p:sp>
      <p:sp>
        <p:nvSpPr>
          <p:cNvPr id="8" name="CuadroTexto 7">
            <a:extLst>
              <a:ext uri="{FF2B5EF4-FFF2-40B4-BE49-F238E27FC236}">
                <a16:creationId xmlns:a16="http://schemas.microsoft.com/office/drawing/2014/main" id="{5ED63DF4-6678-102C-BD70-E8CD25ABA74F}"/>
              </a:ext>
            </a:extLst>
          </p:cNvPr>
          <p:cNvSpPr txBox="1"/>
          <p:nvPr/>
        </p:nvSpPr>
        <p:spPr>
          <a:xfrm>
            <a:off x="8209260" y="5199658"/>
            <a:ext cx="3227365" cy="769441"/>
          </a:xfrm>
          <a:prstGeom prst="rect">
            <a:avLst/>
          </a:prstGeom>
          <a:noFill/>
        </p:spPr>
        <p:txBody>
          <a:bodyPr wrap="square" rtlCol="0">
            <a:spAutoFit/>
          </a:bodyPr>
          <a:lstStyle/>
          <a:p>
            <a:r>
              <a:rPr lang="es-ES" sz="4400" b="1" dirty="0">
                <a:solidFill>
                  <a:srgbClr val="FF0000"/>
                </a:solidFill>
                <a:latin typeface="Arial Black" panose="020B0A04020102020204" pitchFamily="34" charset="0"/>
              </a:rPr>
              <a:t>INERCIAS </a:t>
            </a:r>
            <a:endParaRPr lang="es-PE" sz="4400" b="1" dirty="0">
              <a:solidFill>
                <a:srgbClr val="FF0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1DEABF62-88BD-4175-9FAF-6D52F99E79B2}"/>
              </a:ext>
            </a:extLst>
          </p:cNvPr>
          <p:cNvSpPr>
            <a:spLocks noGrp="1"/>
          </p:cNvSpPr>
          <p:nvPr>
            <p:ph type="dt" sz="half" idx="10"/>
          </p:nvPr>
        </p:nvSpPr>
        <p:spPr/>
        <p:txBody>
          <a:bodyPr/>
          <a:lstStyle/>
          <a:p>
            <a:fld id="{188FAF5D-BF5C-4CB6-915E-6629B726DFBB}"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370DA88-123E-47E9-A6DA-9B7824D98D5D}"/>
              </a:ext>
            </a:extLst>
          </p:cNvPr>
          <p:cNvSpPr>
            <a:spLocks noGrp="1"/>
          </p:cNvSpPr>
          <p:nvPr>
            <p:ph type="sldNum" sz="quarter" idx="12"/>
          </p:nvPr>
        </p:nvSpPr>
        <p:spPr/>
        <p:txBody>
          <a:bodyPr/>
          <a:lstStyle/>
          <a:p>
            <a:fld id="{6D22F896-40B5-4ADD-8801-0D06FADFA095}" type="slidenum">
              <a:rPr lang="en-US" sz="2400" b="1" smtClean="0">
                <a:solidFill>
                  <a:srgbClr val="FFFF00"/>
                </a:solidFill>
              </a:rPr>
              <a:t>186</a:t>
            </a:fld>
            <a:endParaRPr lang="en-US" sz="2400" b="1" dirty="0">
              <a:solidFill>
                <a:srgbClr val="FFFF00"/>
              </a:solidFill>
            </a:endParaRPr>
          </a:p>
        </p:txBody>
      </p:sp>
    </p:spTree>
    <p:extLst>
      <p:ext uri="{BB962C8B-B14F-4D97-AF65-F5344CB8AC3E}">
        <p14:creationId xmlns:p14="http://schemas.microsoft.com/office/powerpoint/2010/main" val="2991117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circle(in)">
                                      <p:cBhvr>
                                        <p:cTn id="2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981E4F6-62C8-4D6F-9E24-549016E5221F}"/>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resistencia al cambio </a:t>
            </a:r>
            <a:endParaRPr lang="es-PE" sz="3200" dirty="0">
              <a:solidFill>
                <a:srgbClr val="FFFF00"/>
              </a:solidFill>
              <a:latin typeface="Arial Black" panose="020B0A04020102020204" pitchFamily="34" charset="0"/>
            </a:endParaRPr>
          </a:p>
        </p:txBody>
      </p:sp>
      <p:sp>
        <p:nvSpPr>
          <p:cNvPr id="5" name="CuadroTexto 4">
            <a:extLst>
              <a:ext uri="{FF2B5EF4-FFF2-40B4-BE49-F238E27FC236}">
                <a16:creationId xmlns:a16="http://schemas.microsoft.com/office/drawing/2014/main" id="{481F05AD-FC73-4246-BCD9-FEECC253196B}"/>
              </a:ext>
            </a:extLst>
          </p:cNvPr>
          <p:cNvSpPr txBox="1"/>
          <p:nvPr/>
        </p:nvSpPr>
        <p:spPr>
          <a:xfrm rot="16200000">
            <a:off x="-2213114" y="3511827"/>
            <a:ext cx="5883965" cy="369332"/>
          </a:xfrm>
          <a:prstGeom prst="rect">
            <a:avLst/>
          </a:prstGeom>
          <a:noFill/>
        </p:spPr>
        <p:txBody>
          <a:bodyPr wrap="square" rtlCol="0">
            <a:spAutoFit/>
          </a:bodyPr>
          <a:lstStyle/>
          <a:p>
            <a:r>
              <a:rPr lang="es-MX" dirty="0">
                <a:solidFill>
                  <a:srgbClr val="FF0000"/>
                </a:solidFill>
                <a:latin typeface="Arial Black" panose="020B0A04020102020204" pitchFamily="34" charset="0"/>
              </a:rPr>
              <a:t>PASIVA</a:t>
            </a:r>
            <a:r>
              <a:rPr lang="es-MX" dirty="0">
                <a:latin typeface="Arial Black" panose="020B0A04020102020204" pitchFamily="34" charset="0"/>
              </a:rPr>
              <a:t> - </a:t>
            </a:r>
            <a:r>
              <a:rPr lang="es-MX" dirty="0">
                <a:solidFill>
                  <a:srgbClr val="FFFF00"/>
                </a:solidFill>
                <a:latin typeface="Arial Black" panose="020B0A04020102020204" pitchFamily="34" charset="0"/>
              </a:rPr>
              <a:t>RESPUESTA</a:t>
            </a:r>
            <a:r>
              <a:rPr lang="es-MX" dirty="0">
                <a:latin typeface="Arial Black" panose="020B0A04020102020204" pitchFamily="34" charset="0"/>
              </a:rPr>
              <a:t> </a:t>
            </a:r>
            <a:r>
              <a:rPr lang="es-MX" dirty="0">
                <a:solidFill>
                  <a:srgbClr val="FFFF00"/>
                </a:solidFill>
                <a:latin typeface="Arial Black" panose="020B0A04020102020204" pitchFamily="34" charset="0"/>
              </a:rPr>
              <a:t>EMCOIONAL</a:t>
            </a:r>
            <a:r>
              <a:rPr lang="es-MX" dirty="0">
                <a:latin typeface="Arial Black" panose="020B0A04020102020204" pitchFamily="34" charset="0"/>
              </a:rPr>
              <a:t> –</a:t>
            </a:r>
            <a:r>
              <a:rPr lang="es-MX" dirty="0">
                <a:solidFill>
                  <a:srgbClr val="FF0000"/>
                </a:solidFill>
                <a:latin typeface="Arial Black" panose="020B0A04020102020204" pitchFamily="34" charset="0"/>
              </a:rPr>
              <a:t> ACTIVA   </a:t>
            </a:r>
            <a:endParaRPr lang="es-PE" dirty="0">
              <a:solidFill>
                <a:srgbClr val="FF0000"/>
              </a:solidFill>
              <a:latin typeface="Arial Black" panose="020B0A04020102020204" pitchFamily="34" charset="0"/>
            </a:endParaRPr>
          </a:p>
        </p:txBody>
      </p:sp>
      <p:sp>
        <p:nvSpPr>
          <p:cNvPr id="6" name="Rectángulo: esquinas redondeadas 5">
            <a:extLst>
              <a:ext uri="{FF2B5EF4-FFF2-40B4-BE49-F238E27FC236}">
                <a16:creationId xmlns:a16="http://schemas.microsoft.com/office/drawing/2014/main" id="{728A79C4-EE6F-41EF-8546-1EEB6F896EDF}"/>
              </a:ext>
            </a:extLst>
          </p:cNvPr>
          <p:cNvSpPr/>
          <p:nvPr/>
        </p:nvSpPr>
        <p:spPr>
          <a:xfrm>
            <a:off x="913535" y="1358348"/>
            <a:ext cx="4015410" cy="17824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IRA</a:t>
            </a:r>
          </a:p>
          <a:p>
            <a:pPr algn="just"/>
            <a:r>
              <a:rPr lang="es-MX" b="1" dirty="0">
                <a:solidFill>
                  <a:schemeClr val="bg1"/>
                </a:solidFill>
              </a:rPr>
              <a:t>Esfuerzo para recuperar el control</a:t>
            </a:r>
          </a:p>
          <a:p>
            <a:pPr algn="just"/>
            <a:r>
              <a:rPr lang="es-MX" b="1" dirty="0">
                <a:solidFill>
                  <a:srgbClr val="FF0000"/>
                </a:solidFill>
              </a:rPr>
              <a:t>Táctica: </a:t>
            </a:r>
            <a:r>
              <a:rPr lang="es-MX" b="1" dirty="0">
                <a:solidFill>
                  <a:schemeClr val="bg1"/>
                </a:solidFill>
              </a:rPr>
              <a:t>Prestar atención ,no tomarlo en forma personal ,entender    </a:t>
            </a:r>
          </a:p>
          <a:p>
            <a:pPr algn="ctr"/>
            <a:endParaRPr lang="es-PE" dirty="0"/>
          </a:p>
        </p:txBody>
      </p:sp>
      <p:sp>
        <p:nvSpPr>
          <p:cNvPr id="7" name="Rectángulo: esquinas redondeadas 6">
            <a:extLst>
              <a:ext uri="{FF2B5EF4-FFF2-40B4-BE49-F238E27FC236}">
                <a16:creationId xmlns:a16="http://schemas.microsoft.com/office/drawing/2014/main" id="{F628AF16-E24D-4E03-B4A5-EF6B995E020E}"/>
              </a:ext>
            </a:extLst>
          </p:cNvPr>
          <p:cNvSpPr/>
          <p:nvPr/>
        </p:nvSpPr>
        <p:spPr>
          <a:xfrm>
            <a:off x="5068092" y="1358348"/>
            <a:ext cx="3426551" cy="17824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NEGOCIACIÓN </a:t>
            </a:r>
          </a:p>
          <a:p>
            <a:pPr algn="just"/>
            <a:r>
              <a:rPr lang="es-MX" b="1" dirty="0">
                <a:solidFill>
                  <a:schemeClr val="bg1"/>
                </a:solidFill>
              </a:rPr>
              <a:t>Intento de minimizar el impacto </a:t>
            </a:r>
          </a:p>
          <a:p>
            <a:pPr algn="just"/>
            <a:r>
              <a:rPr lang="es-MX" b="1" dirty="0">
                <a:solidFill>
                  <a:srgbClr val="FF0000"/>
                </a:solidFill>
              </a:rPr>
              <a:t>Táctica: </a:t>
            </a:r>
            <a:r>
              <a:rPr lang="es-MX" b="1" dirty="0">
                <a:solidFill>
                  <a:schemeClr val="bg1"/>
                </a:solidFill>
              </a:rPr>
              <a:t>Poner en claro que no hay negociación posible      </a:t>
            </a:r>
          </a:p>
          <a:p>
            <a:pPr algn="ctr"/>
            <a:endParaRPr lang="es-PE" dirty="0"/>
          </a:p>
        </p:txBody>
      </p:sp>
      <p:sp>
        <p:nvSpPr>
          <p:cNvPr id="8" name="Rectángulo: esquinas redondeadas 7">
            <a:extLst>
              <a:ext uri="{FF2B5EF4-FFF2-40B4-BE49-F238E27FC236}">
                <a16:creationId xmlns:a16="http://schemas.microsoft.com/office/drawing/2014/main" id="{F0E778C0-4826-4155-8551-645ACCFDC5AA}"/>
              </a:ext>
            </a:extLst>
          </p:cNvPr>
          <p:cNvSpPr/>
          <p:nvPr/>
        </p:nvSpPr>
        <p:spPr>
          <a:xfrm>
            <a:off x="8633790" y="1358348"/>
            <a:ext cx="3426551" cy="178241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ACEPTACIÓN </a:t>
            </a:r>
          </a:p>
          <a:p>
            <a:pPr algn="just"/>
            <a:r>
              <a:rPr lang="es-MX" b="1" dirty="0">
                <a:solidFill>
                  <a:schemeClr val="bg1"/>
                </a:solidFill>
              </a:rPr>
              <a:t>Respuesta realista al cambio  </a:t>
            </a:r>
          </a:p>
          <a:p>
            <a:pPr algn="just"/>
            <a:r>
              <a:rPr lang="es-MX" b="1" dirty="0">
                <a:solidFill>
                  <a:srgbClr val="FF0000"/>
                </a:solidFill>
              </a:rPr>
              <a:t>Táctica: </a:t>
            </a:r>
            <a:r>
              <a:rPr lang="es-MX" b="1" dirty="0">
                <a:solidFill>
                  <a:schemeClr val="bg1"/>
                </a:solidFill>
              </a:rPr>
              <a:t>convalidad el progreso y los planes concretos.      </a:t>
            </a:r>
          </a:p>
          <a:p>
            <a:pPr algn="ctr"/>
            <a:endParaRPr lang="es-PE" dirty="0"/>
          </a:p>
        </p:txBody>
      </p:sp>
      <p:cxnSp>
        <p:nvCxnSpPr>
          <p:cNvPr id="10" name="Conector recto 9">
            <a:extLst>
              <a:ext uri="{FF2B5EF4-FFF2-40B4-BE49-F238E27FC236}">
                <a16:creationId xmlns:a16="http://schemas.microsoft.com/office/drawing/2014/main" id="{837FC903-7ADB-4975-862F-B2035C836488}"/>
              </a:ext>
            </a:extLst>
          </p:cNvPr>
          <p:cNvCxnSpPr/>
          <p:nvPr/>
        </p:nvCxnSpPr>
        <p:spPr>
          <a:xfrm>
            <a:off x="1126435" y="3644348"/>
            <a:ext cx="10588487" cy="0"/>
          </a:xfrm>
          <a:prstGeom prst="line">
            <a:avLst/>
          </a:prstGeom>
          <a:ln w="57150">
            <a:prstDash val="dash"/>
          </a:ln>
        </p:spPr>
        <p:style>
          <a:lnRef idx="1">
            <a:schemeClr val="accent1"/>
          </a:lnRef>
          <a:fillRef idx="0">
            <a:schemeClr val="accent1"/>
          </a:fillRef>
          <a:effectRef idx="0">
            <a:schemeClr val="accent1"/>
          </a:effectRef>
          <a:fontRef idx="minor">
            <a:schemeClr val="tx1"/>
          </a:fontRef>
        </p:style>
      </p:cxnSp>
      <p:sp>
        <p:nvSpPr>
          <p:cNvPr id="11" name="Rectángulo: esquinas redondeadas 10">
            <a:extLst>
              <a:ext uri="{FF2B5EF4-FFF2-40B4-BE49-F238E27FC236}">
                <a16:creationId xmlns:a16="http://schemas.microsoft.com/office/drawing/2014/main" id="{C17F04F7-A317-4A16-87B0-6F609AE53B7B}"/>
              </a:ext>
            </a:extLst>
          </p:cNvPr>
          <p:cNvSpPr/>
          <p:nvPr/>
        </p:nvSpPr>
        <p:spPr>
          <a:xfrm>
            <a:off x="913535" y="3941875"/>
            <a:ext cx="3201829" cy="178241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PARALIZACIÓN </a:t>
            </a:r>
          </a:p>
          <a:p>
            <a:pPr algn="just"/>
            <a:r>
              <a:rPr lang="es-MX" b="1" dirty="0">
                <a:solidFill>
                  <a:schemeClr val="bg1"/>
                </a:solidFill>
              </a:rPr>
              <a:t>Miedo confusión </a:t>
            </a:r>
          </a:p>
          <a:p>
            <a:pPr algn="just"/>
            <a:r>
              <a:rPr lang="es-MX" b="1" dirty="0">
                <a:solidFill>
                  <a:srgbClr val="FF0000"/>
                </a:solidFill>
              </a:rPr>
              <a:t>Táctica: </a:t>
            </a:r>
            <a:r>
              <a:rPr lang="es-MX" b="1" dirty="0">
                <a:solidFill>
                  <a:schemeClr val="bg1"/>
                </a:solidFill>
              </a:rPr>
              <a:t>ser permisivo y aceptar distorsiones .Animar el dialogo    </a:t>
            </a:r>
          </a:p>
          <a:p>
            <a:pPr algn="ctr"/>
            <a:endParaRPr lang="es-PE" dirty="0"/>
          </a:p>
        </p:txBody>
      </p:sp>
      <p:sp>
        <p:nvSpPr>
          <p:cNvPr id="12" name="Rectángulo: esquinas redondeadas 11">
            <a:extLst>
              <a:ext uri="{FF2B5EF4-FFF2-40B4-BE49-F238E27FC236}">
                <a16:creationId xmlns:a16="http://schemas.microsoft.com/office/drawing/2014/main" id="{6B1CDBA7-645C-425A-B03E-1B8705832DC7}"/>
              </a:ext>
            </a:extLst>
          </p:cNvPr>
          <p:cNvSpPr/>
          <p:nvPr/>
        </p:nvSpPr>
        <p:spPr>
          <a:xfrm>
            <a:off x="4275690" y="3914402"/>
            <a:ext cx="2971092" cy="2075581"/>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NEGACIÓN </a:t>
            </a:r>
          </a:p>
          <a:p>
            <a:pPr algn="just"/>
            <a:r>
              <a:rPr lang="es-MX" b="1" dirty="0">
                <a:solidFill>
                  <a:schemeClr val="bg1"/>
                </a:solidFill>
              </a:rPr>
              <a:t>Defenderse contra la realidad inaceptable.  </a:t>
            </a:r>
          </a:p>
          <a:p>
            <a:pPr algn="just"/>
            <a:r>
              <a:rPr lang="es-MX" b="1" dirty="0">
                <a:solidFill>
                  <a:srgbClr val="FF0000"/>
                </a:solidFill>
              </a:rPr>
              <a:t>Táctica: </a:t>
            </a:r>
            <a:r>
              <a:rPr lang="es-MX" b="1" dirty="0">
                <a:solidFill>
                  <a:schemeClr val="bg1"/>
                </a:solidFill>
              </a:rPr>
              <a:t>preguntar sobre las interpretaciones personales del cambio     </a:t>
            </a:r>
          </a:p>
          <a:p>
            <a:pPr algn="ctr"/>
            <a:endParaRPr lang="es-PE" dirty="0"/>
          </a:p>
        </p:txBody>
      </p:sp>
      <p:sp>
        <p:nvSpPr>
          <p:cNvPr id="13" name="Rectángulo: esquinas redondeadas 12">
            <a:extLst>
              <a:ext uri="{FF2B5EF4-FFF2-40B4-BE49-F238E27FC236}">
                <a16:creationId xmlns:a16="http://schemas.microsoft.com/office/drawing/2014/main" id="{2B8A0A18-773B-4716-8F48-81D6A4C55650}"/>
              </a:ext>
            </a:extLst>
          </p:cNvPr>
          <p:cNvSpPr/>
          <p:nvPr/>
        </p:nvSpPr>
        <p:spPr>
          <a:xfrm>
            <a:off x="7388087" y="3706865"/>
            <a:ext cx="2213112" cy="2415380"/>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DEPRECIÓN  </a:t>
            </a:r>
          </a:p>
          <a:p>
            <a:pPr algn="just"/>
            <a:r>
              <a:rPr lang="es-MX" b="1" dirty="0">
                <a:solidFill>
                  <a:schemeClr val="bg1"/>
                </a:solidFill>
              </a:rPr>
              <a:t>Frustración sentido de perdida.  </a:t>
            </a:r>
          </a:p>
          <a:p>
            <a:pPr algn="just"/>
            <a:r>
              <a:rPr lang="es-MX" b="1" dirty="0">
                <a:solidFill>
                  <a:srgbClr val="FF0000"/>
                </a:solidFill>
              </a:rPr>
              <a:t>Táctica: </a:t>
            </a:r>
            <a:r>
              <a:rPr lang="es-MX" b="1" dirty="0">
                <a:solidFill>
                  <a:schemeClr val="bg1"/>
                </a:solidFill>
              </a:rPr>
              <a:t>Respaldar animar a la toma de decisiones.     </a:t>
            </a:r>
          </a:p>
          <a:p>
            <a:pPr algn="ctr"/>
            <a:endParaRPr lang="es-PE" dirty="0"/>
          </a:p>
        </p:txBody>
      </p:sp>
      <p:sp>
        <p:nvSpPr>
          <p:cNvPr id="14" name="Rectángulo: esquinas redondeadas 13">
            <a:extLst>
              <a:ext uri="{FF2B5EF4-FFF2-40B4-BE49-F238E27FC236}">
                <a16:creationId xmlns:a16="http://schemas.microsoft.com/office/drawing/2014/main" id="{571D8884-D8A6-423D-B2B7-1C920DB590F1}"/>
              </a:ext>
            </a:extLst>
          </p:cNvPr>
          <p:cNvSpPr/>
          <p:nvPr/>
        </p:nvSpPr>
        <p:spPr>
          <a:xfrm>
            <a:off x="9887851" y="3717237"/>
            <a:ext cx="2213112" cy="2394636"/>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b="1" dirty="0">
              <a:solidFill>
                <a:srgbClr val="FF0000"/>
              </a:solidFill>
            </a:endParaRPr>
          </a:p>
          <a:p>
            <a:pPr algn="ctr"/>
            <a:r>
              <a:rPr lang="es-MX" b="1" dirty="0">
                <a:solidFill>
                  <a:srgbClr val="FF0000"/>
                </a:solidFill>
              </a:rPr>
              <a:t>PRUEBA   </a:t>
            </a:r>
          </a:p>
          <a:p>
            <a:pPr algn="just"/>
            <a:r>
              <a:rPr lang="es-MX" b="1" dirty="0">
                <a:solidFill>
                  <a:schemeClr val="bg1"/>
                </a:solidFill>
              </a:rPr>
              <a:t>Análisis de nuevas alternativas  </a:t>
            </a:r>
          </a:p>
          <a:p>
            <a:pPr algn="just"/>
            <a:r>
              <a:rPr lang="es-MX" b="1" dirty="0">
                <a:solidFill>
                  <a:srgbClr val="FF0000"/>
                </a:solidFill>
              </a:rPr>
              <a:t>Táctica: </a:t>
            </a:r>
            <a:r>
              <a:rPr lang="es-MX" b="1" dirty="0">
                <a:solidFill>
                  <a:schemeClr val="bg1"/>
                </a:solidFill>
              </a:rPr>
              <a:t>Ayudar a explorar las nuevas opciones.     </a:t>
            </a:r>
          </a:p>
          <a:p>
            <a:pPr algn="ctr"/>
            <a:endParaRPr lang="es-PE" dirty="0"/>
          </a:p>
        </p:txBody>
      </p:sp>
      <p:sp>
        <p:nvSpPr>
          <p:cNvPr id="15" name="CuadroTexto 14">
            <a:extLst>
              <a:ext uri="{FF2B5EF4-FFF2-40B4-BE49-F238E27FC236}">
                <a16:creationId xmlns:a16="http://schemas.microsoft.com/office/drawing/2014/main" id="{53A31C29-9F6B-431F-9E07-DB1AAA302690}"/>
              </a:ext>
            </a:extLst>
          </p:cNvPr>
          <p:cNvSpPr txBox="1"/>
          <p:nvPr/>
        </p:nvSpPr>
        <p:spPr>
          <a:xfrm>
            <a:off x="10020373" y="6328261"/>
            <a:ext cx="1410706" cy="369332"/>
          </a:xfrm>
          <a:prstGeom prst="rect">
            <a:avLst/>
          </a:prstGeom>
          <a:noFill/>
        </p:spPr>
        <p:txBody>
          <a:bodyPr wrap="square" rtlCol="0">
            <a:spAutoFit/>
          </a:bodyPr>
          <a:lstStyle/>
          <a:p>
            <a:r>
              <a:rPr lang="es-MX" dirty="0">
                <a:solidFill>
                  <a:srgbClr val="FFC000"/>
                </a:solidFill>
                <a:latin typeface="Arial Black" panose="020B0A04020102020204" pitchFamily="34" charset="0"/>
              </a:rPr>
              <a:t>TIEMPO </a:t>
            </a:r>
            <a:endParaRPr lang="es-PE" dirty="0">
              <a:solidFill>
                <a:srgbClr val="FFC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C982B492-7B6A-4C09-BC93-98DE25E7635A}"/>
              </a:ext>
            </a:extLst>
          </p:cNvPr>
          <p:cNvSpPr>
            <a:spLocks noGrp="1"/>
          </p:cNvSpPr>
          <p:nvPr>
            <p:ph type="dt" sz="half" idx="10"/>
          </p:nvPr>
        </p:nvSpPr>
        <p:spPr>
          <a:xfrm>
            <a:off x="6420678" y="6308731"/>
            <a:ext cx="2910840" cy="365125"/>
          </a:xfrm>
        </p:spPr>
        <p:txBody>
          <a:bodyPr/>
          <a:lstStyle/>
          <a:p>
            <a:fld id="{A47DD477-C758-41DE-80E8-0F4CA4B73E3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4857614-3AFE-4E55-A61E-693BE2E60B82}"/>
              </a:ext>
            </a:extLst>
          </p:cNvPr>
          <p:cNvSpPr>
            <a:spLocks noGrp="1"/>
          </p:cNvSpPr>
          <p:nvPr>
            <p:ph type="sldNum" sz="quarter" idx="12"/>
          </p:nvPr>
        </p:nvSpPr>
        <p:spPr/>
        <p:txBody>
          <a:bodyPr/>
          <a:lstStyle/>
          <a:p>
            <a:fld id="{6D22F896-40B5-4ADD-8801-0D06FADFA095}" type="slidenum">
              <a:rPr lang="en-US" sz="2400" b="1" smtClean="0">
                <a:solidFill>
                  <a:srgbClr val="FFFF00"/>
                </a:solidFill>
              </a:rPr>
              <a:t>187</a:t>
            </a:fld>
            <a:endParaRPr lang="en-US" sz="2400" b="1" dirty="0">
              <a:solidFill>
                <a:srgbClr val="FFFF00"/>
              </a:solidFill>
            </a:endParaRPr>
          </a:p>
        </p:txBody>
      </p:sp>
    </p:spTree>
    <p:extLst>
      <p:ext uri="{BB962C8B-B14F-4D97-AF65-F5344CB8AC3E}">
        <p14:creationId xmlns:p14="http://schemas.microsoft.com/office/powerpoint/2010/main" val="299495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1" end="1"/>
                                            </p:txEl>
                                          </p:spTgt>
                                        </p:tgtEl>
                                        <p:attrNameLst>
                                          <p:attrName>style.visibility</p:attrName>
                                        </p:attrNameLst>
                                      </p:cBhvr>
                                      <p:to>
                                        <p:strVal val="visible"/>
                                      </p:to>
                                    </p:set>
                                    <p:animEffect transition="in" filter="circle(in)">
                                      <p:cBhvr>
                                        <p:cTn id="22" dur="2000"/>
                                        <p:tgtEl>
                                          <p:spTgt spid="6">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animEffect transition="in" filter="circle(in)">
                                      <p:cBhvr>
                                        <p:cTn id="27" dur="2000"/>
                                        <p:tgtEl>
                                          <p:spTgt spid="6">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3" end="3"/>
                                            </p:txEl>
                                          </p:spTgt>
                                        </p:tgtEl>
                                        <p:attrNameLst>
                                          <p:attrName>style.visibility</p:attrName>
                                        </p:attrNameLst>
                                      </p:cBhvr>
                                      <p:to>
                                        <p:strVal val="visible"/>
                                      </p:to>
                                    </p:set>
                                    <p:animEffect transition="in" filter="circle(in)">
                                      <p:cBhvr>
                                        <p:cTn id="32" dur="2000"/>
                                        <p:tgtEl>
                                          <p:spTgt spid="6">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circle(in)">
                                      <p:cBhvr>
                                        <p:cTn id="37" dur="2000"/>
                                        <p:tgtEl>
                                          <p:spTgt spid="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circle(in)">
                                      <p:cBhvr>
                                        <p:cTn id="42" dur="2000"/>
                                        <p:tgtEl>
                                          <p:spTgt spid="7">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7">
                                            <p:txEl>
                                              <p:pRg st="3" end="3"/>
                                            </p:txEl>
                                          </p:spTgt>
                                        </p:tgtEl>
                                        <p:attrNameLst>
                                          <p:attrName>style.visibility</p:attrName>
                                        </p:attrNameLst>
                                      </p:cBhvr>
                                      <p:to>
                                        <p:strVal val="visible"/>
                                      </p:to>
                                    </p:set>
                                    <p:animEffect transition="in" filter="circle(in)">
                                      <p:cBhvr>
                                        <p:cTn id="47" dur="2000"/>
                                        <p:tgtEl>
                                          <p:spTgt spid="7">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8">
                                            <p:txEl>
                                              <p:pRg st="1" end="1"/>
                                            </p:txEl>
                                          </p:spTgt>
                                        </p:tgtEl>
                                        <p:attrNameLst>
                                          <p:attrName>style.visibility</p:attrName>
                                        </p:attrNameLst>
                                      </p:cBhvr>
                                      <p:to>
                                        <p:strVal val="visible"/>
                                      </p:to>
                                    </p:set>
                                    <p:animEffect transition="in" filter="circle(in)">
                                      <p:cBhvr>
                                        <p:cTn id="52" dur="2000"/>
                                        <p:tgtEl>
                                          <p:spTgt spid="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8">
                                            <p:txEl>
                                              <p:pRg st="2" end="2"/>
                                            </p:txEl>
                                          </p:spTgt>
                                        </p:tgtEl>
                                        <p:attrNameLst>
                                          <p:attrName>style.visibility</p:attrName>
                                        </p:attrNameLst>
                                      </p:cBhvr>
                                      <p:to>
                                        <p:strVal val="visible"/>
                                      </p:to>
                                    </p:set>
                                    <p:animEffect transition="in" filter="circle(in)">
                                      <p:cBhvr>
                                        <p:cTn id="57" dur="2000"/>
                                        <p:tgtEl>
                                          <p:spTgt spid="8">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8">
                                            <p:txEl>
                                              <p:pRg st="3" end="3"/>
                                            </p:txEl>
                                          </p:spTgt>
                                        </p:tgtEl>
                                        <p:attrNameLst>
                                          <p:attrName>style.visibility</p:attrName>
                                        </p:attrNameLst>
                                      </p:cBhvr>
                                      <p:to>
                                        <p:strVal val="visible"/>
                                      </p:to>
                                    </p:set>
                                    <p:animEffect transition="in" filter="circle(in)">
                                      <p:cBhvr>
                                        <p:cTn id="62" dur="2000"/>
                                        <p:tgtEl>
                                          <p:spTgt spid="8">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11">
                                            <p:txEl>
                                              <p:pRg st="1" end="1"/>
                                            </p:txEl>
                                          </p:spTgt>
                                        </p:tgtEl>
                                        <p:attrNameLst>
                                          <p:attrName>style.visibility</p:attrName>
                                        </p:attrNameLst>
                                      </p:cBhvr>
                                      <p:to>
                                        <p:strVal val="visible"/>
                                      </p:to>
                                    </p:set>
                                    <p:animEffect transition="in" filter="circle(in)">
                                      <p:cBhvr>
                                        <p:cTn id="67" dur="2000"/>
                                        <p:tgtEl>
                                          <p:spTgt spid="11">
                                            <p:txEl>
                                              <p:pRg st="1" end="1"/>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1">
                                            <p:txEl>
                                              <p:pRg st="2" end="2"/>
                                            </p:txEl>
                                          </p:spTgt>
                                        </p:tgtEl>
                                        <p:attrNameLst>
                                          <p:attrName>style.visibility</p:attrName>
                                        </p:attrNameLst>
                                      </p:cBhvr>
                                      <p:to>
                                        <p:strVal val="visible"/>
                                      </p:to>
                                    </p:set>
                                    <p:animEffect transition="in" filter="circle(in)">
                                      <p:cBhvr>
                                        <p:cTn id="72" dur="2000"/>
                                        <p:tgtEl>
                                          <p:spTgt spid="11">
                                            <p:txEl>
                                              <p:pRg st="2" end="2"/>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11">
                                            <p:txEl>
                                              <p:pRg st="3" end="3"/>
                                            </p:txEl>
                                          </p:spTgt>
                                        </p:tgtEl>
                                        <p:attrNameLst>
                                          <p:attrName>style.visibility</p:attrName>
                                        </p:attrNameLst>
                                      </p:cBhvr>
                                      <p:to>
                                        <p:strVal val="visible"/>
                                      </p:to>
                                    </p:set>
                                    <p:animEffect transition="in" filter="circle(in)">
                                      <p:cBhvr>
                                        <p:cTn id="77" dur="2000"/>
                                        <p:tgtEl>
                                          <p:spTgt spid="11">
                                            <p:txEl>
                                              <p:pRg st="3" end="3"/>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12">
                                            <p:txEl>
                                              <p:pRg st="1" end="1"/>
                                            </p:txEl>
                                          </p:spTgt>
                                        </p:tgtEl>
                                        <p:attrNameLst>
                                          <p:attrName>style.visibility</p:attrName>
                                        </p:attrNameLst>
                                      </p:cBhvr>
                                      <p:to>
                                        <p:strVal val="visible"/>
                                      </p:to>
                                    </p:set>
                                    <p:animEffect transition="in" filter="circle(in)">
                                      <p:cBhvr>
                                        <p:cTn id="82" dur="2000"/>
                                        <p:tgtEl>
                                          <p:spTgt spid="12">
                                            <p:txEl>
                                              <p:pRg st="1" end="1"/>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12">
                                            <p:txEl>
                                              <p:pRg st="2" end="2"/>
                                            </p:txEl>
                                          </p:spTgt>
                                        </p:tgtEl>
                                        <p:attrNameLst>
                                          <p:attrName>style.visibility</p:attrName>
                                        </p:attrNameLst>
                                      </p:cBhvr>
                                      <p:to>
                                        <p:strVal val="visible"/>
                                      </p:to>
                                    </p:set>
                                    <p:animEffect transition="in" filter="circle(in)">
                                      <p:cBhvr>
                                        <p:cTn id="87" dur="2000"/>
                                        <p:tgtEl>
                                          <p:spTgt spid="12">
                                            <p:txEl>
                                              <p:pRg st="2" end="2"/>
                                            </p:txEl>
                                          </p:spTgt>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nodeType="clickEffect">
                                  <p:stCondLst>
                                    <p:cond delay="0"/>
                                  </p:stCondLst>
                                  <p:childTnLst>
                                    <p:set>
                                      <p:cBhvr>
                                        <p:cTn id="91" dur="1" fill="hold">
                                          <p:stCondLst>
                                            <p:cond delay="0"/>
                                          </p:stCondLst>
                                        </p:cTn>
                                        <p:tgtEl>
                                          <p:spTgt spid="12">
                                            <p:txEl>
                                              <p:pRg st="3" end="3"/>
                                            </p:txEl>
                                          </p:spTgt>
                                        </p:tgtEl>
                                        <p:attrNameLst>
                                          <p:attrName>style.visibility</p:attrName>
                                        </p:attrNameLst>
                                      </p:cBhvr>
                                      <p:to>
                                        <p:strVal val="visible"/>
                                      </p:to>
                                    </p:set>
                                    <p:animEffect transition="in" filter="circle(in)">
                                      <p:cBhvr>
                                        <p:cTn id="92" dur="2000"/>
                                        <p:tgtEl>
                                          <p:spTgt spid="12">
                                            <p:txEl>
                                              <p:pRg st="3" end="3"/>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nodeType="clickEffect">
                                  <p:stCondLst>
                                    <p:cond delay="0"/>
                                  </p:stCondLst>
                                  <p:childTnLst>
                                    <p:set>
                                      <p:cBhvr>
                                        <p:cTn id="96" dur="1" fill="hold">
                                          <p:stCondLst>
                                            <p:cond delay="0"/>
                                          </p:stCondLst>
                                        </p:cTn>
                                        <p:tgtEl>
                                          <p:spTgt spid="13">
                                            <p:txEl>
                                              <p:pRg st="1" end="1"/>
                                            </p:txEl>
                                          </p:spTgt>
                                        </p:tgtEl>
                                        <p:attrNameLst>
                                          <p:attrName>style.visibility</p:attrName>
                                        </p:attrNameLst>
                                      </p:cBhvr>
                                      <p:to>
                                        <p:strVal val="visible"/>
                                      </p:to>
                                    </p:set>
                                    <p:animEffect transition="in" filter="circle(in)">
                                      <p:cBhvr>
                                        <p:cTn id="97" dur="2000"/>
                                        <p:tgtEl>
                                          <p:spTgt spid="13">
                                            <p:txEl>
                                              <p:pRg st="1" end="1"/>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13">
                                            <p:txEl>
                                              <p:pRg st="2" end="2"/>
                                            </p:txEl>
                                          </p:spTgt>
                                        </p:tgtEl>
                                        <p:attrNameLst>
                                          <p:attrName>style.visibility</p:attrName>
                                        </p:attrNameLst>
                                      </p:cBhvr>
                                      <p:to>
                                        <p:strVal val="visible"/>
                                      </p:to>
                                    </p:set>
                                    <p:animEffect transition="in" filter="circle(in)">
                                      <p:cBhvr>
                                        <p:cTn id="102" dur="2000"/>
                                        <p:tgtEl>
                                          <p:spTgt spid="13">
                                            <p:txEl>
                                              <p:pRg st="2" end="2"/>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6" presetClass="entr" presetSubtype="16" fill="hold" nodeType="clickEffect">
                                  <p:stCondLst>
                                    <p:cond delay="0"/>
                                  </p:stCondLst>
                                  <p:childTnLst>
                                    <p:set>
                                      <p:cBhvr>
                                        <p:cTn id="106" dur="1" fill="hold">
                                          <p:stCondLst>
                                            <p:cond delay="0"/>
                                          </p:stCondLst>
                                        </p:cTn>
                                        <p:tgtEl>
                                          <p:spTgt spid="13">
                                            <p:txEl>
                                              <p:pRg st="3" end="3"/>
                                            </p:txEl>
                                          </p:spTgt>
                                        </p:tgtEl>
                                        <p:attrNameLst>
                                          <p:attrName>style.visibility</p:attrName>
                                        </p:attrNameLst>
                                      </p:cBhvr>
                                      <p:to>
                                        <p:strVal val="visible"/>
                                      </p:to>
                                    </p:set>
                                    <p:animEffect transition="in" filter="circle(in)">
                                      <p:cBhvr>
                                        <p:cTn id="107" dur="2000"/>
                                        <p:tgtEl>
                                          <p:spTgt spid="13">
                                            <p:txEl>
                                              <p:pRg st="3" end="3"/>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nodeType="clickEffect">
                                  <p:stCondLst>
                                    <p:cond delay="0"/>
                                  </p:stCondLst>
                                  <p:childTnLst>
                                    <p:set>
                                      <p:cBhvr>
                                        <p:cTn id="111" dur="1" fill="hold">
                                          <p:stCondLst>
                                            <p:cond delay="0"/>
                                          </p:stCondLst>
                                        </p:cTn>
                                        <p:tgtEl>
                                          <p:spTgt spid="14">
                                            <p:txEl>
                                              <p:pRg st="1" end="1"/>
                                            </p:txEl>
                                          </p:spTgt>
                                        </p:tgtEl>
                                        <p:attrNameLst>
                                          <p:attrName>style.visibility</p:attrName>
                                        </p:attrNameLst>
                                      </p:cBhvr>
                                      <p:to>
                                        <p:strVal val="visible"/>
                                      </p:to>
                                    </p:set>
                                    <p:animEffect transition="in" filter="circle(in)">
                                      <p:cBhvr>
                                        <p:cTn id="112" dur="2000"/>
                                        <p:tgtEl>
                                          <p:spTgt spid="14">
                                            <p:txEl>
                                              <p:pRg st="1" end="1"/>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6" presetClass="entr" presetSubtype="16" fill="hold" nodeType="clickEffect">
                                  <p:stCondLst>
                                    <p:cond delay="0"/>
                                  </p:stCondLst>
                                  <p:childTnLst>
                                    <p:set>
                                      <p:cBhvr>
                                        <p:cTn id="116" dur="1" fill="hold">
                                          <p:stCondLst>
                                            <p:cond delay="0"/>
                                          </p:stCondLst>
                                        </p:cTn>
                                        <p:tgtEl>
                                          <p:spTgt spid="14">
                                            <p:txEl>
                                              <p:pRg st="2" end="2"/>
                                            </p:txEl>
                                          </p:spTgt>
                                        </p:tgtEl>
                                        <p:attrNameLst>
                                          <p:attrName>style.visibility</p:attrName>
                                        </p:attrNameLst>
                                      </p:cBhvr>
                                      <p:to>
                                        <p:strVal val="visible"/>
                                      </p:to>
                                    </p:set>
                                    <p:animEffect transition="in" filter="circle(in)">
                                      <p:cBhvr>
                                        <p:cTn id="117" dur="2000"/>
                                        <p:tgtEl>
                                          <p:spTgt spid="14">
                                            <p:txEl>
                                              <p:pRg st="2" end="2"/>
                                            </p:txEl>
                                          </p:spTgt>
                                        </p:tgtEl>
                                      </p:cBhvr>
                                    </p:animEffect>
                                  </p:childTnLst>
                                </p:cTn>
                              </p:par>
                            </p:childTnLst>
                          </p:cTn>
                        </p:par>
                      </p:childTnLst>
                    </p:cTn>
                  </p:par>
                  <p:par>
                    <p:cTn id="118" fill="hold">
                      <p:stCondLst>
                        <p:cond delay="indefinite"/>
                      </p:stCondLst>
                      <p:childTnLst>
                        <p:par>
                          <p:cTn id="119" fill="hold">
                            <p:stCondLst>
                              <p:cond delay="0"/>
                            </p:stCondLst>
                            <p:childTnLst>
                              <p:par>
                                <p:cTn id="120" presetID="6" presetClass="entr" presetSubtype="16" fill="hold" nodeType="clickEffect">
                                  <p:stCondLst>
                                    <p:cond delay="0"/>
                                  </p:stCondLst>
                                  <p:childTnLst>
                                    <p:set>
                                      <p:cBhvr>
                                        <p:cTn id="121" dur="1" fill="hold">
                                          <p:stCondLst>
                                            <p:cond delay="0"/>
                                          </p:stCondLst>
                                        </p:cTn>
                                        <p:tgtEl>
                                          <p:spTgt spid="14">
                                            <p:txEl>
                                              <p:pRg st="3" end="3"/>
                                            </p:txEl>
                                          </p:spTgt>
                                        </p:tgtEl>
                                        <p:attrNameLst>
                                          <p:attrName>style.visibility</p:attrName>
                                        </p:attrNameLst>
                                      </p:cBhvr>
                                      <p:to>
                                        <p:strVal val="visible"/>
                                      </p:to>
                                    </p:set>
                                    <p:animEffect transition="in" filter="circle(in)">
                                      <p:cBhvr>
                                        <p:cTn id="122" dur="2000"/>
                                        <p:tgtEl>
                                          <p:spTgt spid="14">
                                            <p:txEl>
                                              <p:pRg st="3" end="3"/>
                                            </p:txEl>
                                          </p:spTgt>
                                        </p:tgtEl>
                                      </p:cBhvr>
                                    </p:animEffect>
                                  </p:childTnLst>
                                </p:cTn>
                              </p:par>
                            </p:childTnLst>
                          </p:cTn>
                        </p:par>
                      </p:childTnLst>
                    </p:cTn>
                  </p:par>
                  <p:par>
                    <p:cTn id="123" fill="hold">
                      <p:stCondLst>
                        <p:cond delay="indefinite"/>
                      </p:stCondLst>
                      <p:childTnLst>
                        <p:par>
                          <p:cTn id="124" fill="hold">
                            <p:stCondLst>
                              <p:cond delay="0"/>
                            </p:stCondLst>
                            <p:childTnLst>
                              <p:par>
                                <p:cTn id="125" presetID="6" presetClass="entr" presetSubtype="16" fill="hold" nodeType="clickEffect">
                                  <p:stCondLst>
                                    <p:cond delay="0"/>
                                  </p:stCondLst>
                                  <p:childTnLst>
                                    <p:set>
                                      <p:cBhvr>
                                        <p:cTn id="126" dur="1" fill="hold">
                                          <p:stCondLst>
                                            <p:cond delay="0"/>
                                          </p:stCondLst>
                                        </p:cTn>
                                        <p:tgtEl>
                                          <p:spTgt spid="15">
                                            <p:txEl>
                                              <p:pRg st="0" end="0"/>
                                            </p:txEl>
                                          </p:spTgt>
                                        </p:tgtEl>
                                        <p:attrNameLst>
                                          <p:attrName>style.visibility</p:attrName>
                                        </p:attrNameLst>
                                      </p:cBhvr>
                                      <p:to>
                                        <p:strVal val="visible"/>
                                      </p:to>
                                    </p:set>
                                    <p:animEffect transition="in" filter="circle(in)">
                                      <p:cBhvr>
                                        <p:cTn id="127" dur="20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Urbania.pe | Venta de Terrenos en Chiclayo">
            <a:extLst>
              <a:ext uri="{FF2B5EF4-FFF2-40B4-BE49-F238E27FC236}">
                <a16:creationId xmlns:a16="http://schemas.microsoft.com/office/drawing/2014/main" id="{7CCC2007-E02B-CCB1-81F4-9E6DBB0D3A4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7999"/>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03C6C3AA-7E16-62C7-7521-429F3AA80AEC}"/>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chemeClr val="accent1"/>
                </a:solidFill>
                <a:latin typeface="Arial Black" panose="020B0A04020102020204" pitchFamily="34" charset="0"/>
              </a:rPr>
              <a:t>NEUROLIDERAZGO</a:t>
            </a:r>
          </a:p>
          <a:p>
            <a:pPr algn="ctr"/>
            <a:r>
              <a:rPr lang="es-ES" sz="3200" dirty="0">
                <a:solidFill>
                  <a:schemeClr val="accent1"/>
                </a:solidFill>
                <a:latin typeface="Arial Black" panose="020B0A04020102020204" pitchFamily="34" charset="0"/>
              </a:rPr>
              <a:t>La toma de decisiones  </a:t>
            </a:r>
            <a:endParaRPr lang="es-PE" sz="3200" dirty="0">
              <a:solidFill>
                <a:schemeClr val="accent1"/>
              </a:solidFill>
              <a:latin typeface="Arial Black" panose="020B0A04020102020204" pitchFamily="34" charset="0"/>
            </a:endParaRPr>
          </a:p>
        </p:txBody>
      </p:sp>
      <p:sp>
        <p:nvSpPr>
          <p:cNvPr id="6" name="CuadroTexto 5">
            <a:extLst>
              <a:ext uri="{FF2B5EF4-FFF2-40B4-BE49-F238E27FC236}">
                <a16:creationId xmlns:a16="http://schemas.microsoft.com/office/drawing/2014/main" id="{0CDDB66C-DAD2-53EF-ED17-671C00618320}"/>
              </a:ext>
            </a:extLst>
          </p:cNvPr>
          <p:cNvSpPr txBox="1"/>
          <p:nvPr/>
        </p:nvSpPr>
        <p:spPr>
          <a:xfrm>
            <a:off x="649355" y="5112026"/>
            <a:ext cx="11357113" cy="1200329"/>
          </a:xfrm>
          <a:prstGeom prst="rect">
            <a:avLst/>
          </a:prstGeom>
          <a:noFill/>
        </p:spPr>
        <p:txBody>
          <a:bodyPr wrap="square" rtlCol="0">
            <a:spAutoFit/>
          </a:bodyPr>
          <a:lstStyle/>
          <a:p>
            <a:pPr algn="just"/>
            <a:r>
              <a:rPr lang="es-ES" sz="3600" b="1" dirty="0">
                <a:solidFill>
                  <a:srgbClr val="FF0000"/>
                </a:solidFill>
                <a:latin typeface="Arial Black" panose="020B0A04020102020204" pitchFamily="34" charset="0"/>
              </a:rPr>
              <a:t>Donde todos veían un desierto alguien vio una ciudad. </a:t>
            </a:r>
            <a:endParaRPr lang="es-PE" sz="3600" b="1" dirty="0">
              <a:solidFill>
                <a:srgbClr val="FF0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194CB9B4-AA55-4B11-B1CC-519D5E02CBB8}"/>
              </a:ext>
            </a:extLst>
          </p:cNvPr>
          <p:cNvSpPr>
            <a:spLocks noGrp="1"/>
          </p:cNvSpPr>
          <p:nvPr>
            <p:ph type="dt" sz="half" idx="10"/>
          </p:nvPr>
        </p:nvSpPr>
        <p:spPr/>
        <p:txBody>
          <a:bodyPr/>
          <a:lstStyle/>
          <a:p>
            <a:fld id="{F19918A9-7384-4B50-9FA8-842ED6D290B1}"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E3FD7E9-1B2E-4B3E-B52E-497C4FE2CC08}"/>
              </a:ext>
            </a:extLst>
          </p:cNvPr>
          <p:cNvSpPr>
            <a:spLocks noGrp="1"/>
          </p:cNvSpPr>
          <p:nvPr>
            <p:ph type="sldNum" sz="quarter" idx="12"/>
          </p:nvPr>
        </p:nvSpPr>
        <p:spPr/>
        <p:txBody>
          <a:bodyPr/>
          <a:lstStyle/>
          <a:p>
            <a:fld id="{6D22F896-40B5-4ADD-8801-0D06FADFA095}" type="slidenum">
              <a:rPr lang="en-US" sz="2400" b="1" smtClean="0">
                <a:solidFill>
                  <a:srgbClr val="FFFF00"/>
                </a:solidFill>
              </a:rPr>
              <a:t>188</a:t>
            </a:fld>
            <a:endParaRPr lang="en-US" sz="2400" b="1" dirty="0">
              <a:solidFill>
                <a:srgbClr val="FFFF00"/>
              </a:solidFill>
            </a:endParaRPr>
          </a:p>
        </p:txBody>
      </p:sp>
    </p:spTree>
    <p:extLst>
      <p:ext uri="{BB962C8B-B14F-4D97-AF65-F5344CB8AC3E}">
        <p14:creationId xmlns:p14="http://schemas.microsoft.com/office/powerpoint/2010/main" val="21655302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A6A1D4F-6D9A-789F-4764-F77D2E48B658}"/>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La toma de decisiones  </a:t>
            </a:r>
            <a:endParaRPr lang="es-PE" sz="3200" dirty="0">
              <a:solidFill>
                <a:srgbClr val="FFC000"/>
              </a:solidFill>
              <a:latin typeface="Arial Black" panose="020B0A04020102020204" pitchFamily="34" charset="0"/>
            </a:endParaRPr>
          </a:p>
        </p:txBody>
      </p:sp>
      <p:sp>
        <p:nvSpPr>
          <p:cNvPr id="6" name="CuadroTexto 5">
            <a:extLst>
              <a:ext uri="{FF2B5EF4-FFF2-40B4-BE49-F238E27FC236}">
                <a16:creationId xmlns:a16="http://schemas.microsoft.com/office/drawing/2014/main" id="{FA37C7A5-82C2-87C5-02DF-7F98ADB891B3}"/>
              </a:ext>
            </a:extLst>
          </p:cNvPr>
          <p:cNvSpPr txBox="1"/>
          <p:nvPr/>
        </p:nvSpPr>
        <p:spPr>
          <a:xfrm>
            <a:off x="265043" y="1071801"/>
            <a:ext cx="11707217" cy="5509200"/>
          </a:xfrm>
          <a:prstGeom prst="rect">
            <a:avLst/>
          </a:prstGeom>
          <a:noFill/>
        </p:spPr>
        <p:txBody>
          <a:bodyPr wrap="square" rtlCol="0">
            <a:spAutoFit/>
          </a:bodyPr>
          <a:lstStyle/>
          <a:p>
            <a:pPr algn="just"/>
            <a:r>
              <a:rPr lang="es-ES" sz="3200" b="1" dirty="0">
                <a:solidFill>
                  <a:srgbClr val="FFFF00"/>
                </a:solidFill>
              </a:rPr>
              <a:t>¿Qué nos dice la neurociencias?</a:t>
            </a:r>
          </a:p>
          <a:p>
            <a:pPr marL="285750" indent="-285750" algn="just">
              <a:buFont typeface="Arial" panose="020B0604020202020204" pitchFamily="34" charset="0"/>
              <a:buChar char="•"/>
            </a:pPr>
            <a:r>
              <a:rPr lang="es-ES" sz="3200" b="1" dirty="0">
                <a:solidFill>
                  <a:srgbClr val="FF0000"/>
                </a:solidFill>
              </a:rPr>
              <a:t>Sesgo de confirmación: </a:t>
            </a:r>
            <a:r>
              <a:rPr lang="es-ES" sz="3200" b="1" dirty="0"/>
              <a:t>solo prestamos atención a lo que confirma nuestras crecencias.</a:t>
            </a:r>
          </a:p>
          <a:p>
            <a:pPr marL="285750" indent="-285750" algn="just">
              <a:buFont typeface="Arial" panose="020B0604020202020204" pitchFamily="34" charset="0"/>
              <a:buChar char="•"/>
            </a:pPr>
            <a:r>
              <a:rPr lang="es-ES" sz="3200" b="1" dirty="0"/>
              <a:t>Nuestra valoración sobre los actos de los otros parece depender de algo tan poco objetivo como el “atractivo? del otro</a:t>
            </a:r>
          </a:p>
          <a:p>
            <a:pPr marL="285750" indent="-285750" algn="just">
              <a:buFont typeface="Arial" panose="020B0604020202020204" pitchFamily="34" charset="0"/>
              <a:buChar char="•"/>
            </a:pPr>
            <a:r>
              <a:rPr lang="es-ES" sz="3200" b="1" dirty="0">
                <a:solidFill>
                  <a:srgbClr val="FF0000"/>
                </a:solidFill>
              </a:rPr>
              <a:t>El pasado suele acompañar nuestras decisiones actuales :</a:t>
            </a:r>
            <a:r>
              <a:rPr lang="es-ES" sz="3200" b="1" dirty="0"/>
              <a:t>persistimos en el error, aunque no tenga sentido según los nuevos datos o contexto .</a:t>
            </a:r>
          </a:p>
          <a:p>
            <a:pPr marL="285750" indent="-285750" algn="just">
              <a:buFont typeface="Arial" panose="020B0604020202020204" pitchFamily="34" charset="0"/>
              <a:buChar char="•"/>
            </a:pPr>
            <a:r>
              <a:rPr lang="es-ES" sz="3200" b="1" dirty="0"/>
              <a:t>La palabra que usan y no los conceptos subyacentes, condicionan la toma de decisiones de las personas. </a:t>
            </a:r>
          </a:p>
        </p:txBody>
      </p:sp>
      <p:sp>
        <p:nvSpPr>
          <p:cNvPr id="2" name="Marcador de fecha 1">
            <a:extLst>
              <a:ext uri="{FF2B5EF4-FFF2-40B4-BE49-F238E27FC236}">
                <a16:creationId xmlns:a16="http://schemas.microsoft.com/office/drawing/2014/main" id="{B09342F4-D27D-4944-898D-2F4F3D3EC218}"/>
              </a:ext>
            </a:extLst>
          </p:cNvPr>
          <p:cNvSpPr>
            <a:spLocks noGrp="1"/>
          </p:cNvSpPr>
          <p:nvPr>
            <p:ph type="dt" sz="half" idx="10"/>
          </p:nvPr>
        </p:nvSpPr>
        <p:spPr/>
        <p:txBody>
          <a:bodyPr/>
          <a:lstStyle/>
          <a:p>
            <a:fld id="{D626F8E7-F2F2-4A6A-BC64-181FED50A143}"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ECA59391-B961-4629-86D0-AA75A808B330}"/>
              </a:ext>
            </a:extLst>
          </p:cNvPr>
          <p:cNvSpPr>
            <a:spLocks noGrp="1"/>
          </p:cNvSpPr>
          <p:nvPr>
            <p:ph type="sldNum" sz="quarter" idx="12"/>
          </p:nvPr>
        </p:nvSpPr>
        <p:spPr/>
        <p:txBody>
          <a:bodyPr/>
          <a:lstStyle/>
          <a:p>
            <a:fld id="{6D22F896-40B5-4ADD-8801-0D06FADFA095}" type="slidenum">
              <a:rPr lang="en-US" sz="2400" b="1" smtClean="0">
                <a:solidFill>
                  <a:srgbClr val="FFFF00"/>
                </a:solidFill>
              </a:rPr>
              <a:t>189</a:t>
            </a:fld>
            <a:endParaRPr lang="en-US" sz="2400" b="1" dirty="0">
              <a:solidFill>
                <a:srgbClr val="FFFF00"/>
              </a:solidFill>
            </a:endParaRPr>
          </a:p>
        </p:txBody>
      </p:sp>
    </p:spTree>
    <p:extLst>
      <p:ext uri="{BB962C8B-B14F-4D97-AF65-F5344CB8AC3E}">
        <p14:creationId xmlns:p14="http://schemas.microsoft.com/office/powerpoint/2010/main" val="3263091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circle(in)">
                                      <p:cBhvr>
                                        <p:cTn id="27" dur="20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circle(in)">
                                      <p:cBhvr>
                                        <p:cTn id="3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ADFF691C-FD8F-EC29-489B-71E948A4EEA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2383" r="11095"/>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4" name="CuadroTexto 3">
            <a:extLst>
              <a:ext uri="{FF2B5EF4-FFF2-40B4-BE49-F238E27FC236}">
                <a16:creationId xmlns:a16="http://schemas.microsoft.com/office/drawing/2014/main" id="{978CB9B7-5A49-4CBC-9A8F-CB7C13CA12D2}"/>
              </a:ext>
            </a:extLst>
          </p:cNvPr>
          <p:cNvSpPr txBox="1"/>
          <p:nvPr/>
        </p:nvSpPr>
        <p:spPr>
          <a:xfrm>
            <a:off x="6268279" y="3869634"/>
            <a:ext cx="5632174" cy="1754326"/>
          </a:xfrm>
          <a:prstGeom prst="rect">
            <a:avLst/>
          </a:prstGeom>
          <a:noFill/>
        </p:spPr>
        <p:txBody>
          <a:bodyPr wrap="square" rtlCol="0">
            <a:spAutoFit/>
          </a:bodyPr>
          <a:lstStyle/>
          <a:p>
            <a:pPr algn="ctr"/>
            <a:r>
              <a:rPr lang="es-MX" sz="3600" b="1" dirty="0">
                <a:solidFill>
                  <a:srgbClr val="FFFF00"/>
                </a:solidFill>
              </a:rPr>
              <a:t>ORGANIZAMOS ESA INFORMACION Y LE DAMOS </a:t>
            </a:r>
            <a:endParaRPr lang="es-PE" sz="3600" b="1" dirty="0">
              <a:solidFill>
                <a:srgbClr val="FFFF00"/>
              </a:solidFill>
            </a:endParaRPr>
          </a:p>
        </p:txBody>
      </p:sp>
      <p:sp>
        <p:nvSpPr>
          <p:cNvPr id="5" name="CuadroTexto 4">
            <a:extLst>
              <a:ext uri="{FF2B5EF4-FFF2-40B4-BE49-F238E27FC236}">
                <a16:creationId xmlns:a16="http://schemas.microsoft.com/office/drawing/2014/main" id="{A3BA4C99-9C36-B084-1E8A-09FBDAB69424}"/>
              </a:ext>
            </a:extLst>
          </p:cNvPr>
          <p:cNvSpPr txBox="1"/>
          <p:nvPr/>
        </p:nvSpPr>
        <p:spPr>
          <a:xfrm>
            <a:off x="7368209" y="5948592"/>
            <a:ext cx="3432313" cy="584775"/>
          </a:xfrm>
          <a:prstGeom prst="rect">
            <a:avLst/>
          </a:prstGeom>
          <a:solidFill>
            <a:srgbClr val="FF0000"/>
          </a:solidFill>
        </p:spPr>
        <p:txBody>
          <a:bodyPr wrap="square" rtlCol="0">
            <a:spAutoFit/>
          </a:bodyPr>
          <a:lstStyle/>
          <a:p>
            <a:r>
              <a:rPr lang="es-MX" sz="3200" b="1" dirty="0">
                <a:latin typeface="Arial Black" panose="020B0A04020102020204" pitchFamily="34" charset="0"/>
              </a:rPr>
              <a:t>SIGNIFICADO</a:t>
            </a:r>
            <a:endParaRPr lang="es-PE" sz="3200" b="1" dirty="0">
              <a:latin typeface="Arial Black" panose="020B0A04020102020204" pitchFamily="34" charset="0"/>
            </a:endParaRPr>
          </a:p>
        </p:txBody>
      </p:sp>
      <p:sp>
        <p:nvSpPr>
          <p:cNvPr id="6" name="Flecha: hacia arriba 5">
            <a:extLst>
              <a:ext uri="{FF2B5EF4-FFF2-40B4-BE49-F238E27FC236}">
                <a16:creationId xmlns:a16="http://schemas.microsoft.com/office/drawing/2014/main" id="{3D209F2C-442B-EDF2-9712-E3908037F71F}"/>
              </a:ext>
            </a:extLst>
          </p:cNvPr>
          <p:cNvSpPr/>
          <p:nvPr/>
        </p:nvSpPr>
        <p:spPr>
          <a:xfrm rot="19355331">
            <a:off x="7302881" y="2612843"/>
            <a:ext cx="993913" cy="1349226"/>
          </a:xfrm>
          <a:prstGeom prst="up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 name="Marcador de fecha 1">
            <a:extLst>
              <a:ext uri="{FF2B5EF4-FFF2-40B4-BE49-F238E27FC236}">
                <a16:creationId xmlns:a16="http://schemas.microsoft.com/office/drawing/2014/main" id="{C6BB7561-E804-4584-83E1-ECE7830E9FF0}"/>
              </a:ext>
            </a:extLst>
          </p:cNvPr>
          <p:cNvSpPr>
            <a:spLocks noGrp="1"/>
          </p:cNvSpPr>
          <p:nvPr>
            <p:ph type="dt" sz="half" idx="10"/>
          </p:nvPr>
        </p:nvSpPr>
        <p:spPr>
          <a:xfrm>
            <a:off x="389282" y="6350804"/>
            <a:ext cx="2004391" cy="365125"/>
          </a:xfrm>
        </p:spPr>
        <p:txBody>
          <a:bodyPr/>
          <a:lstStyle/>
          <a:p>
            <a:fld id="{2CC8702B-0E7C-4EE8-97C6-8227D06840B2}"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62F793C-C34B-46D3-A4A7-F027DB6E9918}"/>
              </a:ext>
            </a:extLst>
          </p:cNvPr>
          <p:cNvSpPr>
            <a:spLocks noGrp="1"/>
          </p:cNvSpPr>
          <p:nvPr>
            <p:ph type="sldNum" sz="quarter" idx="12"/>
          </p:nvPr>
        </p:nvSpPr>
        <p:spPr/>
        <p:txBody>
          <a:bodyPr/>
          <a:lstStyle/>
          <a:p>
            <a:fld id="{6D22F896-40B5-4ADD-8801-0D06FADFA095}" type="slidenum">
              <a:rPr lang="en-US" sz="2400" b="1" smtClean="0">
                <a:solidFill>
                  <a:srgbClr val="FFFF00"/>
                </a:solidFill>
              </a:rPr>
              <a:t>19</a:t>
            </a:fld>
            <a:endParaRPr lang="en-US" sz="2400" b="1" dirty="0">
              <a:solidFill>
                <a:srgbClr val="FFFF00"/>
              </a:solidFill>
            </a:endParaRPr>
          </a:p>
        </p:txBody>
      </p:sp>
    </p:spTree>
    <p:extLst>
      <p:ext uri="{BB962C8B-B14F-4D97-AF65-F5344CB8AC3E}">
        <p14:creationId xmlns:p14="http://schemas.microsoft.com/office/powerpoint/2010/main" val="2148115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animBg="1"/>
    </p:bld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1DC2084-3CC2-E9C5-8924-CB840AF93AB8}"/>
              </a:ext>
            </a:extLst>
          </p:cNvPr>
          <p:cNvSpPr txBox="1"/>
          <p:nvPr/>
        </p:nvSpPr>
        <p:spPr>
          <a:xfrm>
            <a:off x="2278912" y="301625"/>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La toma de decisiones  </a:t>
            </a:r>
            <a:endParaRPr lang="es-PE" sz="3200" dirty="0">
              <a:solidFill>
                <a:srgbClr val="FFC000"/>
              </a:solidFill>
              <a:latin typeface="Arial Black" panose="020B0A04020102020204" pitchFamily="34" charset="0"/>
            </a:endParaRPr>
          </a:p>
        </p:txBody>
      </p:sp>
      <p:sp>
        <p:nvSpPr>
          <p:cNvPr id="6" name="CuadroTexto 5">
            <a:extLst>
              <a:ext uri="{FF2B5EF4-FFF2-40B4-BE49-F238E27FC236}">
                <a16:creationId xmlns:a16="http://schemas.microsoft.com/office/drawing/2014/main" id="{2718B70B-3011-AFCA-B4B5-12FDE3D8CC57}"/>
              </a:ext>
            </a:extLst>
          </p:cNvPr>
          <p:cNvSpPr txBox="1"/>
          <p:nvPr/>
        </p:nvSpPr>
        <p:spPr>
          <a:xfrm>
            <a:off x="223284" y="1509823"/>
            <a:ext cx="11621386" cy="4401205"/>
          </a:xfrm>
          <a:prstGeom prst="rect">
            <a:avLst/>
          </a:prstGeom>
          <a:noFill/>
        </p:spPr>
        <p:txBody>
          <a:bodyPr wrap="square" rtlCol="0">
            <a:spAutoFit/>
          </a:bodyPr>
          <a:lstStyle/>
          <a:p>
            <a:pPr algn="just"/>
            <a:r>
              <a:rPr lang="es-ES" sz="4000" dirty="0">
                <a:solidFill>
                  <a:srgbClr val="FF0000"/>
                </a:solidFill>
                <a:latin typeface="Arial Black" panose="020B0A04020102020204" pitchFamily="34" charset="0"/>
              </a:rPr>
              <a:t>¿Qué es el olfato del Emprendedor?</a:t>
            </a:r>
          </a:p>
          <a:p>
            <a:pPr algn="just"/>
            <a:r>
              <a:rPr lang="es-ES" sz="4000" dirty="0">
                <a:latin typeface="Arial Black" panose="020B0A04020102020204" pitchFamily="34" charset="0"/>
              </a:rPr>
              <a:t>¿Porque un policía se guía por el instinto?    ¿ como destapan los científicos su creatividad?</a:t>
            </a:r>
          </a:p>
          <a:p>
            <a:pPr algn="just"/>
            <a:endParaRPr lang="es-ES" sz="4000" dirty="0">
              <a:latin typeface="Arial Black" panose="020B0A04020102020204" pitchFamily="34" charset="0"/>
            </a:endParaRPr>
          </a:p>
          <a:p>
            <a:pPr algn="just"/>
            <a:endParaRPr lang="es-ES" sz="4000" dirty="0">
              <a:latin typeface="Arial Black" panose="020B0A04020102020204" pitchFamily="34" charset="0"/>
            </a:endParaRPr>
          </a:p>
          <a:p>
            <a:pPr algn="ctr"/>
            <a:r>
              <a:rPr lang="es-ES" sz="4000" dirty="0">
                <a:solidFill>
                  <a:srgbClr val="FFFF00"/>
                </a:solidFill>
                <a:latin typeface="Arial Black" panose="020B0A04020102020204" pitchFamily="34" charset="0"/>
              </a:rPr>
              <a:t>!!! LA INTUICIÓN!!!</a:t>
            </a:r>
            <a:endParaRPr lang="es-PE" sz="4000" dirty="0">
              <a:solidFill>
                <a:srgbClr val="FFFF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BC704ECB-DA3B-4FF1-9D9B-5ADDAA5F6A3F}"/>
              </a:ext>
            </a:extLst>
          </p:cNvPr>
          <p:cNvSpPr>
            <a:spLocks noGrp="1"/>
          </p:cNvSpPr>
          <p:nvPr>
            <p:ph type="dt" sz="half" idx="10"/>
          </p:nvPr>
        </p:nvSpPr>
        <p:spPr/>
        <p:txBody>
          <a:bodyPr/>
          <a:lstStyle/>
          <a:p>
            <a:fld id="{6C809B65-82E2-440D-AEDC-899958330CE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6056B517-BB89-4AF4-A2FF-0C6100E03419}"/>
              </a:ext>
            </a:extLst>
          </p:cNvPr>
          <p:cNvSpPr>
            <a:spLocks noGrp="1"/>
          </p:cNvSpPr>
          <p:nvPr>
            <p:ph type="sldNum" sz="quarter" idx="12"/>
          </p:nvPr>
        </p:nvSpPr>
        <p:spPr/>
        <p:txBody>
          <a:bodyPr/>
          <a:lstStyle/>
          <a:p>
            <a:fld id="{6D22F896-40B5-4ADD-8801-0D06FADFA095}" type="slidenum">
              <a:rPr lang="en-US" sz="2400" b="1" smtClean="0">
                <a:solidFill>
                  <a:srgbClr val="FFFF00"/>
                </a:solidFill>
              </a:rPr>
              <a:t>190</a:t>
            </a:fld>
            <a:endParaRPr lang="en-US" sz="2400" b="1" dirty="0">
              <a:solidFill>
                <a:srgbClr val="FFFF00"/>
              </a:solidFill>
            </a:endParaRPr>
          </a:p>
        </p:txBody>
      </p:sp>
    </p:spTree>
    <p:extLst>
      <p:ext uri="{BB962C8B-B14F-4D97-AF65-F5344CB8AC3E}">
        <p14:creationId xmlns:p14="http://schemas.microsoft.com/office/powerpoint/2010/main" val="266923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4" end="4"/>
                                            </p:txEl>
                                          </p:spTgt>
                                        </p:tgtEl>
                                        <p:attrNameLst>
                                          <p:attrName>style.visibility</p:attrName>
                                        </p:attrNameLst>
                                      </p:cBhvr>
                                      <p:to>
                                        <p:strVal val="visible"/>
                                      </p:to>
                                    </p:set>
                                    <p:animEffect transition="in" filter="circle(in)">
                                      <p:cBhvr>
                                        <p:cTn id="2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E0DAFC9-E132-310C-BE6F-321266A8E130}"/>
              </a:ext>
            </a:extLst>
          </p:cNvPr>
          <p:cNvSpPr txBox="1"/>
          <p:nvPr/>
        </p:nvSpPr>
        <p:spPr>
          <a:xfrm>
            <a:off x="2278912" y="301625"/>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La toma de decisiones  </a:t>
            </a:r>
            <a:endParaRPr lang="es-PE" sz="3200" dirty="0">
              <a:solidFill>
                <a:srgbClr val="FFC000"/>
              </a:solidFill>
              <a:latin typeface="Arial Black" panose="020B0A04020102020204" pitchFamily="34" charset="0"/>
            </a:endParaRPr>
          </a:p>
        </p:txBody>
      </p:sp>
      <p:sp>
        <p:nvSpPr>
          <p:cNvPr id="6" name="CuadroTexto 5">
            <a:extLst>
              <a:ext uri="{FF2B5EF4-FFF2-40B4-BE49-F238E27FC236}">
                <a16:creationId xmlns:a16="http://schemas.microsoft.com/office/drawing/2014/main" id="{18669402-B5B4-D29D-1E37-49806EDA996F}"/>
              </a:ext>
            </a:extLst>
          </p:cNvPr>
          <p:cNvSpPr txBox="1"/>
          <p:nvPr/>
        </p:nvSpPr>
        <p:spPr>
          <a:xfrm>
            <a:off x="262270" y="1378843"/>
            <a:ext cx="11663916" cy="4801314"/>
          </a:xfrm>
          <a:prstGeom prst="rect">
            <a:avLst/>
          </a:prstGeom>
          <a:noFill/>
        </p:spPr>
        <p:txBody>
          <a:bodyPr wrap="square" rtlCol="0">
            <a:spAutoFit/>
          </a:bodyPr>
          <a:lstStyle/>
          <a:p>
            <a:pPr algn="just"/>
            <a:r>
              <a:rPr lang="es-ES" sz="2400" b="1" dirty="0">
                <a:solidFill>
                  <a:srgbClr val="FF0000"/>
                </a:solidFill>
                <a:latin typeface="Arial Black" panose="020B0A04020102020204" pitchFamily="34" charset="0"/>
              </a:rPr>
              <a:t>¿</a:t>
            </a:r>
            <a:r>
              <a:rPr lang="es-ES" sz="3600" b="1" dirty="0">
                <a:solidFill>
                  <a:srgbClr val="FF0000"/>
                </a:solidFill>
                <a:latin typeface="Arial Black" panose="020B0A04020102020204" pitchFamily="34" charset="0"/>
              </a:rPr>
              <a:t>Cómo potenciar la intuición?</a:t>
            </a:r>
          </a:p>
          <a:p>
            <a:pPr marL="342900" indent="-342900" algn="just">
              <a:buFont typeface="+mj-lt"/>
              <a:buAutoNum type="arabicPeriod"/>
            </a:pPr>
            <a:r>
              <a:rPr lang="es-ES" sz="3600" b="1" dirty="0">
                <a:latin typeface="Arial Black" panose="020B0A04020102020204" pitchFamily="34" charset="0"/>
              </a:rPr>
              <a:t>Inclinación positiva y proactiva ante los acontecimientos</a:t>
            </a:r>
          </a:p>
          <a:p>
            <a:pPr marL="342900" indent="-342900" algn="just">
              <a:buFont typeface="+mj-lt"/>
              <a:buAutoNum type="alphaLcParenR"/>
            </a:pPr>
            <a:r>
              <a:rPr lang="es-ES" sz="3600" b="1" dirty="0">
                <a:latin typeface="Arial Black" panose="020B0A04020102020204" pitchFamily="34" charset="0"/>
              </a:rPr>
              <a:t>Quien tiene claro un porque le sobran los cómos.</a:t>
            </a:r>
          </a:p>
          <a:p>
            <a:pPr marL="342900" indent="-342900" algn="just">
              <a:buFont typeface="+mj-lt"/>
              <a:buAutoNum type="alphaLcParenR"/>
            </a:pPr>
            <a:r>
              <a:rPr lang="es-ES" sz="3600" b="1" dirty="0">
                <a:latin typeface="Arial Black" panose="020B0A04020102020204" pitchFamily="34" charset="0"/>
              </a:rPr>
              <a:t>Selecciona lo que te hace sentir bien</a:t>
            </a:r>
          </a:p>
          <a:p>
            <a:pPr marL="342900" indent="-342900" algn="just">
              <a:buFont typeface="+mj-lt"/>
              <a:buAutoNum type="alphaLcParenR"/>
            </a:pPr>
            <a:r>
              <a:rPr lang="es-ES" sz="3600" b="1" dirty="0">
                <a:latin typeface="Arial Black" panose="020B0A04020102020204" pitchFamily="34" charset="0"/>
              </a:rPr>
              <a:t>Acepta los fracasos para aprender de ellos.</a:t>
            </a:r>
          </a:p>
          <a:p>
            <a:pPr marL="342900" indent="-342900" algn="just">
              <a:buFont typeface="+mj-lt"/>
              <a:buAutoNum type="alphaLcParenR"/>
            </a:pPr>
            <a:r>
              <a:rPr lang="es-ES" sz="3600" b="1" dirty="0">
                <a:latin typeface="Arial Black" panose="020B0A04020102020204" pitchFamily="34" charset="0"/>
              </a:rPr>
              <a:t>Comparte tus miedos y dudas.</a:t>
            </a:r>
          </a:p>
          <a:p>
            <a:pPr marL="342900" indent="-342900">
              <a:buFont typeface="+mj-lt"/>
              <a:buAutoNum type="alphaLcParenR"/>
            </a:pPr>
            <a:endParaRPr lang="es-PE" dirty="0"/>
          </a:p>
        </p:txBody>
      </p:sp>
      <p:sp>
        <p:nvSpPr>
          <p:cNvPr id="2" name="Marcador de fecha 1">
            <a:extLst>
              <a:ext uri="{FF2B5EF4-FFF2-40B4-BE49-F238E27FC236}">
                <a16:creationId xmlns:a16="http://schemas.microsoft.com/office/drawing/2014/main" id="{C7B5ACA9-84E5-4024-A202-08B6BD9FC213}"/>
              </a:ext>
            </a:extLst>
          </p:cNvPr>
          <p:cNvSpPr>
            <a:spLocks noGrp="1"/>
          </p:cNvSpPr>
          <p:nvPr>
            <p:ph type="dt" sz="half" idx="10"/>
          </p:nvPr>
        </p:nvSpPr>
        <p:spPr/>
        <p:txBody>
          <a:bodyPr/>
          <a:lstStyle/>
          <a:p>
            <a:fld id="{C8C69326-71B0-4C75-81EF-E6D05B2058D3}"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2B3BADE6-4830-4F7D-9A96-E0E22E9ED122}"/>
              </a:ext>
            </a:extLst>
          </p:cNvPr>
          <p:cNvSpPr>
            <a:spLocks noGrp="1"/>
          </p:cNvSpPr>
          <p:nvPr>
            <p:ph type="sldNum" sz="quarter" idx="12"/>
          </p:nvPr>
        </p:nvSpPr>
        <p:spPr/>
        <p:txBody>
          <a:bodyPr/>
          <a:lstStyle/>
          <a:p>
            <a:fld id="{6D22F896-40B5-4ADD-8801-0D06FADFA095}" type="slidenum">
              <a:rPr lang="en-US" sz="2400" b="1" smtClean="0">
                <a:solidFill>
                  <a:srgbClr val="FFFF00"/>
                </a:solidFill>
              </a:rPr>
              <a:t>191</a:t>
            </a:fld>
            <a:endParaRPr lang="en-US" sz="2400" b="1" dirty="0">
              <a:solidFill>
                <a:srgbClr val="FFFF00"/>
              </a:solidFill>
            </a:endParaRPr>
          </a:p>
        </p:txBody>
      </p:sp>
    </p:spTree>
    <p:extLst>
      <p:ext uri="{BB962C8B-B14F-4D97-AF65-F5344CB8AC3E}">
        <p14:creationId xmlns:p14="http://schemas.microsoft.com/office/powerpoint/2010/main" val="3420059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circle(in)">
                                      <p:cBhvr>
                                        <p:cTn id="27" dur="20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circle(in)">
                                      <p:cBhvr>
                                        <p:cTn id="32" dur="20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circle(in)">
                                      <p:cBhvr>
                                        <p:cTn id="37"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697DEE7-74B1-9292-D758-4B1751D18518}"/>
              </a:ext>
            </a:extLst>
          </p:cNvPr>
          <p:cNvSpPr>
            <a:spLocks noGrp="1"/>
          </p:cNvSpPr>
          <p:nvPr>
            <p:ph idx="1"/>
          </p:nvPr>
        </p:nvSpPr>
        <p:spPr>
          <a:xfrm>
            <a:off x="207334" y="323230"/>
            <a:ext cx="11679865" cy="6300854"/>
          </a:xfrm>
        </p:spPr>
        <p:txBody>
          <a:bodyPr>
            <a:normAutofit/>
          </a:bodyPr>
          <a:lstStyle/>
          <a:p>
            <a:pPr algn="just"/>
            <a:r>
              <a:rPr lang="es-ES" sz="3600" b="1" dirty="0">
                <a:solidFill>
                  <a:srgbClr val="FFFF00"/>
                </a:solidFill>
                <a:latin typeface="Arial Black" panose="020B0A04020102020204" pitchFamily="34" charset="0"/>
              </a:rPr>
              <a:t>¿Cómo hacerlo?</a:t>
            </a:r>
          </a:p>
          <a:p>
            <a:pPr marL="342900" indent="-342900" algn="just">
              <a:buFont typeface="+mj-lt"/>
              <a:buAutoNum type="alphaLcParenR"/>
            </a:pPr>
            <a:r>
              <a:rPr lang="es-ES" sz="3600" b="1" dirty="0">
                <a:solidFill>
                  <a:srgbClr val="FFFF00"/>
                </a:solidFill>
                <a:latin typeface="Arial Black" panose="020B0A04020102020204" pitchFamily="34" charset="0"/>
              </a:rPr>
              <a:t>Háblate correctamente :</a:t>
            </a:r>
            <a:r>
              <a:rPr lang="es-ES" sz="3600" b="1" dirty="0">
                <a:latin typeface="Arial Black" panose="020B0A04020102020204" pitchFamily="34" charset="0"/>
              </a:rPr>
              <a:t>las palabras crean realidad</a:t>
            </a:r>
          </a:p>
          <a:p>
            <a:pPr marL="342900" indent="-342900" algn="just">
              <a:buFont typeface="+mj-lt"/>
              <a:buAutoNum type="alphaLcParenR"/>
            </a:pPr>
            <a:r>
              <a:rPr lang="es-ES" sz="3600" b="1" dirty="0">
                <a:solidFill>
                  <a:srgbClr val="FFFF00"/>
                </a:solidFill>
                <a:latin typeface="Arial Black" panose="020B0A04020102020204" pitchFamily="34" charset="0"/>
              </a:rPr>
              <a:t>Establece pequeñas metas: </a:t>
            </a:r>
            <a:r>
              <a:rPr lang="es-ES" sz="3600" b="1" dirty="0">
                <a:latin typeface="Arial Black" panose="020B0A04020102020204" pitchFamily="34" charset="0"/>
              </a:rPr>
              <a:t>lo aburrido se llena de sentido.</a:t>
            </a:r>
          </a:p>
          <a:p>
            <a:pPr marL="342900" indent="-342900" algn="just">
              <a:buFont typeface="+mj-lt"/>
              <a:buAutoNum type="alphaLcParenR"/>
            </a:pPr>
            <a:r>
              <a:rPr lang="es-ES" sz="3600" b="1" dirty="0">
                <a:latin typeface="Arial Black" panose="020B0A04020102020204" pitchFamily="34" charset="0"/>
              </a:rPr>
              <a:t>Sonreír libera endorfinas y actúa como analgésico</a:t>
            </a:r>
          </a:p>
          <a:p>
            <a:pPr marL="342900" indent="-342900" algn="just">
              <a:buFont typeface="+mj-lt"/>
              <a:buAutoNum type="alphaLcParenR"/>
            </a:pPr>
            <a:r>
              <a:rPr lang="es-ES" sz="3600" b="1" dirty="0">
                <a:solidFill>
                  <a:srgbClr val="FFFF00"/>
                </a:solidFill>
                <a:latin typeface="Arial Black" panose="020B0A04020102020204" pitchFamily="34" charset="0"/>
              </a:rPr>
              <a:t>Usa la empatía: </a:t>
            </a:r>
            <a:r>
              <a:rPr lang="es-ES" sz="3600" b="1" dirty="0">
                <a:latin typeface="Arial Black" panose="020B0A04020102020204" pitchFamily="34" charset="0"/>
              </a:rPr>
              <a:t>creas conexiones emocionales con el otro</a:t>
            </a:r>
          </a:p>
          <a:p>
            <a:endParaRPr lang="es-PE" dirty="0"/>
          </a:p>
        </p:txBody>
      </p:sp>
      <p:sp>
        <p:nvSpPr>
          <p:cNvPr id="2" name="Marcador de fecha 1">
            <a:extLst>
              <a:ext uri="{FF2B5EF4-FFF2-40B4-BE49-F238E27FC236}">
                <a16:creationId xmlns:a16="http://schemas.microsoft.com/office/drawing/2014/main" id="{0779B39B-B375-4FC2-9D6F-7ED6D22DCA8E}"/>
              </a:ext>
            </a:extLst>
          </p:cNvPr>
          <p:cNvSpPr>
            <a:spLocks noGrp="1"/>
          </p:cNvSpPr>
          <p:nvPr>
            <p:ph type="dt" sz="half" idx="10"/>
          </p:nvPr>
        </p:nvSpPr>
        <p:spPr/>
        <p:txBody>
          <a:bodyPr/>
          <a:lstStyle/>
          <a:p>
            <a:fld id="{D698AE41-414F-4D52-8E87-454AFA94DB03}"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C76DF31A-C84E-457F-AB68-EB80BD4F66BB}"/>
              </a:ext>
            </a:extLst>
          </p:cNvPr>
          <p:cNvSpPr>
            <a:spLocks noGrp="1"/>
          </p:cNvSpPr>
          <p:nvPr>
            <p:ph type="sldNum" sz="quarter" idx="12"/>
          </p:nvPr>
        </p:nvSpPr>
        <p:spPr/>
        <p:txBody>
          <a:bodyPr/>
          <a:lstStyle/>
          <a:p>
            <a:fld id="{6D22F896-40B5-4ADD-8801-0D06FADFA095}" type="slidenum">
              <a:rPr lang="en-US" sz="2400" b="1" smtClean="0">
                <a:solidFill>
                  <a:srgbClr val="FFFF00"/>
                </a:solidFill>
              </a:rPr>
              <a:t>192</a:t>
            </a:fld>
            <a:endParaRPr lang="en-US" sz="2400" b="1" dirty="0">
              <a:solidFill>
                <a:srgbClr val="FFFF00"/>
              </a:solidFill>
            </a:endParaRPr>
          </a:p>
        </p:txBody>
      </p:sp>
    </p:spTree>
    <p:extLst>
      <p:ext uri="{BB962C8B-B14F-4D97-AF65-F5344CB8AC3E}">
        <p14:creationId xmlns:p14="http://schemas.microsoft.com/office/powerpoint/2010/main" val="2696233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9B8AC20-F3D6-029E-9B5E-7BECDD4FA119}"/>
              </a:ext>
            </a:extLst>
          </p:cNvPr>
          <p:cNvSpPr txBox="1"/>
          <p:nvPr/>
        </p:nvSpPr>
        <p:spPr>
          <a:xfrm>
            <a:off x="2278912" y="301625"/>
            <a:ext cx="7389627" cy="1569660"/>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La toma de decisiones</a:t>
            </a:r>
          </a:p>
          <a:p>
            <a:pPr algn="ctr"/>
            <a:r>
              <a:rPr lang="es-ES" sz="3200" dirty="0">
                <a:solidFill>
                  <a:srgbClr val="FF0000"/>
                </a:solidFill>
                <a:latin typeface="Arial Black" panose="020B0A04020102020204" pitchFamily="34" charset="0"/>
              </a:rPr>
              <a:t>¿Cómo potencias la intuición’?  </a:t>
            </a:r>
            <a:endParaRPr lang="es-PE" sz="3200" dirty="0">
              <a:solidFill>
                <a:srgbClr val="FF0000"/>
              </a:solidFill>
              <a:latin typeface="Arial Black" panose="020B0A04020102020204" pitchFamily="34" charset="0"/>
            </a:endParaRPr>
          </a:p>
        </p:txBody>
      </p:sp>
      <p:sp>
        <p:nvSpPr>
          <p:cNvPr id="7" name="CuadroTexto 6">
            <a:extLst>
              <a:ext uri="{FF2B5EF4-FFF2-40B4-BE49-F238E27FC236}">
                <a16:creationId xmlns:a16="http://schemas.microsoft.com/office/drawing/2014/main" id="{490C4DB7-065B-744A-858A-287E4AC05023}"/>
              </a:ext>
            </a:extLst>
          </p:cNvPr>
          <p:cNvSpPr txBox="1"/>
          <p:nvPr/>
        </p:nvSpPr>
        <p:spPr>
          <a:xfrm>
            <a:off x="290622" y="2000602"/>
            <a:ext cx="11681637" cy="4401205"/>
          </a:xfrm>
          <a:prstGeom prst="rect">
            <a:avLst/>
          </a:prstGeom>
          <a:noFill/>
        </p:spPr>
        <p:txBody>
          <a:bodyPr wrap="square" rtlCol="0">
            <a:spAutoFit/>
          </a:bodyPr>
          <a:lstStyle/>
          <a:p>
            <a:pPr algn="just"/>
            <a:r>
              <a:rPr lang="es-ES" sz="2400" dirty="0">
                <a:latin typeface="Arial Black" panose="020B0A04020102020204" pitchFamily="34" charset="0"/>
              </a:rPr>
              <a:t>2</a:t>
            </a:r>
            <a:r>
              <a:rPr lang="es-ES" sz="2800" dirty="0">
                <a:latin typeface="Arial Black" panose="020B0A04020102020204" pitchFamily="34" charset="0"/>
              </a:rPr>
              <a:t>.- Apasiónate con lo que haces</a:t>
            </a:r>
          </a:p>
          <a:p>
            <a:pPr marL="342900" indent="-342900" algn="just">
              <a:buFont typeface="+mj-lt"/>
              <a:buAutoNum type="alphaLcParenR"/>
            </a:pPr>
            <a:r>
              <a:rPr lang="es-ES" sz="2800" dirty="0">
                <a:solidFill>
                  <a:srgbClr val="FF0000"/>
                </a:solidFill>
                <a:latin typeface="Arial Black" panose="020B0A04020102020204" pitchFamily="34" charset="0"/>
              </a:rPr>
              <a:t>Busca tu fuente de motivación: </a:t>
            </a:r>
            <a:r>
              <a:rPr lang="es-ES" sz="2800" dirty="0">
                <a:latin typeface="Arial Black" panose="020B0A04020102020204" pitchFamily="34" charset="0"/>
              </a:rPr>
              <a:t>poder, pertenencia, logro, autorrealización.</a:t>
            </a:r>
          </a:p>
          <a:p>
            <a:pPr marL="342900" indent="-342900" algn="just">
              <a:buFont typeface="+mj-lt"/>
              <a:buAutoNum type="alphaLcParenR"/>
            </a:pPr>
            <a:r>
              <a:rPr lang="es-ES" sz="2800" dirty="0">
                <a:solidFill>
                  <a:srgbClr val="FF0000"/>
                </a:solidFill>
                <a:latin typeface="Arial Black" panose="020B0A04020102020204" pitchFamily="34" charset="0"/>
              </a:rPr>
              <a:t>Conoce la desmotivación : </a:t>
            </a:r>
            <a:r>
              <a:rPr lang="es-ES" sz="2800" dirty="0">
                <a:latin typeface="Arial Black" panose="020B0A04020102020204" pitchFamily="34" charset="0"/>
              </a:rPr>
              <a:t>no encontrara sentido incompetencia y falta de autonomía.</a:t>
            </a:r>
          </a:p>
          <a:p>
            <a:pPr algn="just"/>
            <a:r>
              <a:rPr lang="es-ES" sz="2800" dirty="0">
                <a:solidFill>
                  <a:srgbClr val="FFFF00"/>
                </a:solidFill>
                <a:latin typeface="Arial Black" panose="020B0A04020102020204" pitchFamily="34" charset="0"/>
              </a:rPr>
              <a:t>¿Cómo hacerlo?</a:t>
            </a:r>
          </a:p>
          <a:p>
            <a:pPr marL="342900" indent="-342900" algn="just">
              <a:buFont typeface="+mj-lt"/>
              <a:buAutoNum type="alphaLcParenR"/>
            </a:pPr>
            <a:r>
              <a:rPr lang="es-ES" sz="2800" dirty="0">
                <a:latin typeface="Arial Black" panose="020B0A04020102020204" pitchFamily="34" charset="0"/>
              </a:rPr>
              <a:t>Asume tu protagonismo y responsabilidad</a:t>
            </a:r>
          </a:p>
          <a:p>
            <a:pPr marL="342900" indent="-342900" algn="just">
              <a:buFont typeface="+mj-lt"/>
              <a:buAutoNum type="alphaLcParenR"/>
            </a:pPr>
            <a:r>
              <a:rPr lang="es-ES" sz="2800" dirty="0">
                <a:latin typeface="Arial Black" panose="020B0A04020102020204" pitchFamily="34" charset="0"/>
              </a:rPr>
              <a:t>Identifica tu sueño actual y persevera</a:t>
            </a:r>
          </a:p>
          <a:p>
            <a:pPr marL="342900" indent="-342900" algn="just">
              <a:buFont typeface="+mj-lt"/>
              <a:buAutoNum type="alphaLcParenR"/>
            </a:pPr>
            <a:r>
              <a:rPr lang="es-ES" sz="2800" dirty="0">
                <a:latin typeface="Arial Black" panose="020B0A04020102020204" pitchFamily="34" charset="0"/>
              </a:rPr>
              <a:t>Ponte en acción ahora</a:t>
            </a:r>
          </a:p>
          <a:p>
            <a:pPr marL="342900" indent="-342900" algn="just">
              <a:buFont typeface="+mj-lt"/>
              <a:buAutoNum type="alphaLcParenR"/>
            </a:pPr>
            <a:r>
              <a:rPr lang="es-ES" sz="2800" dirty="0">
                <a:latin typeface="Arial Black" panose="020B0A04020102020204" pitchFamily="34" charset="0"/>
              </a:rPr>
              <a:t>Busca expectativas mas allá de ti mismo</a:t>
            </a:r>
            <a:endParaRPr lang="es-PE" sz="2800" dirty="0">
              <a:latin typeface="Arial Black" panose="020B0A04020102020204" pitchFamily="34" charset="0"/>
            </a:endParaRPr>
          </a:p>
        </p:txBody>
      </p:sp>
      <p:sp>
        <p:nvSpPr>
          <p:cNvPr id="2" name="Marcador de fecha 1">
            <a:extLst>
              <a:ext uri="{FF2B5EF4-FFF2-40B4-BE49-F238E27FC236}">
                <a16:creationId xmlns:a16="http://schemas.microsoft.com/office/drawing/2014/main" id="{20C93167-062E-4107-8078-B517D9931A67}"/>
              </a:ext>
            </a:extLst>
          </p:cNvPr>
          <p:cNvSpPr>
            <a:spLocks noGrp="1"/>
          </p:cNvSpPr>
          <p:nvPr>
            <p:ph type="dt" sz="half" idx="10"/>
          </p:nvPr>
        </p:nvSpPr>
        <p:spPr/>
        <p:txBody>
          <a:bodyPr/>
          <a:lstStyle/>
          <a:p>
            <a:fld id="{A62B1C82-684C-4616-B23A-268C534D393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0996918C-F714-4AF3-9A97-54DF2E0FCDE5}"/>
              </a:ext>
            </a:extLst>
          </p:cNvPr>
          <p:cNvSpPr>
            <a:spLocks noGrp="1"/>
          </p:cNvSpPr>
          <p:nvPr>
            <p:ph type="sldNum" sz="quarter" idx="12"/>
          </p:nvPr>
        </p:nvSpPr>
        <p:spPr/>
        <p:txBody>
          <a:bodyPr/>
          <a:lstStyle/>
          <a:p>
            <a:fld id="{6D22F896-40B5-4ADD-8801-0D06FADFA095}" type="slidenum">
              <a:rPr lang="en-US" sz="2400" b="1" smtClean="0">
                <a:solidFill>
                  <a:srgbClr val="FFFF00"/>
                </a:solidFill>
              </a:rPr>
              <a:t>193</a:t>
            </a:fld>
            <a:endParaRPr lang="en-US" sz="2400" b="1" dirty="0">
              <a:solidFill>
                <a:srgbClr val="FFFF00"/>
              </a:solidFill>
            </a:endParaRPr>
          </a:p>
        </p:txBody>
      </p:sp>
    </p:spTree>
    <p:extLst>
      <p:ext uri="{BB962C8B-B14F-4D97-AF65-F5344CB8AC3E}">
        <p14:creationId xmlns:p14="http://schemas.microsoft.com/office/powerpoint/2010/main" val="3231874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circle(in)">
                                      <p:cBhvr>
                                        <p:cTn id="12" dur="20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circle(in)">
                                      <p:cBhvr>
                                        <p:cTn id="17" dur="20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circle(in)">
                                      <p:cBhvr>
                                        <p:cTn id="22" dur="20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circle(in)">
                                      <p:cBhvr>
                                        <p:cTn id="27" dur="20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circle(in)">
                                      <p:cBhvr>
                                        <p:cTn id="32" dur="2000"/>
                                        <p:tgtEl>
                                          <p:spTgt spid="7">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7">
                                            <p:txEl>
                                              <p:pRg st="5" end="5"/>
                                            </p:txEl>
                                          </p:spTgt>
                                        </p:tgtEl>
                                        <p:attrNameLst>
                                          <p:attrName>style.visibility</p:attrName>
                                        </p:attrNameLst>
                                      </p:cBhvr>
                                      <p:to>
                                        <p:strVal val="visible"/>
                                      </p:to>
                                    </p:set>
                                    <p:animEffect transition="in" filter="circle(in)">
                                      <p:cBhvr>
                                        <p:cTn id="37" dur="2000"/>
                                        <p:tgtEl>
                                          <p:spTgt spid="7">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7">
                                            <p:txEl>
                                              <p:pRg st="6" end="6"/>
                                            </p:txEl>
                                          </p:spTgt>
                                        </p:tgtEl>
                                        <p:attrNameLst>
                                          <p:attrName>style.visibility</p:attrName>
                                        </p:attrNameLst>
                                      </p:cBhvr>
                                      <p:to>
                                        <p:strVal val="visible"/>
                                      </p:to>
                                    </p:set>
                                    <p:animEffect transition="in" filter="circle(in)">
                                      <p:cBhvr>
                                        <p:cTn id="42" dur="2000"/>
                                        <p:tgtEl>
                                          <p:spTgt spid="7">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7">
                                            <p:txEl>
                                              <p:pRg st="7" end="7"/>
                                            </p:txEl>
                                          </p:spTgt>
                                        </p:tgtEl>
                                        <p:attrNameLst>
                                          <p:attrName>style.visibility</p:attrName>
                                        </p:attrNameLst>
                                      </p:cBhvr>
                                      <p:to>
                                        <p:strVal val="visible"/>
                                      </p:to>
                                    </p:set>
                                    <p:animEffect transition="in" filter="circle(in)">
                                      <p:cBhvr>
                                        <p:cTn id="47" dur="2000"/>
                                        <p:tgtEl>
                                          <p:spTgt spid="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D923D02-E2EE-46A1-B822-0422190648E4}"/>
              </a:ext>
            </a:extLst>
          </p:cNvPr>
          <p:cNvSpPr>
            <a:spLocks noGrp="1"/>
          </p:cNvSpPr>
          <p:nvPr>
            <p:ph idx="1"/>
          </p:nvPr>
        </p:nvSpPr>
        <p:spPr>
          <a:xfrm>
            <a:off x="261729" y="405516"/>
            <a:ext cx="11704983" cy="6233823"/>
          </a:xfrm>
        </p:spPr>
        <p:txBody>
          <a:bodyPr>
            <a:normAutofit/>
          </a:bodyPr>
          <a:lstStyle/>
          <a:p>
            <a:pPr marL="0" indent="0" algn="just">
              <a:buNone/>
            </a:pPr>
            <a:r>
              <a:rPr lang="es-MX" sz="3200" dirty="0">
                <a:solidFill>
                  <a:srgbClr val="FFFF00"/>
                </a:solidFill>
                <a:latin typeface="Arial Black" panose="020B0A04020102020204" pitchFamily="34" charset="0"/>
              </a:rPr>
              <a:t>3.- Piensa de otro modo</a:t>
            </a:r>
          </a:p>
          <a:p>
            <a:pPr marL="514350" indent="-514350" algn="just">
              <a:buFont typeface="+mj-lt"/>
              <a:buAutoNum type="alphaLcParenR"/>
            </a:pPr>
            <a:r>
              <a:rPr lang="es-MX" sz="3200" dirty="0">
                <a:latin typeface="Arial Black" panose="020B0A04020102020204" pitchFamily="34" charset="0"/>
              </a:rPr>
              <a:t> Apertura mental: la realidad es múltiple no evidente.</a:t>
            </a:r>
          </a:p>
          <a:p>
            <a:pPr marL="514350" indent="-514350" algn="just">
              <a:buFont typeface="+mj-lt"/>
              <a:buAutoNum type="alphaLcParenR"/>
            </a:pPr>
            <a:r>
              <a:rPr lang="es-MX" sz="3200" dirty="0">
                <a:latin typeface="Arial Black" panose="020B0A04020102020204" pitchFamily="34" charset="0"/>
              </a:rPr>
              <a:t>Busca lo inconexo no lo rutinario.</a:t>
            </a:r>
          </a:p>
          <a:p>
            <a:pPr marL="514350" indent="-514350" algn="just">
              <a:buFont typeface="+mj-lt"/>
              <a:buAutoNum type="alphaLcParenR"/>
            </a:pPr>
            <a:r>
              <a:rPr lang="es-MX" sz="3200" dirty="0">
                <a:latin typeface="Arial Black" panose="020B0A04020102020204" pitchFamily="34" charset="0"/>
              </a:rPr>
              <a:t>Practica tu lado “oscuro”, explora caminos diferentes.</a:t>
            </a:r>
          </a:p>
          <a:p>
            <a:pPr marL="0" indent="0" algn="just">
              <a:buNone/>
            </a:pPr>
            <a:r>
              <a:rPr lang="es-MX" sz="3200" dirty="0">
                <a:solidFill>
                  <a:srgbClr val="FFFF00"/>
                </a:solidFill>
                <a:latin typeface="Arial Black" panose="020B0A04020102020204" pitchFamily="34" charset="0"/>
              </a:rPr>
              <a:t>Como hacerlo</a:t>
            </a:r>
          </a:p>
          <a:p>
            <a:pPr marL="514350" indent="-514350" algn="just">
              <a:buFont typeface="+mj-lt"/>
              <a:buAutoNum type="alphaLcParenR"/>
            </a:pPr>
            <a:r>
              <a:rPr lang="es-MX" sz="3200" dirty="0">
                <a:latin typeface="Arial Black" panose="020B0A04020102020204" pitchFamily="34" charset="0"/>
              </a:rPr>
              <a:t>Empatiza y pide  Feed back</a:t>
            </a:r>
          </a:p>
          <a:p>
            <a:pPr marL="514350" indent="-514350" algn="just">
              <a:buFont typeface="+mj-lt"/>
              <a:buAutoNum type="alphaLcParenR"/>
            </a:pPr>
            <a:r>
              <a:rPr lang="es-MX" sz="3200" dirty="0">
                <a:latin typeface="Arial Black" panose="020B0A04020102020204" pitchFamily="34" charset="0"/>
              </a:rPr>
              <a:t>Asume riesgos</a:t>
            </a:r>
          </a:p>
          <a:p>
            <a:pPr marL="514350" indent="-514350" algn="just">
              <a:buFont typeface="+mj-lt"/>
              <a:buAutoNum type="alphaLcParenR"/>
            </a:pPr>
            <a:r>
              <a:rPr lang="es-MX" sz="3200" dirty="0">
                <a:latin typeface="Arial Black" panose="020B0A04020102020204" pitchFamily="34" charset="0"/>
              </a:rPr>
              <a:t>Piensa en la siguiente derivada global : que hay mas allá de si mismo.</a:t>
            </a:r>
          </a:p>
          <a:p>
            <a:pPr marL="514350" indent="-514350" algn="just">
              <a:buFont typeface="+mj-lt"/>
              <a:buAutoNum type="alphaLcParenR"/>
            </a:pPr>
            <a:endParaRPr lang="es-MX" sz="3200" dirty="0">
              <a:latin typeface="Arial Black" panose="020B0A04020102020204" pitchFamily="34" charset="0"/>
            </a:endParaRPr>
          </a:p>
          <a:p>
            <a:pPr marL="514350" indent="-514350" algn="just">
              <a:buFont typeface="+mj-lt"/>
              <a:buAutoNum type="alphaLcParenR"/>
            </a:pPr>
            <a:endParaRPr lang="es-MX" sz="3200" dirty="0">
              <a:latin typeface="Arial Black" panose="020B0A04020102020204" pitchFamily="34" charset="0"/>
            </a:endParaRPr>
          </a:p>
          <a:p>
            <a:pPr marL="514350" indent="-514350" algn="just">
              <a:buFont typeface="+mj-lt"/>
              <a:buAutoNum type="alphaLcParenR"/>
            </a:pPr>
            <a:endParaRPr lang="es-MX" sz="3200" dirty="0">
              <a:latin typeface="Arial Black" panose="020B0A04020102020204" pitchFamily="34" charset="0"/>
            </a:endParaRPr>
          </a:p>
          <a:p>
            <a:pPr marL="514350" indent="-514350" algn="just">
              <a:buFont typeface="+mj-lt"/>
              <a:buAutoNum type="alphaLcParenR"/>
            </a:pPr>
            <a:endParaRPr lang="es-MX" sz="3200" dirty="0">
              <a:latin typeface="Arial Black" panose="020B0A04020102020204" pitchFamily="34" charset="0"/>
            </a:endParaRPr>
          </a:p>
          <a:p>
            <a:pPr marL="514350" indent="-514350">
              <a:buFont typeface="+mj-lt"/>
              <a:buAutoNum type="alphaLcParenR"/>
            </a:pPr>
            <a:endParaRPr lang="es-PE" sz="3200" dirty="0">
              <a:latin typeface="Arial Black" panose="020B0A04020102020204" pitchFamily="34" charset="0"/>
            </a:endParaRPr>
          </a:p>
        </p:txBody>
      </p:sp>
      <p:sp>
        <p:nvSpPr>
          <p:cNvPr id="2" name="Marcador de fecha 1">
            <a:extLst>
              <a:ext uri="{FF2B5EF4-FFF2-40B4-BE49-F238E27FC236}">
                <a16:creationId xmlns:a16="http://schemas.microsoft.com/office/drawing/2014/main" id="{EB730D1F-ECD4-453F-B246-62A6767297FF}"/>
              </a:ext>
            </a:extLst>
          </p:cNvPr>
          <p:cNvSpPr>
            <a:spLocks noGrp="1"/>
          </p:cNvSpPr>
          <p:nvPr>
            <p:ph type="dt" sz="half" idx="10"/>
          </p:nvPr>
        </p:nvSpPr>
        <p:spPr/>
        <p:txBody>
          <a:bodyPr/>
          <a:lstStyle/>
          <a:p>
            <a:fld id="{B03E6C33-CAB0-4040-849D-E446E39BE483}"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C7FBFABF-1FB8-446B-BBB7-DB2A6FB8F387}"/>
              </a:ext>
            </a:extLst>
          </p:cNvPr>
          <p:cNvSpPr>
            <a:spLocks noGrp="1"/>
          </p:cNvSpPr>
          <p:nvPr>
            <p:ph type="sldNum" sz="quarter" idx="12"/>
          </p:nvPr>
        </p:nvSpPr>
        <p:spPr/>
        <p:txBody>
          <a:bodyPr/>
          <a:lstStyle/>
          <a:p>
            <a:fld id="{6D22F896-40B5-4ADD-8801-0D06FADFA095}" type="slidenum">
              <a:rPr lang="en-US" sz="2400" b="1" smtClean="0">
                <a:solidFill>
                  <a:srgbClr val="FFFF00"/>
                </a:solidFill>
              </a:rPr>
              <a:t>194</a:t>
            </a:fld>
            <a:endParaRPr lang="en-US" sz="2400" b="1" dirty="0">
              <a:solidFill>
                <a:srgbClr val="FFFF00"/>
              </a:solidFill>
            </a:endParaRPr>
          </a:p>
        </p:txBody>
      </p:sp>
    </p:spTree>
    <p:extLst>
      <p:ext uri="{BB962C8B-B14F-4D97-AF65-F5344CB8AC3E}">
        <p14:creationId xmlns:p14="http://schemas.microsoft.com/office/powerpoint/2010/main" val="1440992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37B5A532-247C-40AC-BA59-87CC464D8AED}"/>
              </a:ext>
            </a:extLst>
          </p:cNvPr>
          <p:cNvSpPr txBox="1"/>
          <p:nvPr/>
        </p:nvSpPr>
        <p:spPr>
          <a:xfrm>
            <a:off x="2278912" y="301625"/>
            <a:ext cx="7389627" cy="1569660"/>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La toma de decisiones</a:t>
            </a:r>
          </a:p>
          <a:p>
            <a:pPr algn="ctr"/>
            <a:r>
              <a:rPr lang="es-ES" sz="3200" dirty="0">
                <a:solidFill>
                  <a:srgbClr val="FF0000"/>
                </a:solidFill>
                <a:latin typeface="Arial Black" panose="020B0A04020102020204" pitchFamily="34" charset="0"/>
              </a:rPr>
              <a:t>¿Cómo escuchar la intuición’?  </a:t>
            </a:r>
            <a:endParaRPr lang="es-PE" sz="3200" dirty="0">
              <a:solidFill>
                <a:srgbClr val="FF0000"/>
              </a:solidFill>
              <a:latin typeface="Arial Black" panose="020B0A04020102020204" pitchFamily="34" charset="0"/>
            </a:endParaRPr>
          </a:p>
        </p:txBody>
      </p:sp>
      <p:sp>
        <p:nvSpPr>
          <p:cNvPr id="2" name="CuadroTexto 1">
            <a:extLst>
              <a:ext uri="{FF2B5EF4-FFF2-40B4-BE49-F238E27FC236}">
                <a16:creationId xmlns:a16="http://schemas.microsoft.com/office/drawing/2014/main" id="{4260C86F-4935-46F8-A99A-532E5BB9FDCA}"/>
              </a:ext>
            </a:extLst>
          </p:cNvPr>
          <p:cNvSpPr txBox="1"/>
          <p:nvPr/>
        </p:nvSpPr>
        <p:spPr>
          <a:xfrm>
            <a:off x="278296" y="2122077"/>
            <a:ext cx="11622156" cy="4154984"/>
          </a:xfrm>
          <a:prstGeom prst="rect">
            <a:avLst/>
          </a:prstGeom>
          <a:noFill/>
        </p:spPr>
        <p:txBody>
          <a:bodyPr wrap="square" rtlCol="0">
            <a:spAutoFit/>
          </a:bodyPr>
          <a:lstStyle/>
          <a:p>
            <a:pPr marL="342900" indent="-342900" algn="just">
              <a:buFont typeface="+mj-lt"/>
              <a:buAutoNum type="arabicPeriod"/>
            </a:pPr>
            <a:r>
              <a:rPr lang="es-MX" sz="4400" dirty="0">
                <a:latin typeface="Arial Black" panose="020B0A04020102020204" pitchFamily="34" charset="0"/>
              </a:rPr>
              <a:t>Juega con las ideas locales en tu campo.</a:t>
            </a:r>
          </a:p>
          <a:p>
            <a:pPr marL="342900" indent="-342900" algn="just">
              <a:buFont typeface="+mj-lt"/>
              <a:buAutoNum type="arabicPeriod"/>
            </a:pPr>
            <a:r>
              <a:rPr lang="es-MX" sz="4400" dirty="0">
                <a:latin typeface="Arial Black" panose="020B0A04020102020204" pitchFamily="34" charset="0"/>
              </a:rPr>
              <a:t>Cuestiónalo TODO</a:t>
            </a:r>
          </a:p>
          <a:p>
            <a:pPr marL="342900" indent="-342900" algn="just">
              <a:buFont typeface="+mj-lt"/>
              <a:buAutoNum type="arabicPeriod"/>
            </a:pPr>
            <a:r>
              <a:rPr lang="es-MX" sz="4400" dirty="0">
                <a:latin typeface="Arial Black" panose="020B0A04020102020204" pitchFamily="34" charset="0"/>
              </a:rPr>
              <a:t> Escucha tus emociones con cariño.</a:t>
            </a:r>
          </a:p>
          <a:p>
            <a:pPr marL="342900" indent="-342900" algn="just">
              <a:buFont typeface="+mj-lt"/>
              <a:buAutoNum type="arabicPeriod"/>
            </a:pPr>
            <a:r>
              <a:rPr lang="es-MX" sz="4400" dirty="0">
                <a:latin typeface="Arial Black" panose="020B0A04020102020204" pitchFamily="34" charset="0"/>
              </a:rPr>
              <a:t>Comprueba tus intuiciones.</a:t>
            </a:r>
            <a:endParaRPr lang="es-PE" sz="4400" dirty="0">
              <a:latin typeface="Arial Black" panose="020B0A04020102020204" pitchFamily="34" charset="0"/>
            </a:endParaRPr>
          </a:p>
        </p:txBody>
      </p:sp>
      <p:sp>
        <p:nvSpPr>
          <p:cNvPr id="4" name="Marcador de fecha 3">
            <a:extLst>
              <a:ext uri="{FF2B5EF4-FFF2-40B4-BE49-F238E27FC236}">
                <a16:creationId xmlns:a16="http://schemas.microsoft.com/office/drawing/2014/main" id="{E4A78997-7B1E-4988-B0C4-FC7429951CDF}"/>
              </a:ext>
            </a:extLst>
          </p:cNvPr>
          <p:cNvSpPr>
            <a:spLocks noGrp="1"/>
          </p:cNvSpPr>
          <p:nvPr>
            <p:ph type="dt" sz="half" idx="10"/>
          </p:nvPr>
        </p:nvSpPr>
        <p:spPr/>
        <p:txBody>
          <a:bodyPr/>
          <a:lstStyle/>
          <a:p>
            <a:fld id="{77D1F1E1-1727-41F3-8D43-E287878E6F99}"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0FBBBC0C-4DF5-41D8-B67A-58B40289F161}"/>
              </a:ext>
            </a:extLst>
          </p:cNvPr>
          <p:cNvSpPr>
            <a:spLocks noGrp="1"/>
          </p:cNvSpPr>
          <p:nvPr>
            <p:ph type="sldNum" sz="quarter" idx="12"/>
          </p:nvPr>
        </p:nvSpPr>
        <p:spPr/>
        <p:txBody>
          <a:bodyPr/>
          <a:lstStyle/>
          <a:p>
            <a:fld id="{6D22F896-40B5-4ADD-8801-0D06FADFA095}" type="slidenum">
              <a:rPr lang="en-US" sz="2400" b="1" smtClean="0">
                <a:solidFill>
                  <a:srgbClr val="FFFF00"/>
                </a:solidFill>
              </a:rPr>
              <a:t>195</a:t>
            </a:fld>
            <a:endParaRPr lang="en-US" sz="2400" b="1" dirty="0">
              <a:solidFill>
                <a:srgbClr val="FFFF00"/>
              </a:solidFill>
            </a:endParaRPr>
          </a:p>
        </p:txBody>
      </p:sp>
    </p:spTree>
    <p:extLst>
      <p:ext uri="{BB962C8B-B14F-4D97-AF65-F5344CB8AC3E}">
        <p14:creationId xmlns:p14="http://schemas.microsoft.com/office/powerpoint/2010/main" val="2350817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ircle(in)">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ircle(in)">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ircle(in)">
                                      <p:cBhvr>
                                        <p:cTn id="22" dur="20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circle(in)">
                                      <p:cBhvr>
                                        <p:cTn id="27"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9098EE7-9E12-41A4-BB75-FC066742F139}"/>
              </a:ext>
            </a:extLst>
          </p:cNvPr>
          <p:cNvSpPr txBox="1"/>
          <p:nvPr/>
        </p:nvSpPr>
        <p:spPr>
          <a:xfrm>
            <a:off x="1656522" y="151541"/>
            <a:ext cx="8547652" cy="1077218"/>
          </a:xfrm>
          <a:prstGeom prst="rect">
            <a:avLst/>
          </a:prstGeom>
          <a:solidFill>
            <a:schemeClr val="accent1">
              <a:lumMod val="50000"/>
            </a:schemeClr>
          </a:solid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El cerebro se fija en lo negativo</a:t>
            </a:r>
          </a:p>
        </p:txBody>
      </p:sp>
      <p:sp>
        <p:nvSpPr>
          <p:cNvPr id="2" name="CuadroTexto 1">
            <a:extLst>
              <a:ext uri="{FF2B5EF4-FFF2-40B4-BE49-F238E27FC236}">
                <a16:creationId xmlns:a16="http://schemas.microsoft.com/office/drawing/2014/main" id="{3BB9AD8A-F18B-4CF0-B6E8-B830AEF27A13}"/>
              </a:ext>
            </a:extLst>
          </p:cNvPr>
          <p:cNvSpPr txBox="1"/>
          <p:nvPr/>
        </p:nvSpPr>
        <p:spPr>
          <a:xfrm>
            <a:off x="185530" y="1544542"/>
            <a:ext cx="11820939" cy="4801314"/>
          </a:xfrm>
          <a:prstGeom prst="rect">
            <a:avLst/>
          </a:prstGeom>
          <a:noFill/>
        </p:spPr>
        <p:txBody>
          <a:bodyPr wrap="square" rtlCol="0">
            <a:spAutoFit/>
          </a:bodyPr>
          <a:lstStyle/>
          <a:p>
            <a:pPr marL="285750" indent="-285750" algn="just">
              <a:buFont typeface="Arial" panose="020B0604020202020204" pitchFamily="34" charset="0"/>
              <a:buChar char="•"/>
            </a:pPr>
            <a:r>
              <a:rPr lang="es-MX" sz="3200" dirty="0">
                <a:latin typeface="Arial Black" panose="020B0A04020102020204" pitchFamily="34" charset="0"/>
              </a:rPr>
              <a:t>Tras unos cuantas fallas es fácil adquirir un sentido de neutralidad aprendida, mientras que es difícil revertir eses sentido, incluso con muchos éxitos.</a:t>
            </a:r>
          </a:p>
          <a:p>
            <a:pPr marL="285750" indent="-285750" algn="just">
              <a:buFont typeface="Arial" panose="020B0604020202020204" pitchFamily="34" charset="0"/>
              <a:buChar char="•"/>
            </a:pPr>
            <a:r>
              <a:rPr lang="es-MX" sz="3200" dirty="0">
                <a:latin typeface="Arial Black" panose="020B0A04020102020204" pitchFamily="34" charset="0"/>
              </a:rPr>
              <a:t>Las personas se esfuerzan mas en evitar una perdida que en adquirir una guanacia equiparable</a:t>
            </a:r>
          </a:p>
          <a:p>
            <a:pPr marL="285750" indent="-285750" algn="just">
              <a:buFont typeface="Arial" panose="020B0604020202020204" pitchFamily="34" charset="0"/>
              <a:buChar char="•"/>
            </a:pPr>
            <a:r>
              <a:rPr lang="es-MX" sz="3200" dirty="0">
                <a:latin typeface="Arial Black" panose="020B0A04020102020204" pitchFamily="34" charset="0"/>
              </a:rPr>
              <a:t>Las víctimas de accidentes tardan ,mas en recuperar su nivel de felicidad anterior que los acertantes de la lotería.</a:t>
            </a:r>
          </a:p>
          <a:p>
            <a:endParaRPr lang="es-PE" dirty="0"/>
          </a:p>
        </p:txBody>
      </p:sp>
      <p:sp>
        <p:nvSpPr>
          <p:cNvPr id="4" name="Marcador de fecha 3">
            <a:extLst>
              <a:ext uri="{FF2B5EF4-FFF2-40B4-BE49-F238E27FC236}">
                <a16:creationId xmlns:a16="http://schemas.microsoft.com/office/drawing/2014/main" id="{7DBBE942-ABBF-4639-95DB-FD8182870056}"/>
              </a:ext>
            </a:extLst>
          </p:cNvPr>
          <p:cNvSpPr>
            <a:spLocks noGrp="1"/>
          </p:cNvSpPr>
          <p:nvPr>
            <p:ph type="dt" sz="half" idx="10"/>
          </p:nvPr>
        </p:nvSpPr>
        <p:spPr/>
        <p:txBody>
          <a:bodyPr/>
          <a:lstStyle/>
          <a:p>
            <a:fld id="{C7E70201-599F-4D78-9592-4141506DD26C}"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1D3D2E5A-9BBE-4717-8F3B-CC0F1C36AE07}"/>
              </a:ext>
            </a:extLst>
          </p:cNvPr>
          <p:cNvSpPr>
            <a:spLocks noGrp="1"/>
          </p:cNvSpPr>
          <p:nvPr>
            <p:ph type="sldNum" sz="quarter" idx="12"/>
          </p:nvPr>
        </p:nvSpPr>
        <p:spPr/>
        <p:txBody>
          <a:bodyPr/>
          <a:lstStyle/>
          <a:p>
            <a:fld id="{6D22F896-40B5-4ADD-8801-0D06FADFA095}" type="slidenum">
              <a:rPr lang="en-US" sz="2400" b="1" smtClean="0">
                <a:solidFill>
                  <a:srgbClr val="FFFF00"/>
                </a:solidFill>
              </a:rPr>
              <a:t>196</a:t>
            </a:fld>
            <a:endParaRPr lang="en-US" sz="2400" b="1" dirty="0">
              <a:solidFill>
                <a:srgbClr val="FFFF00"/>
              </a:solidFill>
            </a:endParaRPr>
          </a:p>
        </p:txBody>
      </p:sp>
    </p:spTree>
    <p:extLst>
      <p:ext uri="{BB962C8B-B14F-4D97-AF65-F5344CB8AC3E}">
        <p14:creationId xmlns:p14="http://schemas.microsoft.com/office/powerpoint/2010/main" val="4206997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ircle(in)">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ircle(in)">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ircle(in)">
                                      <p:cBhvr>
                                        <p:cTn id="2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7BE9D6E-955E-40D1-82E0-E8C6D8DB4849}"/>
              </a:ext>
            </a:extLst>
          </p:cNvPr>
          <p:cNvSpPr>
            <a:spLocks noGrp="1"/>
          </p:cNvSpPr>
          <p:nvPr>
            <p:ph idx="1"/>
          </p:nvPr>
        </p:nvSpPr>
        <p:spPr>
          <a:xfrm>
            <a:off x="248477" y="1166191"/>
            <a:ext cx="11744739" cy="5234609"/>
          </a:xfrm>
        </p:spPr>
        <p:txBody>
          <a:bodyPr/>
          <a:lstStyle/>
          <a:p>
            <a:pPr marL="285750" indent="-285750" algn="just">
              <a:buFont typeface="Arial" panose="020B0604020202020204" pitchFamily="34" charset="0"/>
              <a:buChar char="•"/>
            </a:pPr>
            <a:r>
              <a:rPr lang="es-MX" sz="3600" dirty="0">
                <a:latin typeface="Arial Black" panose="020B0A04020102020204" pitchFamily="34" charset="0"/>
              </a:rPr>
              <a:t>La mala información sobre alguien pesa mas que la buena.</a:t>
            </a:r>
          </a:p>
          <a:p>
            <a:pPr marL="285750" indent="-285750" algn="just">
              <a:buFont typeface="Arial" panose="020B0604020202020204" pitchFamily="34" charset="0"/>
              <a:buChar char="•"/>
            </a:pPr>
            <a:r>
              <a:rPr lang="es-MX" sz="3600" dirty="0">
                <a:latin typeface="Arial Black" panose="020B0A04020102020204" pitchFamily="34" charset="0"/>
              </a:rPr>
              <a:t>En las relaciones normalmente se necesitan cinco interacciones positivas para superar los efectos de una negativa.</a:t>
            </a:r>
          </a:p>
          <a:p>
            <a:pPr marL="285750" indent="-285750" algn="just">
              <a:buFont typeface="Arial" panose="020B0604020202020204" pitchFamily="34" charset="0"/>
              <a:buChar char="•"/>
            </a:pPr>
            <a:r>
              <a:rPr lang="es-MX" sz="3600" dirty="0">
                <a:latin typeface="Arial Black" panose="020B0A04020102020204" pitchFamily="34" charset="0"/>
              </a:rPr>
              <a:t>Incluso cuando has desaprendido una experiencia negativa deja un rostro en tú cerebro, preparado para reactivarse si encuentras un suceso parecido   al anterior. </a:t>
            </a:r>
            <a:endParaRPr lang="es-MX" sz="3600" dirty="0"/>
          </a:p>
          <a:p>
            <a:endParaRPr lang="es-PE" dirty="0"/>
          </a:p>
        </p:txBody>
      </p:sp>
      <p:sp>
        <p:nvSpPr>
          <p:cNvPr id="2" name="Marcador de fecha 1">
            <a:extLst>
              <a:ext uri="{FF2B5EF4-FFF2-40B4-BE49-F238E27FC236}">
                <a16:creationId xmlns:a16="http://schemas.microsoft.com/office/drawing/2014/main" id="{BCBA5954-F35F-45B4-9ECB-2E75D3468206}"/>
              </a:ext>
            </a:extLst>
          </p:cNvPr>
          <p:cNvSpPr>
            <a:spLocks noGrp="1"/>
          </p:cNvSpPr>
          <p:nvPr>
            <p:ph type="dt" sz="half" idx="10"/>
          </p:nvPr>
        </p:nvSpPr>
        <p:spPr/>
        <p:txBody>
          <a:bodyPr/>
          <a:lstStyle/>
          <a:p>
            <a:fld id="{3B744E2C-92DF-4E9D-81C9-AEED2595075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10FE4944-0A86-4BD0-B941-65227B2FE523}"/>
              </a:ext>
            </a:extLst>
          </p:cNvPr>
          <p:cNvSpPr>
            <a:spLocks noGrp="1"/>
          </p:cNvSpPr>
          <p:nvPr>
            <p:ph type="sldNum" sz="quarter" idx="12"/>
          </p:nvPr>
        </p:nvSpPr>
        <p:spPr/>
        <p:txBody>
          <a:bodyPr/>
          <a:lstStyle/>
          <a:p>
            <a:fld id="{6D22F896-40B5-4ADD-8801-0D06FADFA095}" type="slidenum">
              <a:rPr lang="en-US" sz="2400" b="1" smtClean="0">
                <a:solidFill>
                  <a:srgbClr val="FFFF00"/>
                </a:solidFill>
              </a:rPr>
              <a:t>197</a:t>
            </a:fld>
            <a:endParaRPr lang="en-US" sz="2400" b="1" dirty="0">
              <a:solidFill>
                <a:srgbClr val="FFFF00"/>
              </a:solidFill>
            </a:endParaRPr>
          </a:p>
        </p:txBody>
      </p:sp>
    </p:spTree>
    <p:extLst>
      <p:ext uri="{BB962C8B-B14F-4D97-AF65-F5344CB8AC3E}">
        <p14:creationId xmlns:p14="http://schemas.microsoft.com/office/powerpoint/2010/main" val="1459590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5EA8017F-0698-D8A4-3E3F-C4270BA87B24}"/>
              </a:ext>
            </a:extLst>
          </p:cNvPr>
          <p:cNvSpPr txBox="1"/>
          <p:nvPr/>
        </p:nvSpPr>
        <p:spPr>
          <a:xfrm>
            <a:off x="2278912" y="301625"/>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LA ESCALERA DE INFERENCIAS </a:t>
            </a:r>
          </a:p>
        </p:txBody>
      </p:sp>
      <p:pic>
        <p:nvPicPr>
          <p:cNvPr id="7" name="Imagen 6">
            <a:extLst>
              <a:ext uri="{FF2B5EF4-FFF2-40B4-BE49-F238E27FC236}">
                <a16:creationId xmlns:a16="http://schemas.microsoft.com/office/drawing/2014/main" id="{AA4E0636-34B3-B011-EBD1-2A47FB159BB7}"/>
              </a:ext>
            </a:extLst>
          </p:cNvPr>
          <p:cNvPicPr>
            <a:picLocks noChangeAspect="1"/>
          </p:cNvPicPr>
          <p:nvPr/>
        </p:nvPicPr>
        <p:blipFill rotWithShape="1">
          <a:blip r:embed="rId2"/>
          <a:srcRect l="60662" t="13202" r="6004" b="5376"/>
          <a:stretch/>
        </p:blipFill>
        <p:spPr>
          <a:xfrm>
            <a:off x="5809807" y="1549479"/>
            <a:ext cx="5094768" cy="5006896"/>
          </a:xfrm>
          <a:prstGeom prst="rect">
            <a:avLst/>
          </a:prstGeom>
        </p:spPr>
      </p:pic>
      <p:sp>
        <p:nvSpPr>
          <p:cNvPr id="8" name="CuadroTexto 7">
            <a:extLst>
              <a:ext uri="{FF2B5EF4-FFF2-40B4-BE49-F238E27FC236}">
                <a16:creationId xmlns:a16="http://schemas.microsoft.com/office/drawing/2014/main" id="{C67BED5B-0CEB-032C-6128-ED3DA4CEC9BC}"/>
              </a:ext>
            </a:extLst>
          </p:cNvPr>
          <p:cNvSpPr txBox="1"/>
          <p:nvPr/>
        </p:nvSpPr>
        <p:spPr>
          <a:xfrm>
            <a:off x="7304566" y="2094275"/>
            <a:ext cx="1977656" cy="369332"/>
          </a:xfrm>
          <a:prstGeom prst="rect">
            <a:avLst/>
          </a:prstGeom>
          <a:noFill/>
        </p:spPr>
        <p:txBody>
          <a:bodyPr wrap="square" rtlCol="0">
            <a:spAutoFit/>
          </a:bodyPr>
          <a:lstStyle/>
          <a:p>
            <a:r>
              <a:rPr lang="es-ES" b="1" dirty="0"/>
              <a:t>Enfrentamiento </a:t>
            </a:r>
            <a:endParaRPr lang="es-PE" b="1" dirty="0"/>
          </a:p>
        </p:txBody>
      </p:sp>
      <p:sp>
        <p:nvSpPr>
          <p:cNvPr id="9" name="CuadroTexto 8">
            <a:extLst>
              <a:ext uri="{FF2B5EF4-FFF2-40B4-BE49-F238E27FC236}">
                <a16:creationId xmlns:a16="http://schemas.microsoft.com/office/drawing/2014/main" id="{9A2C2520-0EA4-1675-3DC5-F7938A57829A}"/>
              </a:ext>
            </a:extLst>
          </p:cNvPr>
          <p:cNvSpPr txBox="1"/>
          <p:nvPr/>
        </p:nvSpPr>
        <p:spPr>
          <a:xfrm>
            <a:off x="6713574" y="2871229"/>
            <a:ext cx="3090530" cy="369332"/>
          </a:xfrm>
          <a:prstGeom prst="rect">
            <a:avLst/>
          </a:prstGeom>
          <a:noFill/>
        </p:spPr>
        <p:txBody>
          <a:bodyPr wrap="square" rtlCol="0">
            <a:spAutoFit/>
          </a:bodyPr>
          <a:lstStyle/>
          <a:p>
            <a:pPr algn="ctr"/>
            <a:r>
              <a:rPr lang="es-ES" b="1" dirty="0"/>
              <a:t>“Siempre me ignora” </a:t>
            </a:r>
            <a:endParaRPr lang="es-PE" b="1" dirty="0"/>
          </a:p>
        </p:txBody>
      </p:sp>
      <p:sp>
        <p:nvSpPr>
          <p:cNvPr id="11" name="CuadroTexto 10">
            <a:extLst>
              <a:ext uri="{FF2B5EF4-FFF2-40B4-BE49-F238E27FC236}">
                <a16:creationId xmlns:a16="http://schemas.microsoft.com/office/drawing/2014/main" id="{005550FB-091D-95BE-DD2B-55451B5DF7D3}"/>
              </a:ext>
            </a:extLst>
          </p:cNvPr>
          <p:cNvSpPr txBox="1"/>
          <p:nvPr/>
        </p:nvSpPr>
        <p:spPr>
          <a:xfrm>
            <a:off x="6798634" y="3658831"/>
            <a:ext cx="2920409" cy="369332"/>
          </a:xfrm>
          <a:prstGeom prst="rect">
            <a:avLst/>
          </a:prstGeom>
          <a:noFill/>
        </p:spPr>
        <p:txBody>
          <a:bodyPr wrap="square" rtlCol="0">
            <a:spAutoFit/>
          </a:bodyPr>
          <a:lstStyle/>
          <a:p>
            <a:pPr algn="ctr"/>
            <a:r>
              <a:rPr lang="es-ES" b="1" dirty="0"/>
              <a:t>“Me ignora porque” </a:t>
            </a:r>
            <a:endParaRPr lang="es-PE" b="1" dirty="0"/>
          </a:p>
        </p:txBody>
      </p:sp>
      <p:sp>
        <p:nvSpPr>
          <p:cNvPr id="12" name="CuadroTexto 11">
            <a:extLst>
              <a:ext uri="{FF2B5EF4-FFF2-40B4-BE49-F238E27FC236}">
                <a16:creationId xmlns:a16="http://schemas.microsoft.com/office/drawing/2014/main" id="{3BECF3DB-3F6E-A1AC-B691-05F264EF8435}"/>
              </a:ext>
            </a:extLst>
          </p:cNvPr>
          <p:cNvSpPr txBox="1"/>
          <p:nvPr/>
        </p:nvSpPr>
        <p:spPr>
          <a:xfrm>
            <a:off x="6798633" y="4354611"/>
            <a:ext cx="2920409" cy="646331"/>
          </a:xfrm>
          <a:prstGeom prst="rect">
            <a:avLst/>
          </a:prstGeom>
          <a:noFill/>
        </p:spPr>
        <p:txBody>
          <a:bodyPr wrap="square" rtlCol="0">
            <a:spAutoFit/>
          </a:bodyPr>
          <a:lstStyle/>
          <a:p>
            <a:pPr algn="ctr"/>
            <a:r>
              <a:rPr lang="es-ES" b="1" dirty="0"/>
              <a:t>“Me ignora cuando lo saludé” </a:t>
            </a:r>
            <a:endParaRPr lang="es-PE" b="1" dirty="0"/>
          </a:p>
        </p:txBody>
      </p:sp>
      <p:sp>
        <p:nvSpPr>
          <p:cNvPr id="13" name="CuadroTexto 12">
            <a:extLst>
              <a:ext uri="{FF2B5EF4-FFF2-40B4-BE49-F238E27FC236}">
                <a16:creationId xmlns:a16="http://schemas.microsoft.com/office/drawing/2014/main" id="{696B2D2F-4114-0116-D325-0012AF7C076C}"/>
              </a:ext>
            </a:extLst>
          </p:cNvPr>
          <p:cNvSpPr txBox="1"/>
          <p:nvPr/>
        </p:nvSpPr>
        <p:spPr>
          <a:xfrm>
            <a:off x="6781355" y="5197365"/>
            <a:ext cx="2954963" cy="646331"/>
          </a:xfrm>
          <a:prstGeom prst="rect">
            <a:avLst/>
          </a:prstGeom>
          <a:noFill/>
        </p:spPr>
        <p:txBody>
          <a:bodyPr wrap="square" rtlCol="0">
            <a:spAutoFit/>
          </a:bodyPr>
          <a:lstStyle/>
          <a:p>
            <a:pPr algn="ctr"/>
            <a:r>
              <a:rPr lang="es-ES" b="1" dirty="0"/>
              <a:t>“No me contesto el saludé” </a:t>
            </a:r>
            <a:endParaRPr lang="es-PE" b="1" dirty="0"/>
          </a:p>
        </p:txBody>
      </p:sp>
      <p:sp>
        <p:nvSpPr>
          <p:cNvPr id="14" name="CuadroTexto 13">
            <a:extLst>
              <a:ext uri="{FF2B5EF4-FFF2-40B4-BE49-F238E27FC236}">
                <a16:creationId xmlns:a16="http://schemas.microsoft.com/office/drawing/2014/main" id="{541BEDD6-E8AA-302F-44D9-22867F30399B}"/>
              </a:ext>
            </a:extLst>
          </p:cNvPr>
          <p:cNvSpPr txBox="1"/>
          <p:nvPr/>
        </p:nvSpPr>
        <p:spPr>
          <a:xfrm>
            <a:off x="3816266" y="2171724"/>
            <a:ext cx="1531088" cy="461665"/>
          </a:xfrm>
          <a:prstGeom prst="rect">
            <a:avLst/>
          </a:prstGeom>
          <a:noFill/>
        </p:spPr>
        <p:txBody>
          <a:bodyPr wrap="square" rtlCol="0">
            <a:spAutoFit/>
          </a:bodyPr>
          <a:lstStyle/>
          <a:p>
            <a:r>
              <a:rPr lang="es-ES" sz="2400" dirty="0">
                <a:latin typeface="Arial Black" panose="020B0A04020102020204" pitchFamily="34" charset="0"/>
              </a:rPr>
              <a:t>Acción </a:t>
            </a:r>
            <a:endParaRPr lang="es-PE" sz="2400" dirty="0">
              <a:latin typeface="Arial Black" panose="020B0A04020102020204" pitchFamily="34" charset="0"/>
            </a:endParaRPr>
          </a:p>
        </p:txBody>
      </p:sp>
      <p:sp>
        <p:nvSpPr>
          <p:cNvPr id="15" name="CuadroTexto 14">
            <a:extLst>
              <a:ext uri="{FF2B5EF4-FFF2-40B4-BE49-F238E27FC236}">
                <a16:creationId xmlns:a16="http://schemas.microsoft.com/office/drawing/2014/main" id="{1DD20DC0-7988-C69D-90B8-5800EC025AC0}"/>
              </a:ext>
            </a:extLst>
          </p:cNvPr>
          <p:cNvSpPr txBox="1"/>
          <p:nvPr/>
        </p:nvSpPr>
        <p:spPr>
          <a:xfrm>
            <a:off x="2907402" y="2871229"/>
            <a:ext cx="2720890" cy="461665"/>
          </a:xfrm>
          <a:prstGeom prst="rect">
            <a:avLst/>
          </a:prstGeom>
          <a:noFill/>
        </p:spPr>
        <p:txBody>
          <a:bodyPr wrap="square" rtlCol="0">
            <a:spAutoFit/>
          </a:bodyPr>
          <a:lstStyle/>
          <a:p>
            <a:r>
              <a:rPr lang="es-ES" sz="2400" dirty="0">
                <a:latin typeface="Arial Black" panose="020B0A04020102020204" pitchFamily="34" charset="0"/>
              </a:rPr>
              <a:t>Generalización  </a:t>
            </a:r>
            <a:endParaRPr lang="es-PE" sz="2400" dirty="0">
              <a:latin typeface="Arial Black" panose="020B0A04020102020204" pitchFamily="34" charset="0"/>
            </a:endParaRPr>
          </a:p>
        </p:txBody>
      </p:sp>
      <p:sp>
        <p:nvSpPr>
          <p:cNvPr id="16" name="CuadroTexto 15">
            <a:extLst>
              <a:ext uri="{FF2B5EF4-FFF2-40B4-BE49-F238E27FC236}">
                <a16:creationId xmlns:a16="http://schemas.microsoft.com/office/drawing/2014/main" id="{0E9879BF-F7CE-0E79-0724-8264E11F5ED7}"/>
              </a:ext>
            </a:extLst>
          </p:cNvPr>
          <p:cNvSpPr txBox="1"/>
          <p:nvPr/>
        </p:nvSpPr>
        <p:spPr>
          <a:xfrm>
            <a:off x="1822724" y="3658831"/>
            <a:ext cx="4050751" cy="461665"/>
          </a:xfrm>
          <a:prstGeom prst="rect">
            <a:avLst/>
          </a:prstGeom>
          <a:noFill/>
        </p:spPr>
        <p:txBody>
          <a:bodyPr wrap="square" rtlCol="0">
            <a:spAutoFit/>
          </a:bodyPr>
          <a:lstStyle/>
          <a:p>
            <a:r>
              <a:rPr lang="es-ES" sz="2400" dirty="0">
                <a:latin typeface="Arial Black" panose="020B0A04020102020204" pitchFamily="34" charset="0"/>
              </a:rPr>
              <a:t>Atribución de causas </a:t>
            </a:r>
            <a:endParaRPr lang="es-PE" sz="2400" dirty="0">
              <a:latin typeface="Arial Black" panose="020B0A04020102020204" pitchFamily="34" charset="0"/>
            </a:endParaRPr>
          </a:p>
        </p:txBody>
      </p:sp>
      <p:sp>
        <p:nvSpPr>
          <p:cNvPr id="17" name="CuadroTexto 16">
            <a:extLst>
              <a:ext uri="{FF2B5EF4-FFF2-40B4-BE49-F238E27FC236}">
                <a16:creationId xmlns:a16="http://schemas.microsoft.com/office/drawing/2014/main" id="{4056ECEC-215B-A376-A27D-06EE2CFFC8C0}"/>
              </a:ext>
            </a:extLst>
          </p:cNvPr>
          <p:cNvSpPr txBox="1"/>
          <p:nvPr/>
        </p:nvSpPr>
        <p:spPr>
          <a:xfrm>
            <a:off x="2915532" y="4466320"/>
            <a:ext cx="2697568" cy="461665"/>
          </a:xfrm>
          <a:prstGeom prst="rect">
            <a:avLst/>
          </a:prstGeom>
          <a:noFill/>
        </p:spPr>
        <p:txBody>
          <a:bodyPr wrap="square" rtlCol="0">
            <a:spAutoFit/>
          </a:bodyPr>
          <a:lstStyle/>
          <a:p>
            <a:r>
              <a:rPr lang="es-ES" sz="2400" dirty="0">
                <a:latin typeface="Arial Black" panose="020B0A04020102020204" pitchFamily="34" charset="0"/>
              </a:rPr>
              <a:t>Interpretación  </a:t>
            </a:r>
            <a:endParaRPr lang="es-PE" sz="2400" dirty="0">
              <a:latin typeface="Arial Black" panose="020B0A04020102020204" pitchFamily="34" charset="0"/>
            </a:endParaRPr>
          </a:p>
        </p:txBody>
      </p:sp>
      <p:sp>
        <p:nvSpPr>
          <p:cNvPr id="18" name="CuadroTexto 17">
            <a:extLst>
              <a:ext uri="{FF2B5EF4-FFF2-40B4-BE49-F238E27FC236}">
                <a16:creationId xmlns:a16="http://schemas.microsoft.com/office/drawing/2014/main" id="{25C5EDBA-CB0A-47C4-F755-A14A6F707DB1}"/>
              </a:ext>
            </a:extLst>
          </p:cNvPr>
          <p:cNvSpPr txBox="1"/>
          <p:nvPr/>
        </p:nvSpPr>
        <p:spPr>
          <a:xfrm>
            <a:off x="3969262" y="5289697"/>
            <a:ext cx="1531088" cy="461665"/>
          </a:xfrm>
          <a:prstGeom prst="rect">
            <a:avLst/>
          </a:prstGeom>
          <a:noFill/>
        </p:spPr>
        <p:txBody>
          <a:bodyPr wrap="square" rtlCol="0">
            <a:spAutoFit/>
          </a:bodyPr>
          <a:lstStyle/>
          <a:p>
            <a:r>
              <a:rPr lang="es-ES" sz="2400" dirty="0">
                <a:latin typeface="Arial Black" panose="020B0A04020102020204" pitchFamily="34" charset="0"/>
              </a:rPr>
              <a:t>Hechos  </a:t>
            </a:r>
            <a:endParaRPr lang="es-PE" sz="2400" dirty="0">
              <a:latin typeface="Arial Black" panose="020B0A04020102020204" pitchFamily="34" charset="0"/>
            </a:endParaRPr>
          </a:p>
        </p:txBody>
      </p:sp>
      <p:pic>
        <p:nvPicPr>
          <p:cNvPr id="19" name="Imagen 18">
            <a:extLst>
              <a:ext uri="{FF2B5EF4-FFF2-40B4-BE49-F238E27FC236}">
                <a16:creationId xmlns:a16="http://schemas.microsoft.com/office/drawing/2014/main" id="{E43E0EBB-6774-B610-0844-BA9CE4A95EDF}"/>
              </a:ext>
            </a:extLst>
          </p:cNvPr>
          <p:cNvPicPr>
            <a:picLocks noChangeAspect="1"/>
          </p:cNvPicPr>
          <p:nvPr/>
        </p:nvPicPr>
        <p:blipFill rotWithShape="1">
          <a:blip r:embed="rId3"/>
          <a:srcRect l="12451" r="10945"/>
          <a:stretch/>
        </p:blipFill>
        <p:spPr>
          <a:xfrm>
            <a:off x="230853" y="1799666"/>
            <a:ext cx="1641721" cy="4303422"/>
          </a:xfrm>
          <a:prstGeom prst="rect">
            <a:avLst/>
          </a:prstGeom>
        </p:spPr>
      </p:pic>
      <p:sp>
        <p:nvSpPr>
          <p:cNvPr id="2" name="Marcador de fecha 1">
            <a:extLst>
              <a:ext uri="{FF2B5EF4-FFF2-40B4-BE49-F238E27FC236}">
                <a16:creationId xmlns:a16="http://schemas.microsoft.com/office/drawing/2014/main" id="{D0762C17-6A45-4AFD-B275-644EA036A23D}"/>
              </a:ext>
            </a:extLst>
          </p:cNvPr>
          <p:cNvSpPr>
            <a:spLocks noGrp="1"/>
          </p:cNvSpPr>
          <p:nvPr>
            <p:ph type="dt" sz="half" idx="10"/>
          </p:nvPr>
        </p:nvSpPr>
        <p:spPr>
          <a:xfrm>
            <a:off x="9112195" y="6395060"/>
            <a:ext cx="2910840" cy="365125"/>
          </a:xfrm>
        </p:spPr>
        <p:txBody>
          <a:bodyPr/>
          <a:lstStyle/>
          <a:p>
            <a:fld id="{603E3A86-F229-4C5A-9B5D-490DEEDE65E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AC4D78AD-D89D-4DE7-8E38-0A80C40F02EE}"/>
              </a:ext>
            </a:extLst>
          </p:cNvPr>
          <p:cNvSpPr>
            <a:spLocks noGrp="1"/>
          </p:cNvSpPr>
          <p:nvPr>
            <p:ph type="sldNum" sz="quarter" idx="12"/>
          </p:nvPr>
        </p:nvSpPr>
        <p:spPr/>
        <p:txBody>
          <a:bodyPr/>
          <a:lstStyle/>
          <a:p>
            <a:fld id="{6D22F896-40B5-4ADD-8801-0D06FADFA095}" type="slidenum">
              <a:rPr lang="en-US" sz="2400" b="1" smtClean="0">
                <a:solidFill>
                  <a:srgbClr val="FFFF00"/>
                </a:solidFill>
              </a:rPr>
              <a:t>198</a:t>
            </a:fld>
            <a:endParaRPr lang="en-US" sz="2400" b="1" dirty="0">
              <a:solidFill>
                <a:srgbClr val="FFFF00"/>
              </a:solidFill>
            </a:endParaRPr>
          </a:p>
        </p:txBody>
      </p:sp>
    </p:spTree>
    <p:extLst>
      <p:ext uri="{BB962C8B-B14F-4D97-AF65-F5344CB8AC3E}">
        <p14:creationId xmlns:p14="http://schemas.microsoft.com/office/powerpoint/2010/main" val="499009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circle(in)">
                                      <p:cBhvr>
                                        <p:cTn id="12" dur="20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circle(in)">
                                      <p:cBhvr>
                                        <p:cTn id="27" dur="20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circle(in)">
                                      <p:cBhvr>
                                        <p:cTn id="37" dur="2000"/>
                                        <p:tgtEl>
                                          <p:spTgt spid="16"/>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ircle(in)">
                                      <p:cBhvr>
                                        <p:cTn id="42" dur="20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circle(in)">
                                      <p:cBhvr>
                                        <p:cTn id="47" dur="20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circle(in)">
                                      <p:cBhvr>
                                        <p:cTn id="52" dur="20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18">
                                            <p:txEl>
                                              <p:pRg st="0" end="0"/>
                                            </p:txEl>
                                          </p:spTgt>
                                        </p:tgtEl>
                                        <p:attrNameLst>
                                          <p:attrName>style.visibility</p:attrName>
                                        </p:attrNameLst>
                                      </p:cBhvr>
                                      <p:to>
                                        <p:strVal val="visible"/>
                                      </p:to>
                                    </p:set>
                                    <p:animEffect transition="in" filter="circle(in)">
                                      <p:cBhvr>
                                        <p:cTn id="57" dur="2000"/>
                                        <p:tgtEl>
                                          <p:spTgt spid="18">
                                            <p:txEl>
                                              <p:pRg st="0" end="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circle(in)">
                                      <p:cBhvr>
                                        <p:cTn id="62"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P spid="9" grpId="0"/>
      <p:bldP spid="11" grpId="0"/>
      <p:bldP spid="12" grpId="0"/>
      <p:bldP spid="13" grpId="0"/>
      <p:bldP spid="14" grpId="0"/>
      <p:bldP spid="15" grpId="0"/>
      <p:bldP spid="16" grpId="0"/>
      <p:bldP spid="17" grpId="0"/>
    </p:bld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1A2400F-99A8-448A-ADF2-0468B0CEE2E5}"/>
              </a:ext>
            </a:extLst>
          </p:cNvPr>
          <p:cNvSpPr txBox="1"/>
          <p:nvPr/>
        </p:nvSpPr>
        <p:spPr>
          <a:xfrm>
            <a:off x="3352800" y="102991"/>
            <a:ext cx="5242313" cy="584775"/>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p:txBody>
      </p:sp>
      <p:sp>
        <p:nvSpPr>
          <p:cNvPr id="5" name="CuadroTexto 4">
            <a:extLst>
              <a:ext uri="{FF2B5EF4-FFF2-40B4-BE49-F238E27FC236}">
                <a16:creationId xmlns:a16="http://schemas.microsoft.com/office/drawing/2014/main" id="{AE9DBDA8-1CFD-494B-BC52-E769C6754BEC}"/>
              </a:ext>
            </a:extLst>
          </p:cNvPr>
          <p:cNvSpPr txBox="1"/>
          <p:nvPr/>
        </p:nvSpPr>
        <p:spPr>
          <a:xfrm>
            <a:off x="263385" y="1558236"/>
            <a:ext cx="2928730" cy="646331"/>
          </a:xfrm>
          <a:prstGeom prst="rect">
            <a:avLst/>
          </a:prstGeom>
          <a:solidFill>
            <a:schemeClr val="accent5">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Fuentes de carencia de autoeficacia</a:t>
            </a:r>
            <a:endParaRPr lang="es-PE" dirty="0">
              <a:solidFill>
                <a:schemeClr val="bg1"/>
              </a:solidFill>
              <a:latin typeface="Arial Black" panose="020B0A04020102020204" pitchFamily="34" charset="0"/>
            </a:endParaRPr>
          </a:p>
        </p:txBody>
      </p:sp>
      <p:sp>
        <p:nvSpPr>
          <p:cNvPr id="6" name="CuadroTexto 5">
            <a:extLst>
              <a:ext uri="{FF2B5EF4-FFF2-40B4-BE49-F238E27FC236}">
                <a16:creationId xmlns:a16="http://schemas.microsoft.com/office/drawing/2014/main" id="{CF67A3F2-CD98-4290-912F-6A87FC9F44C5}"/>
              </a:ext>
            </a:extLst>
          </p:cNvPr>
          <p:cNvSpPr txBox="1"/>
          <p:nvPr/>
        </p:nvSpPr>
        <p:spPr>
          <a:xfrm>
            <a:off x="263385" y="753672"/>
            <a:ext cx="3286539" cy="523220"/>
          </a:xfrm>
          <a:prstGeom prst="rect">
            <a:avLst/>
          </a:prstGeom>
          <a:solidFill>
            <a:schemeClr val="accent4">
              <a:lumMod val="20000"/>
              <a:lumOff val="80000"/>
            </a:schemeClr>
          </a:solidFill>
        </p:spPr>
        <p:txBody>
          <a:bodyPr wrap="square" rtlCol="0">
            <a:spAutoFit/>
          </a:bodyPr>
          <a:lstStyle/>
          <a:p>
            <a:r>
              <a:rPr lang="es-MX" sz="2800" b="1" dirty="0">
                <a:solidFill>
                  <a:schemeClr val="bg1"/>
                </a:solidFill>
                <a:latin typeface="Arial Black" panose="020B0A04020102020204" pitchFamily="34" charset="0"/>
              </a:rPr>
              <a:t>AUTOEFICACIA</a:t>
            </a:r>
            <a:endParaRPr lang="es-PE" sz="2800" b="1" dirty="0">
              <a:solidFill>
                <a:schemeClr val="bg1"/>
              </a:solidFill>
              <a:latin typeface="Arial Black" panose="020B0A04020102020204" pitchFamily="34" charset="0"/>
            </a:endParaRPr>
          </a:p>
        </p:txBody>
      </p:sp>
      <p:sp>
        <p:nvSpPr>
          <p:cNvPr id="2" name="Rectángulo: esquinas redondeadas 1">
            <a:extLst>
              <a:ext uri="{FF2B5EF4-FFF2-40B4-BE49-F238E27FC236}">
                <a16:creationId xmlns:a16="http://schemas.microsoft.com/office/drawing/2014/main" id="{C98617CF-B423-4868-9FA5-B2F3B548404F}"/>
              </a:ext>
            </a:extLst>
          </p:cNvPr>
          <p:cNvSpPr/>
          <p:nvPr/>
        </p:nvSpPr>
        <p:spPr>
          <a:xfrm>
            <a:off x="139979" y="2629160"/>
            <a:ext cx="2470710" cy="382987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7" name="Rectángulo: esquinas redondeadas 6">
            <a:extLst>
              <a:ext uri="{FF2B5EF4-FFF2-40B4-BE49-F238E27FC236}">
                <a16:creationId xmlns:a16="http://schemas.microsoft.com/office/drawing/2014/main" id="{366F9439-4F7C-4DC5-9801-70D43D381748}"/>
              </a:ext>
            </a:extLst>
          </p:cNvPr>
          <p:cNvSpPr/>
          <p:nvPr/>
        </p:nvSpPr>
        <p:spPr>
          <a:xfrm>
            <a:off x="450572" y="2805860"/>
            <a:ext cx="1752600" cy="64633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Experiencia previa </a:t>
            </a:r>
            <a:endParaRPr lang="es-PE" b="1" dirty="0">
              <a:solidFill>
                <a:schemeClr val="bg1"/>
              </a:solidFill>
              <a:latin typeface="Arial Black" panose="020B0A04020102020204" pitchFamily="34" charset="0"/>
            </a:endParaRPr>
          </a:p>
        </p:txBody>
      </p:sp>
      <p:sp>
        <p:nvSpPr>
          <p:cNvPr id="8" name="Rectángulo: esquinas redondeadas 7">
            <a:extLst>
              <a:ext uri="{FF2B5EF4-FFF2-40B4-BE49-F238E27FC236}">
                <a16:creationId xmlns:a16="http://schemas.microsoft.com/office/drawing/2014/main" id="{1B8D8C19-F270-4BE9-829E-3A9A53A0AEB8}"/>
              </a:ext>
            </a:extLst>
          </p:cNvPr>
          <p:cNvSpPr/>
          <p:nvPr/>
        </p:nvSpPr>
        <p:spPr>
          <a:xfrm>
            <a:off x="443946" y="3491659"/>
            <a:ext cx="1759226" cy="646331"/>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Modelos de conducta</a:t>
            </a:r>
            <a:endParaRPr lang="es-PE" b="1" dirty="0">
              <a:solidFill>
                <a:schemeClr val="bg1"/>
              </a:solidFill>
              <a:latin typeface="Arial Black" panose="020B0A04020102020204" pitchFamily="34" charset="0"/>
            </a:endParaRPr>
          </a:p>
        </p:txBody>
      </p:sp>
      <p:sp>
        <p:nvSpPr>
          <p:cNvPr id="9" name="Rectángulo: esquinas redondeadas 8">
            <a:extLst>
              <a:ext uri="{FF2B5EF4-FFF2-40B4-BE49-F238E27FC236}">
                <a16:creationId xmlns:a16="http://schemas.microsoft.com/office/drawing/2014/main" id="{53FDCF6D-C879-4728-875B-81C8D79F5D21}"/>
              </a:ext>
            </a:extLst>
          </p:cNvPr>
          <p:cNvSpPr/>
          <p:nvPr/>
        </p:nvSpPr>
        <p:spPr>
          <a:xfrm>
            <a:off x="443946" y="4220935"/>
            <a:ext cx="1759226" cy="646331"/>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Persuasión por otros</a:t>
            </a:r>
            <a:endParaRPr lang="es-PE" b="1" dirty="0">
              <a:solidFill>
                <a:schemeClr val="bg1"/>
              </a:solidFill>
              <a:latin typeface="Arial Black" panose="020B0A04020102020204" pitchFamily="34" charset="0"/>
            </a:endParaRPr>
          </a:p>
        </p:txBody>
      </p:sp>
      <p:sp>
        <p:nvSpPr>
          <p:cNvPr id="10" name="Rectángulo: esquinas redondeadas 9">
            <a:extLst>
              <a:ext uri="{FF2B5EF4-FFF2-40B4-BE49-F238E27FC236}">
                <a16:creationId xmlns:a16="http://schemas.microsoft.com/office/drawing/2014/main" id="{88B2EB57-ADE7-44BD-9AC1-6FD025C440A4}"/>
              </a:ext>
            </a:extLst>
          </p:cNvPr>
          <p:cNvSpPr/>
          <p:nvPr/>
        </p:nvSpPr>
        <p:spPr>
          <a:xfrm>
            <a:off x="263385" y="4967883"/>
            <a:ext cx="2266124" cy="112643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Evaluación del estado fisco/emocional</a:t>
            </a:r>
            <a:endParaRPr lang="es-PE" b="1" dirty="0">
              <a:solidFill>
                <a:schemeClr val="bg1"/>
              </a:solidFill>
              <a:latin typeface="Arial Black" panose="020B0A04020102020204" pitchFamily="34" charset="0"/>
            </a:endParaRPr>
          </a:p>
        </p:txBody>
      </p:sp>
      <p:sp>
        <p:nvSpPr>
          <p:cNvPr id="11" name="Rectángulo: esquinas redondeadas 10">
            <a:extLst>
              <a:ext uri="{FF2B5EF4-FFF2-40B4-BE49-F238E27FC236}">
                <a16:creationId xmlns:a16="http://schemas.microsoft.com/office/drawing/2014/main" id="{D1DD3FB6-2AD9-4105-97C5-727C1E652DAD}"/>
              </a:ext>
            </a:extLst>
          </p:cNvPr>
          <p:cNvSpPr/>
          <p:nvPr/>
        </p:nvSpPr>
        <p:spPr>
          <a:xfrm>
            <a:off x="2878451" y="3955890"/>
            <a:ext cx="1949563" cy="64633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Creencia de autoeficacia</a:t>
            </a:r>
            <a:endParaRPr lang="es-PE" b="1" dirty="0">
              <a:solidFill>
                <a:schemeClr val="bg1"/>
              </a:solidFill>
              <a:latin typeface="Arial Black" panose="020B0A04020102020204" pitchFamily="34" charset="0"/>
            </a:endParaRPr>
          </a:p>
        </p:txBody>
      </p:sp>
      <p:sp>
        <p:nvSpPr>
          <p:cNvPr id="12" name="CuadroTexto 11">
            <a:extLst>
              <a:ext uri="{FF2B5EF4-FFF2-40B4-BE49-F238E27FC236}">
                <a16:creationId xmlns:a16="http://schemas.microsoft.com/office/drawing/2014/main" id="{C0FABDE7-F5F3-4132-947A-DC33936687ED}"/>
              </a:ext>
            </a:extLst>
          </p:cNvPr>
          <p:cNvSpPr txBox="1"/>
          <p:nvPr/>
        </p:nvSpPr>
        <p:spPr>
          <a:xfrm>
            <a:off x="5254487" y="1688795"/>
            <a:ext cx="1683026" cy="369332"/>
          </a:xfrm>
          <a:prstGeom prst="rect">
            <a:avLst/>
          </a:prstGeom>
          <a:solidFill>
            <a:schemeClr val="accent4">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Feedback</a:t>
            </a:r>
            <a:endParaRPr lang="es-PE" dirty="0">
              <a:solidFill>
                <a:schemeClr val="bg1"/>
              </a:solidFill>
              <a:latin typeface="Arial Black" panose="020B0A04020102020204" pitchFamily="34" charset="0"/>
            </a:endParaRPr>
          </a:p>
        </p:txBody>
      </p:sp>
      <p:sp>
        <p:nvSpPr>
          <p:cNvPr id="13" name="CuadroTexto 12">
            <a:extLst>
              <a:ext uri="{FF2B5EF4-FFF2-40B4-BE49-F238E27FC236}">
                <a16:creationId xmlns:a16="http://schemas.microsoft.com/office/drawing/2014/main" id="{DAA96F8B-0955-47DA-A22A-B6E7EACAFC0D}"/>
              </a:ext>
            </a:extLst>
          </p:cNvPr>
          <p:cNvSpPr txBox="1"/>
          <p:nvPr/>
        </p:nvSpPr>
        <p:spPr>
          <a:xfrm>
            <a:off x="8158374" y="834188"/>
            <a:ext cx="1683026" cy="646331"/>
          </a:xfrm>
          <a:prstGeom prst="rect">
            <a:avLst/>
          </a:prstGeom>
          <a:solidFill>
            <a:schemeClr val="accent2">
              <a:lumMod val="75000"/>
            </a:schemeClr>
          </a:solidFill>
        </p:spPr>
        <p:txBody>
          <a:bodyPr wrap="square" rtlCol="0">
            <a:spAutoFit/>
          </a:bodyPr>
          <a:lstStyle/>
          <a:p>
            <a:pPr algn="ctr"/>
            <a:r>
              <a:rPr lang="es-MX" dirty="0">
                <a:solidFill>
                  <a:schemeClr val="bg1"/>
                </a:solidFill>
                <a:latin typeface="Arial Black" panose="020B0A04020102020204" pitchFamily="34" charset="0"/>
              </a:rPr>
              <a:t>Patrones de conducta </a:t>
            </a:r>
            <a:endParaRPr lang="es-PE" dirty="0">
              <a:solidFill>
                <a:schemeClr val="bg1"/>
              </a:solidFill>
              <a:latin typeface="Arial Black" panose="020B0A04020102020204" pitchFamily="34" charset="0"/>
            </a:endParaRPr>
          </a:p>
        </p:txBody>
      </p:sp>
      <p:sp>
        <p:nvSpPr>
          <p:cNvPr id="14" name="CuadroTexto 13">
            <a:extLst>
              <a:ext uri="{FF2B5EF4-FFF2-40B4-BE49-F238E27FC236}">
                <a16:creationId xmlns:a16="http://schemas.microsoft.com/office/drawing/2014/main" id="{14B65197-C482-49A7-839D-3D2C9C379425}"/>
              </a:ext>
            </a:extLst>
          </p:cNvPr>
          <p:cNvSpPr txBox="1"/>
          <p:nvPr/>
        </p:nvSpPr>
        <p:spPr>
          <a:xfrm>
            <a:off x="10343240" y="1015282"/>
            <a:ext cx="1683026" cy="369332"/>
          </a:xfrm>
          <a:prstGeom prst="rect">
            <a:avLst/>
          </a:prstGeom>
          <a:solidFill>
            <a:schemeClr val="accent1">
              <a:lumMod val="40000"/>
              <a:lumOff val="60000"/>
            </a:schemeClr>
          </a:solidFill>
        </p:spPr>
        <p:txBody>
          <a:bodyPr wrap="square" rtlCol="0">
            <a:spAutoFit/>
          </a:bodyPr>
          <a:lstStyle/>
          <a:p>
            <a:pPr algn="ctr"/>
            <a:r>
              <a:rPr lang="es-MX" dirty="0">
                <a:solidFill>
                  <a:schemeClr val="bg1"/>
                </a:solidFill>
                <a:latin typeface="Arial Black" panose="020B0A04020102020204" pitchFamily="34" charset="0"/>
              </a:rPr>
              <a:t>Resultados </a:t>
            </a:r>
            <a:endParaRPr lang="es-PE" dirty="0">
              <a:solidFill>
                <a:schemeClr val="bg1"/>
              </a:solidFill>
              <a:latin typeface="Arial Black" panose="020B0A04020102020204" pitchFamily="34" charset="0"/>
            </a:endParaRPr>
          </a:p>
        </p:txBody>
      </p:sp>
      <p:sp>
        <p:nvSpPr>
          <p:cNvPr id="15" name="Rectángulo: esquinas redondeadas 14">
            <a:extLst>
              <a:ext uri="{FF2B5EF4-FFF2-40B4-BE49-F238E27FC236}">
                <a16:creationId xmlns:a16="http://schemas.microsoft.com/office/drawing/2014/main" id="{197C28F7-064B-41E6-A5C3-4F4C1E76CF2E}"/>
              </a:ext>
            </a:extLst>
          </p:cNvPr>
          <p:cNvSpPr/>
          <p:nvPr/>
        </p:nvSpPr>
        <p:spPr>
          <a:xfrm>
            <a:off x="5145143" y="2433978"/>
            <a:ext cx="2200935" cy="4011808"/>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Elipse 15">
            <a:extLst>
              <a:ext uri="{FF2B5EF4-FFF2-40B4-BE49-F238E27FC236}">
                <a16:creationId xmlns:a16="http://schemas.microsoft.com/office/drawing/2014/main" id="{2EC980B7-9967-455F-98E8-965F6C1CF99C}"/>
              </a:ext>
            </a:extLst>
          </p:cNvPr>
          <p:cNvSpPr/>
          <p:nvPr/>
        </p:nvSpPr>
        <p:spPr>
          <a:xfrm>
            <a:off x="5227263" y="3555013"/>
            <a:ext cx="2036693" cy="133184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FF0000"/>
                </a:solidFill>
                <a:latin typeface="Arial Black" panose="020B0A04020102020204" pitchFamily="34" charset="0"/>
              </a:rPr>
              <a:t>Alto </a:t>
            </a:r>
          </a:p>
          <a:p>
            <a:pPr algn="ctr"/>
            <a:r>
              <a:rPr lang="es-MX" sz="1600" b="1" dirty="0">
                <a:solidFill>
                  <a:schemeClr val="bg1"/>
                </a:solidFill>
              </a:rPr>
              <a:t>Se que puedo hacer este trabajo</a:t>
            </a:r>
            <a:endParaRPr lang="es-PE" sz="1600" b="1" dirty="0">
              <a:solidFill>
                <a:schemeClr val="bg1"/>
              </a:solidFill>
            </a:endParaRPr>
          </a:p>
        </p:txBody>
      </p:sp>
      <p:sp>
        <p:nvSpPr>
          <p:cNvPr id="17" name="Rectángulo: esquinas redondeadas 16">
            <a:extLst>
              <a:ext uri="{FF2B5EF4-FFF2-40B4-BE49-F238E27FC236}">
                <a16:creationId xmlns:a16="http://schemas.microsoft.com/office/drawing/2014/main" id="{7DEC53F0-4DC8-4C07-9044-96936D5BEDA8}"/>
              </a:ext>
            </a:extLst>
          </p:cNvPr>
          <p:cNvSpPr/>
          <p:nvPr/>
        </p:nvSpPr>
        <p:spPr>
          <a:xfrm>
            <a:off x="7549666" y="1626942"/>
            <a:ext cx="3307910" cy="4967452"/>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s-MX" b="1" dirty="0">
                <a:solidFill>
                  <a:schemeClr val="bg1"/>
                </a:solidFill>
              </a:rPr>
              <a:t>Se activo selecciona las mejores oportunidades.</a:t>
            </a:r>
          </a:p>
          <a:p>
            <a:pPr marL="285750" indent="-285750" algn="just">
              <a:buFont typeface="Arial" panose="020B0604020202020204" pitchFamily="34" charset="0"/>
              <a:buChar char="•"/>
            </a:pPr>
            <a:r>
              <a:rPr lang="es-MX" b="1" dirty="0">
                <a:solidFill>
                  <a:schemeClr val="bg1"/>
                </a:solidFill>
              </a:rPr>
              <a:t>Controlar la situación</a:t>
            </a:r>
          </a:p>
          <a:p>
            <a:pPr marL="285750" indent="-285750" algn="just">
              <a:buFont typeface="Arial" panose="020B0604020202020204" pitchFamily="34" charset="0"/>
              <a:buChar char="•"/>
            </a:pPr>
            <a:r>
              <a:rPr lang="es-MX" b="1" dirty="0">
                <a:solidFill>
                  <a:schemeClr val="bg1"/>
                </a:solidFill>
              </a:rPr>
              <a:t>Neutralizar los obstáculos </a:t>
            </a:r>
          </a:p>
          <a:p>
            <a:pPr marL="285750" indent="-285750" algn="just">
              <a:buFont typeface="Arial" panose="020B0604020202020204" pitchFamily="34" charset="0"/>
              <a:buChar char="•"/>
            </a:pPr>
            <a:r>
              <a:rPr lang="es-MX" b="1" dirty="0">
                <a:solidFill>
                  <a:schemeClr val="bg1"/>
                </a:solidFill>
              </a:rPr>
              <a:t>Establecer objetivos y estándares.</a:t>
            </a:r>
          </a:p>
          <a:p>
            <a:pPr marL="285750" indent="-285750" algn="just">
              <a:buFont typeface="Arial" panose="020B0604020202020204" pitchFamily="34" charset="0"/>
              <a:buChar char="•"/>
            </a:pPr>
            <a:r>
              <a:rPr lang="es-MX" b="1" dirty="0">
                <a:solidFill>
                  <a:schemeClr val="bg1"/>
                </a:solidFill>
              </a:rPr>
              <a:t>Planificar y practicar.</a:t>
            </a:r>
          </a:p>
          <a:p>
            <a:pPr marL="285750" indent="-285750" algn="just">
              <a:buFont typeface="Arial" panose="020B0604020202020204" pitchFamily="34" charset="0"/>
              <a:buChar char="•"/>
            </a:pPr>
            <a:r>
              <a:rPr lang="es-MX" b="1" dirty="0">
                <a:solidFill>
                  <a:schemeClr val="bg1"/>
                </a:solidFill>
              </a:rPr>
              <a:t>Intentar con perseverancia.</a:t>
            </a:r>
          </a:p>
          <a:p>
            <a:pPr marL="285750" indent="-285750" algn="just">
              <a:buFont typeface="Arial" panose="020B0604020202020204" pitchFamily="34" charset="0"/>
              <a:buChar char="•"/>
            </a:pPr>
            <a:r>
              <a:rPr lang="es-MX" b="1" dirty="0">
                <a:solidFill>
                  <a:schemeClr val="bg1"/>
                </a:solidFill>
              </a:rPr>
              <a:t>Soluciones creativas </a:t>
            </a:r>
          </a:p>
          <a:p>
            <a:pPr marL="285750" indent="-285750" algn="just">
              <a:buFont typeface="Arial" panose="020B0604020202020204" pitchFamily="34" charset="0"/>
              <a:buChar char="•"/>
            </a:pPr>
            <a:r>
              <a:rPr lang="es-MX" b="1" dirty="0">
                <a:solidFill>
                  <a:schemeClr val="bg1"/>
                </a:solidFill>
              </a:rPr>
              <a:t>Aprender de los obstáculos.</a:t>
            </a:r>
          </a:p>
          <a:p>
            <a:pPr marL="285750" indent="-285750" algn="just">
              <a:buFont typeface="Arial" panose="020B0604020202020204" pitchFamily="34" charset="0"/>
              <a:buChar char="•"/>
            </a:pPr>
            <a:r>
              <a:rPr lang="es-MX" b="1" dirty="0">
                <a:solidFill>
                  <a:schemeClr val="bg1"/>
                </a:solidFill>
              </a:rPr>
              <a:t>Visualizar el éxito</a:t>
            </a:r>
          </a:p>
          <a:p>
            <a:pPr marL="285750" indent="-285750" algn="just">
              <a:buFont typeface="Arial" panose="020B0604020202020204" pitchFamily="34" charset="0"/>
              <a:buChar char="•"/>
            </a:pPr>
            <a:r>
              <a:rPr lang="es-MX" b="1" dirty="0">
                <a:solidFill>
                  <a:schemeClr val="bg1"/>
                </a:solidFill>
              </a:rPr>
              <a:t>Limitar el estrés.</a:t>
            </a:r>
          </a:p>
          <a:p>
            <a:pPr marL="285750" indent="-285750" algn="just">
              <a:buFont typeface="Arial" panose="020B0604020202020204" pitchFamily="34" charset="0"/>
              <a:buChar char="•"/>
            </a:pPr>
            <a:endParaRPr lang="es-PE" b="1" dirty="0"/>
          </a:p>
        </p:txBody>
      </p:sp>
      <p:sp>
        <p:nvSpPr>
          <p:cNvPr id="18" name="CuadroTexto 17">
            <a:extLst>
              <a:ext uri="{FF2B5EF4-FFF2-40B4-BE49-F238E27FC236}">
                <a16:creationId xmlns:a16="http://schemas.microsoft.com/office/drawing/2014/main" id="{4D8B4863-880E-456C-820B-0175A625F794}"/>
              </a:ext>
            </a:extLst>
          </p:cNvPr>
          <p:cNvSpPr txBox="1"/>
          <p:nvPr/>
        </p:nvSpPr>
        <p:spPr>
          <a:xfrm>
            <a:off x="10987477" y="4127403"/>
            <a:ext cx="1156660" cy="369332"/>
          </a:xfrm>
          <a:prstGeom prst="rect">
            <a:avLst/>
          </a:prstGeom>
          <a:solidFill>
            <a:schemeClr val="accent3">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ÉXITO   </a:t>
            </a:r>
            <a:endParaRPr lang="es-PE" dirty="0">
              <a:solidFill>
                <a:schemeClr val="bg1"/>
              </a:solidFill>
              <a:latin typeface="Arial Black" panose="020B0A04020102020204" pitchFamily="34" charset="0"/>
            </a:endParaRPr>
          </a:p>
        </p:txBody>
      </p:sp>
      <p:sp>
        <p:nvSpPr>
          <p:cNvPr id="19" name="Flecha: a la derecha 18">
            <a:extLst>
              <a:ext uri="{FF2B5EF4-FFF2-40B4-BE49-F238E27FC236}">
                <a16:creationId xmlns:a16="http://schemas.microsoft.com/office/drawing/2014/main" id="{6F3F4778-43DE-4BE9-AC36-8ECBA14B1617}"/>
              </a:ext>
            </a:extLst>
          </p:cNvPr>
          <p:cNvSpPr/>
          <p:nvPr/>
        </p:nvSpPr>
        <p:spPr>
          <a:xfrm>
            <a:off x="2598063" y="4104977"/>
            <a:ext cx="246249"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0" name="Flecha: a la derecha 19">
            <a:extLst>
              <a:ext uri="{FF2B5EF4-FFF2-40B4-BE49-F238E27FC236}">
                <a16:creationId xmlns:a16="http://schemas.microsoft.com/office/drawing/2014/main" id="{5BBA068A-C484-4FE5-8AE7-799ACC10BA4C}"/>
              </a:ext>
            </a:extLst>
          </p:cNvPr>
          <p:cNvSpPr/>
          <p:nvPr/>
        </p:nvSpPr>
        <p:spPr>
          <a:xfrm>
            <a:off x="4849527" y="4169870"/>
            <a:ext cx="246249"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1" name="Flecha: a la derecha 20">
            <a:extLst>
              <a:ext uri="{FF2B5EF4-FFF2-40B4-BE49-F238E27FC236}">
                <a16:creationId xmlns:a16="http://schemas.microsoft.com/office/drawing/2014/main" id="{40334696-94B4-4125-BB42-5C4FAD928765}"/>
              </a:ext>
            </a:extLst>
          </p:cNvPr>
          <p:cNvSpPr/>
          <p:nvPr/>
        </p:nvSpPr>
        <p:spPr>
          <a:xfrm>
            <a:off x="7344396" y="3963911"/>
            <a:ext cx="193240"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2" name="Flecha: a la derecha 21">
            <a:extLst>
              <a:ext uri="{FF2B5EF4-FFF2-40B4-BE49-F238E27FC236}">
                <a16:creationId xmlns:a16="http://schemas.microsoft.com/office/drawing/2014/main" id="{EA067918-735E-4346-9D26-31DA8C905F27}"/>
              </a:ext>
            </a:extLst>
          </p:cNvPr>
          <p:cNvSpPr/>
          <p:nvPr/>
        </p:nvSpPr>
        <p:spPr>
          <a:xfrm>
            <a:off x="10842470" y="4202684"/>
            <a:ext cx="145007"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 name="Marcador de fecha 3">
            <a:extLst>
              <a:ext uri="{FF2B5EF4-FFF2-40B4-BE49-F238E27FC236}">
                <a16:creationId xmlns:a16="http://schemas.microsoft.com/office/drawing/2014/main" id="{6CF26AA6-5D88-40A8-98A3-B83B85F75F9A}"/>
              </a:ext>
            </a:extLst>
          </p:cNvPr>
          <p:cNvSpPr>
            <a:spLocks noGrp="1"/>
          </p:cNvSpPr>
          <p:nvPr>
            <p:ph type="dt" sz="half" idx="10"/>
          </p:nvPr>
        </p:nvSpPr>
        <p:spPr/>
        <p:txBody>
          <a:bodyPr/>
          <a:lstStyle/>
          <a:p>
            <a:fld id="{9FA1EFA2-1062-4818-8AA5-3007BC1E2DDD}" type="datetime1">
              <a:rPr lang="es-PE" sz="2400" b="1" smtClean="0">
                <a:solidFill>
                  <a:srgbClr val="FF0000"/>
                </a:solidFill>
              </a:rPr>
              <a:t>29/08/2024</a:t>
            </a:fld>
            <a:endParaRPr lang="en-US" sz="2400" b="1" dirty="0">
              <a:solidFill>
                <a:srgbClr val="FF0000"/>
              </a:solidFill>
            </a:endParaRPr>
          </a:p>
        </p:txBody>
      </p:sp>
      <p:sp>
        <p:nvSpPr>
          <p:cNvPr id="23" name="Marcador de número de diapositiva 22">
            <a:extLst>
              <a:ext uri="{FF2B5EF4-FFF2-40B4-BE49-F238E27FC236}">
                <a16:creationId xmlns:a16="http://schemas.microsoft.com/office/drawing/2014/main" id="{0776C13F-D43C-4BCF-946B-0C66175D8703}"/>
              </a:ext>
            </a:extLst>
          </p:cNvPr>
          <p:cNvSpPr>
            <a:spLocks noGrp="1"/>
          </p:cNvSpPr>
          <p:nvPr>
            <p:ph type="sldNum" sz="quarter" idx="12"/>
          </p:nvPr>
        </p:nvSpPr>
        <p:spPr/>
        <p:txBody>
          <a:bodyPr/>
          <a:lstStyle/>
          <a:p>
            <a:fld id="{6D22F896-40B5-4ADD-8801-0D06FADFA095}" type="slidenum">
              <a:rPr lang="en-US" sz="2400" b="1" smtClean="0">
                <a:solidFill>
                  <a:srgbClr val="FFFF00"/>
                </a:solidFill>
              </a:rPr>
              <a:t>199</a:t>
            </a:fld>
            <a:endParaRPr lang="en-US" sz="2400" b="1" dirty="0">
              <a:solidFill>
                <a:srgbClr val="FFFF00"/>
              </a:solidFill>
            </a:endParaRPr>
          </a:p>
        </p:txBody>
      </p:sp>
    </p:spTree>
    <p:extLst>
      <p:ext uri="{BB962C8B-B14F-4D97-AF65-F5344CB8AC3E}">
        <p14:creationId xmlns:p14="http://schemas.microsoft.com/office/powerpoint/2010/main" val="3492190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circle(in)">
                                      <p:cBhvr>
                                        <p:cTn id="22" dur="20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circle(in)">
                                      <p:cBhvr>
                                        <p:cTn id="32" dur="20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circle(in)">
                                      <p:cBhvr>
                                        <p:cTn id="37" dur="20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circle(in)">
                                      <p:cBhvr>
                                        <p:cTn id="47" dur="20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circle(in)">
                                      <p:cBhvr>
                                        <p:cTn id="52" dur="2000"/>
                                        <p:tgtEl>
                                          <p:spTgt spid="11"/>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20"/>
                                        </p:tgtEl>
                                        <p:attrNameLst>
                                          <p:attrName>style.visibility</p:attrName>
                                        </p:attrNameLst>
                                      </p:cBhvr>
                                      <p:to>
                                        <p:strVal val="visible"/>
                                      </p:to>
                                    </p:set>
                                    <p:animEffect transition="in" filter="circle(in)">
                                      <p:cBhvr>
                                        <p:cTn id="57" dur="2000"/>
                                        <p:tgtEl>
                                          <p:spTgt spid="20"/>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circle(in)">
                                      <p:cBhvr>
                                        <p:cTn id="62" dur="20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circle(in)">
                                      <p:cBhvr>
                                        <p:cTn id="67" dur="20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6">
                                            <p:txEl>
                                              <p:pRg st="0" end="0"/>
                                            </p:txEl>
                                          </p:spTgt>
                                        </p:tgtEl>
                                        <p:attrNameLst>
                                          <p:attrName>style.visibility</p:attrName>
                                        </p:attrNameLst>
                                      </p:cBhvr>
                                      <p:to>
                                        <p:strVal val="visible"/>
                                      </p:to>
                                    </p:set>
                                    <p:animEffect transition="in" filter="circle(in)">
                                      <p:cBhvr>
                                        <p:cTn id="72" dur="2000"/>
                                        <p:tgtEl>
                                          <p:spTgt spid="16">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16">
                                            <p:txEl>
                                              <p:pRg st="1" end="1"/>
                                            </p:txEl>
                                          </p:spTgt>
                                        </p:tgtEl>
                                        <p:attrNameLst>
                                          <p:attrName>style.visibility</p:attrName>
                                        </p:attrNameLst>
                                      </p:cBhvr>
                                      <p:to>
                                        <p:strVal val="visible"/>
                                      </p:to>
                                    </p:set>
                                    <p:animEffect transition="in" filter="circle(in)">
                                      <p:cBhvr>
                                        <p:cTn id="77" dur="2000"/>
                                        <p:tgtEl>
                                          <p:spTgt spid="16">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21"/>
                                        </p:tgtEl>
                                        <p:attrNameLst>
                                          <p:attrName>style.visibility</p:attrName>
                                        </p:attrNameLst>
                                      </p:cBhvr>
                                      <p:to>
                                        <p:strVal val="visible"/>
                                      </p:to>
                                    </p:set>
                                    <p:animEffect transition="in" filter="circle(in)">
                                      <p:cBhvr>
                                        <p:cTn id="82" dur="2000"/>
                                        <p:tgtEl>
                                          <p:spTgt spid="21"/>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13"/>
                                        </p:tgtEl>
                                        <p:attrNameLst>
                                          <p:attrName>style.visibility</p:attrName>
                                        </p:attrNameLst>
                                      </p:cBhvr>
                                      <p:to>
                                        <p:strVal val="visible"/>
                                      </p:to>
                                    </p:set>
                                    <p:animEffect transition="in" filter="circle(in)">
                                      <p:cBhvr>
                                        <p:cTn id="87" dur="2000"/>
                                        <p:tgtEl>
                                          <p:spTgt spid="13"/>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circle(in)">
                                      <p:cBhvr>
                                        <p:cTn id="92" dur="20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nodeType="clickEffect">
                                  <p:stCondLst>
                                    <p:cond delay="0"/>
                                  </p:stCondLst>
                                  <p:childTnLst>
                                    <p:set>
                                      <p:cBhvr>
                                        <p:cTn id="96" dur="1" fill="hold">
                                          <p:stCondLst>
                                            <p:cond delay="0"/>
                                          </p:stCondLst>
                                        </p:cTn>
                                        <p:tgtEl>
                                          <p:spTgt spid="17">
                                            <p:txEl>
                                              <p:pRg st="0" end="0"/>
                                            </p:txEl>
                                          </p:spTgt>
                                        </p:tgtEl>
                                        <p:attrNameLst>
                                          <p:attrName>style.visibility</p:attrName>
                                        </p:attrNameLst>
                                      </p:cBhvr>
                                      <p:to>
                                        <p:strVal val="visible"/>
                                      </p:to>
                                    </p:set>
                                    <p:animEffect transition="in" filter="circle(in)">
                                      <p:cBhvr>
                                        <p:cTn id="97" dur="2000"/>
                                        <p:tgtEl>
                                          <p:spTgt spid="17">
                                            <p:txEl>
                                              <p:pRg st="0" end="0"/>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17">
                                            <p:txEl>
                                              <p:pRg st="1" end="1"/>
                                            </p:txEl>
                                          </p:spTgt>
                                        </p:tgtEl>
                                        <p:attrNameLst>
                                          <p:attrName>style.visibility</p:attrName>
                                        </p:attrNameLst>
                                      </p:cBhvr>
                                      <p:to>
                                        <p:strVal val="visible"/>
                                      </p:to>
                                    </p:set>
                                    <p:animEffect transition="in" filter="circle(in)">
                                      <p:cBhvr>
                                        <p:cTn id="102" dur="2000"/>
                                        <p:tgtEl>
                                          <p:spTgt spid="17">
                                            <p:txEl>
                                              <p:pRg st="1" end="1"/>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6" presetClass="entr" presetSubtype="16" fill="hold" nodeType="clickEffect">
                                  <p:stCondLst>
                                    <p:cond delay="0"/>
                                  </p:stCondLst>
                                  <p:childTnLst>
                                    <p:set>
                                      <p:cBhvr>
                                        <p:cTn id="106" dur="1" fill="hold">
                                          <p:stCondLst>
                                            <p:cond delay="0"/>
                                          </p:stCondLst>
                                        </p:cTn>
                                        <p:tgtEl>
                                          <p:spTgt spid="17">
                                            <p:txEl>
                                              <p:pRg st="2" end="2"/>
                                            </p:txEl>
                                          </p:spTgt>
                                        </p:tgtEl>
                                        <p:attrNameLst>
                                          <p:attrName>style.visibility</p:attrName>
                                        </p:attrNameLst>
                                      </p:cBhvr>
                                      <p:to>
                                        <p:strVal val="visible"/>
                                      </p:to>
                                    </p:set>
                                    <p:animEffect transition="in" filter="circle(in)">
                                      <p:cBhvr>
                                        <p:cTn id="107" dur="2000"/>
                                        <p:tgtEl>
                                          <p:spTgt spid="17">
                                            <p:txEl>
                                              <p:pRg st="2" end="2"/>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nodeType="clickEffect">
                                  <p:stCondLst>
                                    <p:cond delay="0"/>
                                  </p:stCondLst>
                                  <p:childTnLst>
                                    <p:set>
                                      <p:cBhvr>
                                        <p:cTn id="111" dur="1" fill="hold">
                                          <p:stCondLst>
                                            <p:cond delay="0"/>
                                          </p:stCondLst>
                                        </p:cTn>
                                        <p:tgtEl>
                                          <p:spTgt spid="17">
                                            <p:txEl>
                                              <p:pRg st="3" end="3"/>
                                            </p:txEl>
                                          </p:spTgt>
                                        </p:tgtEl>
                                        <p:attrNameLst>
                                          <p:attrName>style.visibility</p:attrName>
                                        </p:attrNameLst>
                                      </p:cBhvr>
                                      <p:to>
                                        <p:strVal val="visible"/>
                                      </p:to>
                                    </p:set>
                                    <p:animEffect transition="in" filter="circle(in)">
                                      <p:cBhvr>
                                        <p:cTn id="112" dur="2000"/>
                                        <p:tgtEl>
                                          <p:spTgt spid="17">
                                            <p:txEl>
                                              <p:pRg st="3" end="3"/>
                                            </p:txEl>
                                          </p:spTgt>
                                        </p:tgtEl>
                                      </p:cBhvr>
                                    </p:animEffect>
                                  </p:childTnLst>
                                </p:cTn>
                              </p:par>
                            </p:childTnLst>
                          </p:cTn>
                        </p:par>
                      </p:childTnLst>
                    </p:cTn>
                  </p:par>
                  <p:par>
                    <p:cTn id="113" fill="hold">
                      <p:stCondLst>
                        <p:cond delay="indefinite"/>
                      </p:stCondLst>
                      <p:childTnLst>
                        <p:par>
                          <p:cTn id="114" fill="hold">
                            <p:stCondLst>
                              <p:cond delay="0"/>
                            </p:stCondLst>
                            <p:childTnLst>
                              <p:par>
                                <p:cTn id="115" presetID="6" presetClass="entr" presetSubtype="16" fill="hold" nodeType="clickEffect">
                                  <p:stCondLst>
                                    <p:cond delay="0"/>
                                  </p:stCondLst>
                                  <p:childTnLst>
                                    <p:set>
                                      <p:cBhvr>
                                        <p:cTn id="116" dur="1" fill="hold">
                                          <p:stCondLst>
                                            <p:cond delay="0"/>
                                          </p:stCondLst>
                                        </p:cTn>
                                        <p:tgtEl>
                                          <p:spTgt spid="17">
                                            <p:txEl>
                                              <p:pRg st="4" end="4"/>
                                            </p:txEl>
                                          </p:spTgt>
                                        </p:tgtEl>
                                        <p:attrNameLst>
                                          <p:attrName>style.visibility</p:attrName>
                                        </p:attrNameLst>
                                      </p:cBhvr>
                                      <p:to>
                                        <p:strVal val="visible"/>
                                      </p:to>
                                    </p:set>
                                    <p:animEffect transition="in" filter="circle(in)">
                                      <p:cBhvr>
                                        <p:cTn id="117" dur="2000"/>
                                        <p:tgtEl>
                                          <p:spTgt spid="17">
                                            <p:txEl>
                                              <p:pRg st="4" end="4"/>
                                            </p:txEl>
                                          </p:spTgt>
                                        </p:tgtEl>
                                      </p:cBhvr>
                                    </p:animEffect>
                                  </p:childTnLst>
                                </p:cTn>
                              </p:par>
                              <p:par>
                                <p:cTn id="118" presetID="6" presetClass="entr" presetSubtype="16" fill="hold" nodeType="withEffect">
                                  <p:stCondLst>
                                    <p:cond delay="0"/>
                                  </p:stCondLst>
                                  <p:childTnLst>
                                    <p:set>
                                      <p:cBhvr>
                                        <p:cTn id="119" dur="1" fill="hold">
                                          <p:stCondLst>
                                            <p:cond delay="0"/>
                                          </p:stCondLst>
                                        </p:cTn>
                                        <p:tgtEl>
                                          <p:spTgt spid="17">
                                            <p:txEl>
                                              <p:pRg st="5" end="5"/>
                                            </p:txEl>
                                          </p:spTgt>
                                        </p:tgtEl>
                                        <p:attrNameLst>
                                          <p:attrName>style.visibility</p:attrName>
                                        </p:attrNameLst>
                                      </p:cBhvr>
                                      <p:to>
                                        <p:strVal val="visible"/>
                                      </p:to>
                                    </p:set>
                                    <p:animEffect transition="in" filter="circle(in)">
                                      <p:cBhvr>
                                        <p:cTn id="120" dur="2000"/>
                                        <p:tgtEl>
                                          <p:spTgt spid="17">
                                            <p:txEl>
                                              <p:pRg st="5" end="5"/>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6" presetClass="entr" presetSubtype="16" fill="hold" nodeType="clickEffect">
                                  <p:stCondLst>
                                    <p:cond delay="0"/>
                                  </p:stCondLst>
                                  <p:childTnLst>
                                    <p:set>
                                      <p:cBhvr>
                                        <p:cTn id="124" dur="1" fill="hold">
                                          <p:stCondLst>
                                            <p:cond delay="0"/>
                                          </p:stCondLst>
                                        </p:cTn>
                                        <p:tgtEl>
                                          <p:spTgt spid="17">
                                            <p:txEl>
                                              <p:pRg st="6" end="6"/>
                                            </p:txEl>
                                          </p:spTgt>
                                        </p:tgtEl>
                                        <p:attrNameLst>
                                          <p:attrName>style.visibility</p:attrName>
                                        </p:attrNameLst>
                                      </p:cBhvr>
                                      <p:to>
                                        <p:strVal val="visible"/>
                                      </p:to>
                                    </p:set>
                                    <p:animEffect transition="in" filter="circle(in)">
                                      <p:cBhvr>
                                        <p:cTn id="125" dur="2000"/>
                                        <p:tgtEl>
                                          <p:spTgt spid="17">
                                            <p:txEl>
                                              <p:pRg st="6" end="6"/>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6" presetClass="entr" presetSubtype="16" fill="hold" nodeType="clickEffect">
                                  <p:stCondLst>
                                    <p:cond delay="0"/>
                                  </p:stCondLst>
                                  <p:childTnLst>
                                    <p:set>
                                      <p:cBhvr>
                                        <p:cTn id="129" dur="1" fill="hold">
                                          <p:stCondLst>
                                            <p:cond delay="0"/>
                                          </p:stCondLst>
                                        </p:cTn>
                                        <p:tgtEl>
                                          <p:spTgt spid="17">
                                            <p:txEl>
                                              <p:pRg st="7" end="7"/>
                                            </p:txEl>
                                          </p:spTgt>
                                        </p:tgtEl>
                                        <p:attrNameLst>
                                          <p:attrName>style.visibility</p:attrName>
                                        </p:attrNameLst>
                                      </p:cBhvr>
                                      <p:to>
                                        <p:strVal val="visible"/>
                                      </p:to>
                                    </p:set>
                                    <p:animEffect transition="in" filter="circle(in)">
                                      <p:cBhvr>
                                        <p:cTn id="130" dur="2000"/>
                                        <p:tgtEl>
                                          <p:spTgt spid="17">
                                            <p:txEl>
                                              <p:pRg st="7" end="7"/>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6" presetClass="entr" presetSubtype="16" fill="hold" nodeType="clickEffect">
                                  <p:stCondLst>
                                    <p:cond delay="0"/>
                                  </p:stCondLst>
                                  <p:childTnLst>
                                    <p:set>
                                      <p:cBhvr>
                                        <p:cTn id="134" dur="1" fill="hold">
                                          <p:stCondLst>
                                            <p:cond delay="0"/>
                                          </p:stCondLst>
                                        </p:cTn>
                                        <p:tgtEl>
                                          <p:spTgt spid="17">
                                            <p:txEl>
                                              <p:pRg st="8" end="8"/>
                                            </p:txEl>
                                          </p:spTgt>
                                        </p:tgtEl>
                                        <p:attrNameLst>
                                          <p:attrName>style.visibility</p:attrName>
                                        </p:attrNameLst>
                                      </p:cBhvr>
                                      <p:to>
                                        <p:strVal val="visible"/>
                                      </p:to>
                                    </p:set>
                                    <p:animEffect transition="in" filter="circle(in)">
                                      <p:cBhvr>
                                        <p:cTn id="135" dur="2000"/>
                                        <p:tgtEl>
                                          <p:spTgt spid="17">
                                            <p:txEl>
                                              <p:pRg st="8" end="8"/>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6" presetClass="entr" presetSubtype="16" fill="hold" nodeType="clickEffect">
                                  <p:stCondLst>
                                    <p:cond delay="0"/>
                                  </p:stCondLst>
                                  <p:childTnLst>
                                    <p:set>
                                      <p:cBhvr>
                                        <p:cTn id="139" dur="1" fill="hold">
                                          <p:stCondLst>
                                            <p:cond delay="0"/>
                                          </p:stCondLst>
                                        </p:cTn>
                                        <p:tgtEl>
                                          <p:spTgt spid="17">
                                            <p:txEl>
                                              <p:pRg st="9" end="9"/>
                                            </p:txEl>
                                          </p:spTgt>
                                        </p:tgtEl>
                                        <p:attrNameLst>
                                          <p:attrName>style.visibility</p:attrName>
                                        </p:attrNameLst>
                                      </p:cBhvr>
                                      <p:to>
                                        <p:strVal val="visible"/>
                                      </p:to>
                                    </p:set>
                                    <p:animEffect transition="in" filter="circle(in)">
                                      <p:cBhvr>
                                        <p:cTn id="140" dur="2000"/>
                                        <p:tgtEl>
                                          <p:spTgt spid="17">
                                            <p:txEl>
                                              <p:pRg st="9" end="9"/>
                                            </p:txEl>
                                          </p:spTgt>
                                        </p:tgtEl>
                                      </p:cBhvr>
                                    </p:animEffect>
                                  </p:childTnLst>
                                </p:cTn>
                              </p:par>
                            </p:childTnLst>
                          </p:cTn>
                        </p:par>
                      </p:childTnLst>
                    </p:cTn>
                  </p:par>
                  <p:par>
                    <p:cTn id="141" fill="hold">
                      <p:stCondLst>
                        <p:cond delay="indefinite"/>
                      </p:stCondLst>
                      <p:childTnLst>
                        <p:par>
                          <p:cTn id="142" fill="hold">
                            <p:stCondLst>
                              <p:cond delay="0"/>
                            </p:stCondLst>
                            <p:childTnLst>
                              <p:par>
                                <p:cTn id="143" presetID="6" presetClass="entr" presetSubtype="16" fill="hold" grpId="0" nodeType="clickEffect">
                                  <p:stCondLst>
                                    <p:cond delay="0"/>
                                  </p:stCondLst>
                                  <p:childTnLst>
                                    <p:set>
                                      <p:cBhvr>
                                        <p:cTn id="144" dur="1" fill="hold">
                                          <p:stCondLst>
                                            <p:cond delay="0"/>
                                          </p:stCondLst>
                                        </p:cTn>
                                        <p:tgtEl>
                                          <p:spTgt spid="22"/>
                                        </p:tgtEl>
                                        <p:attrNameLst>
                                          <p:attrName>style.visibility</p:attrName>
                                        </p:attrNameLst>
                                      </p:cBhvr>
                                      <p:to>
                                        <p:strVal val="visible"/>
                                      </p:to>
                                    </p:set>
                                    <p:animEffect transition="in" filter="circle(in)">
                                      <p:cBhvr>
                                        <p:cTn id="145" dur="2000"/>
                                        <p:tgtEl>
                                          <p:spTgt spid="22"/>
                                        </p:tgtEl>
                                      </p:cBhvr>
                                    </p:animEffect>
                                  </p:childTnLst>
                                </p:cTn>
                              </p:par>
                            </p:childTnLst>
                          </p:cTn>
                        </p:par>
                      </p:childTnLst>
                    </p:cTn>
                  </p:par>
                  <p:par>
                    <p:cTn id="146" fill="hold">
                      <p:stCondLst>
                        <p:cond delay="indefinite"/>
                      </p:stCondLst>
                      <p:childTnLst>
                        <p:par>
                          <p:cTn id="147" fill="hold">
                            <p:stCondLst>
                              <p:cond delay="0"/>
                            </p:stCondLst>
                            <p:childTnLst>
                              <p:par>
                                <p:cTn id="148" presetID="6" presetClass="entr" presetSubtype="16" fill="hold" grpId="0" nodeType="clickEffect">
                                  <p:stCondLst>
                                    <p:cond delay="0"/>
                                  </p:stCondLst>
                                  <p:childTnLst>
                                    <p:set>
                                      <p:cBhvr>
                                        <p:cTn id="149" dur="1" fill="hold">
                                          <p:stCondLst>
                                            <p:cond delay="0"/>
                                          </p:stCondLst>
                                        </p:cTn>
                                        <p:tgtEl>
                                          <p:spTgt spid="14"/>
                                        </p:tgtEl>
                                        <p:attrNameLst>
                                          <p:attrName>style.visibility</p:attrName>
                                        </p:attrNameLst>
                                      </p:cBhvr>
                                      <p:to>
                                        <p:strVal val="visible"/>
                                      </p:to>
                                    </p:set>
                                    <p:animEffect transition="in" filter="circle(in)">
                                      <p:cBhvr>
                                        <p:cTn id="150" dur="2000"/>
                                        <p:tgtEl>
                                          <p:spTgt spid="14"/>
                                        </p:tgtEl>
                                      </p:cBhvr>
                                    </p:animEffect>
                                  </p:childTnLst>
                                </p:cTn>
                              </p:par>
                            </p:childTnLst>
                          </p:cTn>
                        </p:par>
                      </p:childTnLst>
                    </p:cTn>
                  </p:par>
                  <p:par>
                    <p:cTn id="151" fill="hold">
                      <p:stCondLst>
                        <p:cond delay="indefinite"/>
                      </p:stCondLst>
                      <p:childTnLst>
                        <p:par>
                          <p:cTn id="152" fill="hold">
                            <p:stCondLst>
                              <p:cond delay="0"/>
                            </p:stCondLst>
                            <p:childTnLst>
                              <p:par>
                                <p:cTn id="153" presetID="6" presetClass="entr" presetSubtype="16" fill="hold" grpId="0" nodeType="clickEffect">
                                  <p:stCondLst>
                                    <p:cond delay="0"/>
                                  </p:stCondLst>
                                  <p:childTnLst>
                                    <p:set>
                                      <p:cBhvr>
                                        <p:cTn id="154" dur="1" fill="hold">
                                          <p:stCondLst>
                                            <p:cond delay="0"/>
                                          </p:stCondLst>
                                        </p:cTn>
                                        <p:tgtEl>
                                          <p:spTgt spid="18"/>
                                        </p:tgtEl>
                                        <p:attrNameLst>
                                          <p:attrName>style.visibility</p:attrName>
                                        </p:attrNameLst>
                                      </p:cBhvr>
                                      <p:to>
                                        <p:strVal val="visible"/>
                                      </p:to>
                                    </p:set>
                                    <p:animEffect transition="in" filter="circle(in)">
                                      <p:cBhvr>
                                        <p:cTn id="155" dur="2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P spid="2" grpId="0" animBg="1"/>
      <p:bldP spid="7" grpId="0" animBg="1"/>
      <p:bldP spid="8" grpId="0" animBg="1"/>
      <p:bldP spid="9" grpId="0" animBg="1"/>
      <p:bldP spid="10" grpId="0" animBg="1"/>
      <p:bldP spid="11" grpId="0" animBg="1"/>
      <p:bldP spid="12" grpId="0" animBg="1"/>
      <p:bldP spid="13" grpId="0" animBg="1"/>
      <p:bldP spid="14" grpId="0" animBg="1"/>
      <p:bldP spid="15" grpId="0" animBg="1"/>
      <p:bldP spid="17" grpId="0" animBg="1"/>
      <p:bldP spid="18" grpId="0" animBg="1"/>
      <p:bldP spid="19" grpId="0" animBg="1"/>
      <p:bldP spid="20" grpId="0" animBg="1"/>
      <p:bldP spid="21" grpId="0" animBg="1"/>
      <p:bldP spid="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15470A2-BDCD-AFF5-5C01-A9D91C13BCB2}"/>
              </a:ext>
            </a:extLst>
          </p:cNvPr>
          <p:cNvSpPr>
            <a:spLocks noGrp="1"/>
          </p:cNvSpPr>
          <p:nvPr>
            <p:ph idx="1"/>
          </p:nvPr>
        </p:nvSpPr>
        <p:spPr>
          <a:xfrm>
            <a:off x="685800" y="948856"/>
            <a:ext cx="10820400" cy="4497787"/>
          </a:xfrm>
        </p:spPr>
        <p:txBody>
          <a:bodyPr/>
          <a:lstStyle/>
          <a:p>
            <a:pPr marL="0" indent="0" algn="ctr">
              <a:lnSpc>
                <a:spcPct val="100000"/>
              </a:lnSpc>
              <a:buNone/>
            </a:pPr>
            <a:r>
              <a:rPr lang="es-MX" sz="5400" dirty="0">
                <a:latin typeface="Arial Black" panose="020B0A04020102020204" pitchFamily="34" charset="0"/>
              </a:rPr>
              <a:t>“</a:t>
            </a:r>
            <a:r>
              <a:rPr lang="es-MX" sz="5400" b="1" dirty="0">
                <a:latin typeface="Arial Black" panose="020B0A04020102020204" pitchFamily="34" charset="0"/>
              </a:rPr>
              <a:t>Si tus acciones inspiran a otros a soñar más, aprender más, hacer más y ser mejores, eres un líder.”</a:t>
            </a:r>
          </a:p>
          <a:p>
            <a:pPr marL="0" indent="0" algn="ctr">
              <a:lnSpc>
                <a:spcPct val="100000"/>
              </a:lnSpc>
              <a:buNone/>
            </a:pPr>
            <a:r>
              <a:rPr lang="es-MX" sz="5400" b="1" dirty="0">
                <a:latin typeface="Arial Black" panose="020B0A04020102020204" pitchFamily="34" charset="0"/>
              </a:rPr>
              <a:t>John Quincy Adams</a:t>
            </a:r>
          </a:p>
          <a:p>
            <a:endParaRPr lang="es-PE" dirty="0"/>
          </a:p>
        </p:txBody>
      </p:sp>
      <p:sp>
        <p:nvSpPr>
          <p:cNvPr id="2" name="Marcador de fecha 1">
            <a:extLst>
              <a:ext uri="{FF2B5EF4-FFF2-40B4-BE49-F238E27FC236}">
                <a16:creationId xmlns:a16="http://schemas.microsoft.com/office/drawing/2014/main" id="{541A4E01-1DF9-45DE-AAF6-A89D3A41C38D}"/>
              </a:ext>
            </a:extLst>
          </p:cNvPr>
          <p:cNvSpPr>
            <a:spLocks noGrp="1"/>
          </p:cNvSpPr>
          <p:nvPr>
            <p:ph type="dt" sz="half" idx="10"/>
          </p:nvPr>
        </p:nvSpPr>
        <p:spPr/>
        <p:txBody>
          <a:bodyPr/>
          <a:lstStyle/>
          <a:p>
            <a:fld id="{0C751BE2-92C6-4093-885E-739202124E46}" type="datetime1">
              <a:rPr lang="es-PE" sz="2000" b="1" smtClean="0">
                <a:solidFill>
                  <a:srgbClr val="FF0000"/>
                </a:solidFill>
              </a:rPr>
              <a:t>29/08/2024</a:t>
            </a:fld>
            <a:endParaRPr lang="en-US" sz="2000" b="1" dirty="0">
              <a:solidFill>
                <a:srgbClr val="FF0000"/>
              </a:solidFill>
            </a:endParaRPr>
          </a:p>
        </p:txBody>
      </p:sp>
      <p:sp>
        <p:nvSpPr>
          <p:cNvPr id="4" name="Marcador de número de diapositiva 3">
            <a:extLst>
              <a:ext uri="{FF2B5EF4-FFF2-40B4-BE49-F238E27FC236}">
                <a16:creationId xmlns:a16="http://schemas.microsoft.com/office/drawing/2014/main" id="{CF5220A8-6D77-4D05-8735-07C94F734B6F}"/>
              </a:ext>
            </a:extLst>
          </p:cNvPr>
          <p:cNvSpPr>
            <a:spLocks noGrp="1"/>
          </p:cNvSpPr>
          <p:nvPr>
            <p:ph type="sldNum" sz="quarter" idx="12"/>
          </p:nvPr>
        </p:nvSpPr>
        <p:spPr/>
        <p:txBody>
          <a:bodyPr/>
          <a:lstStyle/>
          <a:p>
            <a:fld id="{6D22F896-40B5-4ADD-8801-0D06FADFA095}" type="slidenum">
              <a:rPr lang="en-US" sz="2800" b="1" smtClean="0">
                <a:solidFill>
                  <a:srgbClr val="FFFF00"/>
                </a:solidFill>
              </a:rPr>
              <a:t>2</a:t>
            </a:fld>
            <a:endParaRPr lang="en-US" sz="2800" b="1" dirty="0">
              <a:solidFill>
                <a:srgbClr val="FFFF00"/>
              </a:solidFill>
            </a:endParaRPr>
          </a:p>
        </p:txBody>
      </p:sp>
    </p:spTree>
    <p:extLst>
      <p:ext uri="{BB962C8B-B14F-4D97-AF65-F5344CB8AC3E}">
        <p14:creationId xmlns:p14="http://schemas.microsoft.com/office/powerpoint/2010/main" val="1908912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6BD9F4-93F0-8F0F-41D2-C07144C0AC7A}"/>
              </a:ext>
            </a:extLst>
          </p:cNvPr>
          <p:cNvSpPr>
            <a:spLocks noGrp="1"/>
          </p:cNvSpPr>
          <p:nvPr>
            <p:ph type="title"/>
          </p:nvPr>
        </p:nvSpPr>
        <p:spPr>
          <a:xfrm>
            <a:off x="1583635" y="286006"/>
            <a:ext cx="8610600" cy="706618"/>
          </a:xfrm>
          <a:solidFill>
            <a:srgbClr val="FF0000"/>
          </a:solidFill>
        </p:spPr>
        <p:txBody>
          <a:bodyPr>
            <a:normAutofit/>
          </a:bodyPr>
          <a:lstStyle/>
          <a:p>
            <a:r>
              <a:rPr lang="es-MX" sz="4400" b="1" dirty="0"/>
              <a:t>¿QUE ES EL NEUROLIDERZAGO?</a:t>
            </a:r>
            <a:endParaRPr lang="es-PE" sz="4400" b="1" dirty="0"/>
          </a:p>
        </p:txBody>
      </p:sp>
      <p:sp>
        <p:nvSpPr>
          <p:cNvPr id="3" name="Marcador de contenido 2">
            <a:extLst>
              <a:ext uri="{FF2B5EF4-FFF2-40B4-BE49-F238E27FC236}">
                <a16:creationId xmlns:a16="http://schemas.microsoft.com/office/drawing/2014/main" id="{07DDC14F-7247-8185-BC0C-024431A8C80A}"/>
              </a:ext>
            </a:extLst>
          </p:cNvPr>
          <p:cNvSpPr>
            <a:spLocks noGrp="1"/>
          </p:cNvSpPr>
          <p:nvPr>
            <p:ph idx="1"/>
          </p:nvPr>
        </p:nvSpPr>
        <p:spPr>
          <a:xfrm>
            <a:off x="248479" y="1293412"/>
            <a:ext cx="7345017" cy="5278582"/>
          </a:xfrm>
        </p:spPr>
        <p:txBody>
          <a:bodyPr>
            <a:normAutofit/>
          </a:bodyPr>
          <a:lstStyle/>
          <a:p>
            <a:pPr algn="just"/>
            <a:r>
              <a:rPr lang="es-MX" sz="4000" b="1" dirty="0"/>
              <a:t>Es el estudio cerebro/ mente de los procesos neurocognitivos para tomar un decisión eficaz y creativa con regulación emocional de acuerdo al contesto y así evitar errores en la consecución de metas.</a:t>
            </a:r>
            <a:endParaRPr lang="es-PE" sz="4000" b="1" dirty="0"/>
          </a:p>
        </p:txBody>
      </p:sp>
      <p:pic>
        <p:nvPicPr>
          <p:cNvPr id="4" name="Imagen 3">
            <a:extLst>
              <a:ext uri="{FF2B5EF4-FFF2-40B4-BE49-F238E27FC236}">
                <a16:creationId xmlns:a16="http://schemas.microsoft.com/office/drawing/2014/main" id="{8ACD59A9-3A54-65DB-430F-9EF3272B48D1}"/>
              </a:ext>
            </a:extLst>
          </p:cNvPr>
          <p:cNvPicPr>
            <a:picLocks noChangeAspect="1"/>
          </p:cNvPicPr>
          <p:nvPr/>
        </p:nvPicPr>
        <p:blipFill rotWithShape="1">
          <a:blip r:embed="rId2"/>
          <a:srcRect b="8927"/>
          <a:stretch/>
        </p:blipFill>
        <p:spPr>
          <a:xfrm>
            <a:off x="7845288" y="1293412"/>
            <a:ext cx="4098234" cy="5385684"/>
          </a:xfrm>
          <a:prstGeom prst="rect">
            <a:avLst/>
          </a:prstGeom>
        </p:spPr>
      </p:pic>
      <p:sp>
        <p:nvSpPr>
          <p:cNvPr id="5" name="Marcador de fecha 4">
            <a:extLst>
              <a:ext uri="{FF2B5EF4-FFF2-40B4-BE49-F238E27FC236}">
                <a16:creationId xmlns:a16="http://schemas.microsoft.com/office/drawing/2014/main" id="{84A0CE21-2BB8-43A6-A240-D8EC31481054}"/>
              </a:ext>
            </a:extLst>
          </p:cNvPr>
          <p:cNvSpPr>
            <a:spLocks noGrp="1"/>
          </p:cNvSpPr>
          <p:nvPr>
            <p:ph type="dt" sz="half" idx="10"/>
          </p:nvPr>
        </p:nvSpPr>
        <p:spPr/>
        <p:txBody>
          <a:bodyPr/>
          <a:lstStyle/>
          <a:p>
            <a:fld id="{88E8C71B-D4D5-4C5A-A79C-2E61565A57FF}"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91567178-3418-4431-B1B7-4BC8A9815981}"/>
              </a:ext>
            </a:extLst>
          </p:cNvPr>
          <p:cNvSpPr>
            <a:spLocks noGrp="1"/>
          </p:cNvSpPr>
          <p:nvPr>
            <p:ph type="sldNum" sz="quarter" idx="12"/>
          </p:nvPr>
        </p:nvSpPr>
        <p:spPr/>
        <p:txBody>
          <a:bodyPr/>
          <a:lstStyle/>
          <a:p>
            <a:fld id="{6D22F896-40B5-4ADD-8801-0D06FADFA095}" type="slidenum">
              <a:rPr lang="en-US" sz="2400" b="1" smtClean="0">
                <a:solidFill>
                  <a:srgbClr val="FFFF00"/>
                </a:solidFill>
              </a:rPr>
              <a:t>20</a:t>
            </a:fld>
            <a:endParaRPr lang="en-US" sz="2400" b="1" dirty="0">
              <a:solidFill>
                <a:srgbClr val="FFFF00"/>
              </a:solidFill>
            </a:endParaRPr>
          </a:p>
        </p:txBody>
      </p:sp>
    </p:spTree>
    <p:extLst>
      <p:ext uri="{BB962C8B-B14F-4D97-AF65-F5344CB8AC3E}">
        <p14:creationId xmlns:p14="http://schemas.microsoft.com/office/powerpoint/2010/main" val="1427375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D50AD35-ABFE-45C2-9404-DA060D199C6A}"/>
              </a:ext>
            </a:extLst>
          </p:cNvPr>
          <p:cNvSpPr txBox="1"/>
          <p:nvPr/>
        </p:nvSpPr>
        <p:spPr>
          <a:xfrm>
            <a:off x="424070" y="861391"/>
            <a:ext cx="3286539" cy="523220"/>
          </a:xfrm>
          <a:prstGeom prst="rect">
            <a:avLst/>
          </a:prstGeom>
          <a:solidFill>
            <a:schemeClr val="accent4">
              <a:lumMod val="20000"/>
              <a:lumOff val="80000"/>
            </a:schemeClr>
          </a:solidFill>
        </p:spPr>
        <p:txBody>
          <a:bodyPr wrap="square" rtlCol="0">
            <a:spAutoFit/>
          </a:bodyPr>
          <a:lstStyle/>
          <a:p>
            <a:r>
              <a:rPr lang="es-MX" sz="2800" b="1" dirty="0">
                <a:solidFill>
                  <a:schemeClr val="bg1"/>
                </a:solidFill>
                <a:latin typeface="Arial Black" panose="020B0A04020102020204" pitchFamily="34" charset="0"/>
              </a:rPr>
              <a:t>AUTOEFICACIA</a:t>
            </a:r>
            <a:endParaRPr lang="es-PE" sz="2800" b="1" dirty="0">
              <a:solidFill>
                <a:schemeClr val="bg1"/>
              </a:solidFill>
              <a:latin typeface="Arial Black" panose="020B0A04020102020204" pitchFamily="34" charset="0"/>
            </a:endParaRPr>
          </a:p>
        </p:txBody>
      </p:sp>
      <p:sp>
        <p:nvSpPr>
          <p:cNvPr id="3" name="CuadroTexto 2">
            <a:extLst>
              <a:ext uri="{FF2B5EF4-FFF2-40B4-BE49-F238E27FC236}">
                <a16:creationId xmlns:a16="http://schemas.microsoft.com/office/drawing/2014/main" id="{5550EC93-019F-425F-8AF8-BCEAA5252AD9}"/>
              </a:ext>
            </a:extLst>
          </p:cNvPr>
          <p:cNvSpPr txBox="1"/>
          <p:nvPr/>
        </p:nvSpPr>
        <p:spPr>
          <a:xfrm>
            <a:off x="170620" y="2001078"/>
            <a:ext cx="2928730" cy="646331"/>
          </a:xfrm>
          <a:prstGeom prst="rect">
            <a:avLst/>
          </a:prstGeom>
          <a:solidFill>
            <a:schemeClr val="accent5">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Fuentes de carencia de autoeficacia</a:t>
            </a:r>
            <a:endParaRPr lang="es-PE" dirty="0">
              <a:solidFill>
                <a:schemeClr val="bg1"/>
              </a:solidFill>
              <a:latin typeface="Arial Black" panose="020B0A04020102020204" pitchFamily="34" charset="0"/>
            </a:endParaRPr>
          </a:p>
        </p:txBody>
      </p:sp>
      <p:sp>
        <p:nvSpPr>
          <p:cNvPr id="5" name="Rectángulo: esquinas redondeadas 4">
            <a:extLst>
              <a:ext uri="{FF2B5EF4-FFF2-40B4-BE49-F238E27FC236}">
                <a16:creationId xmlns:a16="http://schemas.microsoft.com/office/drawing/2014/main" id="{F765B486-7DC4-49D2-8350-4B1FEA98F3FB}"/>
              </a:ext>
            </a:extLst>
          </p:cNvPr>
          <p:cNvSpPr/>
          <p:nvPr/>
        </p:nvSpPr>
        <p:spPr>
          <a:xfrm>
            <a:off x="314739" y="2875722"/>
            <a:ext cx="1752600" cy="646331"/>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Experiencia previa </a:t>
            </a:r>
            <a:endParaRPr lang="es-PE" b="1" dirty="0">
              <a:solidFill>
                <a:schemeClr val="bg1"/>
              </a:solidFill>
              <a:latin typeface="Arial Black" panose="020B0A04020102020204" pitchFamily="34" charset="0"/>
            </a:endParaRPr>
          </a:p>
        </p:txBody>
      </p:sp>
      <p:sp>
        <p:nvSpPr>
          <p:cNvPr id="6" name="Rectángulo: esquinas redondeadas 5">
            <a:extLst>
              <a:ext uri="{FF2B5EF4-FFF2-40B4-BE49-F238E27FC236}">
                <a16:creationId xmlns:a16="http://schemas.microsoft.com/office/drawing/2014/main" id="{44D4738C-9634-43E0-8517-4B238C80C397}"/>
              </a:ext>
            </a:extLst>
          </p:cNvPr>
          <p:cNvSpPr/>
          <p:nvPr/>
        </p:nvSpPr>
        <p:spPr>
          <a:xfrm>
            <a:off x="311426" y="3717236"/>
            <a:ext cx="1759226" cy="646331"/>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Modelos de conducta</a:t>
            </a:r>
            <a:endParaRPr lang="es-PE" b="1" dirty="0">
              <a:solidFill>
                <a:schemeClr val="bg1"/>
              </a:solidFill>
              <a:latin typeface="Arial Black" panose="020B0A04020102020204" pitchFamily="34" charset="0"/>
            </a:endParaRPr>
          </a:p>
        </p:txBody>
      </p:sp>
      <p:sp>
        <p:nvSpPr>
          <p:cNvPr id="7" name="Rectángulo: esquinas redondeadas 6">
            <a:extLst>
              <a:ext uri="{FF2B5EF4-FFF2-40B4-BE49-F238E27FC236}">
                <a16:creationId xmlns:a16="http://schemas.microsoft.com/office/drawing/2014/main" id="{3A4EF80A-1D9D-4D23-BDD9-202575CA41BA}"/>
              </a:ext>
            </a:extLst>
          </p:cNvPr>
          <p:cNvSpPr/>
          <p:nvPr/>
        </p:nvSpPr>
        <p:spPr>
          <a:xfrm>
            <a:off x="281651" y="4578627"/>
            <a:ext cx="1759226" cy="646331"/>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Persuasión por otros</a:t>
            </a:r>
            <a:endParaRPr lang="es-PE" b="1" dirty="0">
              <a:solidFill>
                <a:schemeClr val="bg1"/>
              </a:solidFill>
              <a:latin typeface="Arial Black" panose="020B0A04020102020204" pitchFamily="34" charset="0"/>
            </a:endParaRPr>
          </a:p>
        </p:txBody>
      </p:sp>
      <p:sp>
        <p:nvSpPr>
          <p:cNvPr id="8" name="Rectángulo: esquinas redondeadas 7">
            <a:extLst>
              <a:ext uri="{FF2B5EF4-FFF2-40B4-BE49-F238E27FC236}">
                <a16:creationId xmlns:a16="http://schemas.microsoft.com/office/drawing/2014/main" id="{E76DA418-3DA4-4001-97D2-8F3FD4C50A9B}"/>
              </a:ext>
            </a:extLst>
          </p:cNvPr>
          <p:cNvSpPr/>
          <p:nvPr/>
        </p:nvSpPr>
        <p:spPr>
          <a:xfrm>
            <a:off x="170620" y="5420141"/>
            <a:ext cx="2266124" cy="1126434"/>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Evaluación del estado fisco/emocional</a:t>
            </a:r>
            <a:endParaRPr lang="es-PE" b="1" dirty="0">
              <a:solidFill>
                <a:schemeClr val="bg1"/>
              </a:solidFill>
              <a:latin typeface="Arial Black" panose="020B0A04020102020204" pitchFamily="34" charset="0"/>
            </a:endParaRPr>
          </a:p>
        </p:txBody>
      </p:sp>
      <p:sp>
        <p:nvSpPr>
          <p:cNvPr id="9" name="CuadroTexto 8">
            <a:extLst>
              <a:ext uri="{FF2B5EF4-FFF2-40B4-BE49-F238E27FC236}">
                <a16:creationId xmlns:a16="http://schemas.microsoft.com/office/drawing/2014/main" id="{E086B6E1-471D-4F4B-AB11-1E1F81DD6DED}"/>
              </a:ext>
            </a:extLst>
          </p:cNvPr>
          <p:cNvSpPr txBox="1"/>
          <p:nvPr/>
        </p:nvSpPr>
        <p:spPr>
          <a:xfrm>
            <a:off x="3352800" y="102991"/>
            <a:ext cx="5242313" cy="584775"/>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p:txBody>
      </p:sp>
      <p:sp>
        <p:nvSpPr>
          <p:cNvPr id="10" name="CuadroTexto 9">
            <a:extLst>
              <a:ext uri="{FF2B5EF4-FFF2-40B4-BE49-F238E27FC236}">
                <a16:creationId xmlns:a16="http://schemas.microsoft.com/office/drawing/2014/main" id="{376657E3-7D25-4C33-9549-406471916307}"/>
              </a:ext>
            </a:extLst>
          </p:cNvPr>
          <p:cNvSpPr txBox="1"/>
          <p:nvPr/>
        </p:nvSpPr>
        <p:spPr>
          <a:xfrm>
            <a:off x="4716612" y="1816412"/>
            <a:ext cx="1683026" cy="369332"/>
          </a:xfrm>
          <a:prstGeom prst="rect">
            <a:avLst/>
          </a:prstGeom>
          <a:solidFill>
            <a:schemeClr val="accent4">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Feedback</a:t>
            </a:r>
            <a:endParaRPr lang="es-PE" dirty="0">
              <a:solidFill>
                <a:schemeClr val="bg1"/>
              </a:solidFill>
              <a:latin typeface="Arial Black" panose="020B0A04020102020204" pitchFamily="34" charset="0"/>
            </a:endParaRPr>
          </a:p>
        </p:txBody>
      </p:sp>
      <p:sp>
        <p:nvSpPr>
          <p:cNvPr id="11" name="Rectángulo: esquinas redondeadas 10">
            <a:extLst>
              <a:ext uri="{FF2B5EF4-FFF2-40B4-BE49-F238E27FC236}">
                <a16:creationId xmlns:a16="http://schemas.microsoft.com/office/drawing/2014/main" id="{27B8876B-EBFF-4952-8D19-F2CCB7924EB1}"/>
              </a:ext>
            </a:extLst>
          </p:cNvPr>
          <p:cNvSpPr/>
          <p:nvPr/>
        </p:nvSpPr>
        <p:spPr>
          <a:xfrm>
            <a:off x="2322024" y="3726888"/>
            <a:ext cx="1949563" cy="64633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Creencia de autoeficacia</a:t>
            </a:r>
            <a:endParaRPr lang="es-PE" b="1" dirty="0">
              <a:solidFill>
                <a:schemeClr val="bg1"/>
              </a:solidFill>
              <a:latin typeface="Arial Black" panose="020B0A04020102020204" pitchFamily="34" charset="0"/>
            </a:endParaRPr>
          </a:p>
        </p:txBody>
      </p:sp>
      <p:sp>
        <p:nvSpPr>
          <p:cNvPr id="12" name="Rectángulo: esquinas redondeadas 11">
            <a:extLst>
              <a:ext uri="{FF2B5EF4-FFF2-40B4-BE49-F238E27FC236}">
                <a16:creationId xmlns:a16="http://schemas.microsoft.com/office/drawing/2014/main" id="{2D23D8E8-A388-449A-84A9-967920D3E77C}"/>
              </a:ext>
            </a:extLst>
          </p:cNvPr>
          <p:cNvSpPr/>
          <p:nvPr/>
        </p:nvSpPr>
        <p:spPr>
          <a:xfrm>
            <a:off x="4539779" y="2357663"/>
            <a:ext cx="2200935" cy="4011808"/>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Elipse 12">
            <a:extLst>
              <a:ext uri="{FF2B5EF4-FFF2-40B4-BE49-F238E27FC236}">
                <a16:creationId xmlns:a16="http://schemas.microsoft.com/office/drawing/2014/main" id="{C0A307B3-DDEB-45AE-B8C9-B0A23B27E2AA}"/>
              </a:ext>
            </a:extLst>
          </p:cNvPr>
          <p:cNvSpPr/>
          <p:nvPr/>
        </p:nvSpPr>
        <p:spPr>
          <a:xfrm>
            <a:off x="4539779" y="3523567"/>
            <a:ext cx="2036693" cy="133184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rgbClr val="FF0000"/>
                </a:solidFill>
                <a:latin typeface="Arial Black" panose="020B0A04020102020204" pitchFamily="34" charset="0"/>
              </a:rPr>
              <a:t>Bajo</a:t>
            </a:r>
          </a:p>
          <a:p>
            <a:pPr algn="ctr"/>
            <a:r>
              <a:rPr lang="es-MX" sz="1600" b="1" dirty="0">
                <a:solidFill>
                  <a:schemeClr val="bg1"/>
                </a:solidFill>
              </a:rPr>
              <a:t>No creo que pueda hacer este trabajo</a:t>
            </a:r>
            <a:endParaRPr lang="es-PE" sz="1600" b="1" dirty="0">
              <a:solidFill>
                <a:schemeClr val="bg1"/>
              </a:solidFill>
            </a:endParaRPr>
          </a:p>
        </p:txBody>
      </p:sp>
      <p:sp>
        <p:nvSpPr>
          <p:cNvPr id="14" name="Rectángulo: esquinas redondeadas 13">
            <a:extLst>
              <a:ext uri="{FF2B5EF4-FFF2-40B4-BE49-F238E27FC236}">
                <a16:creationId xmlns:a16="http://schemas.microsoft.com/office/drawing/2014/main" id="{DBFD6EF3-91AF-4366-9519-BFDB090B71C2}"/>
              </a:ext>
            </a:extLst>
          </p:cNvPr>
          <p:cNvSpPr/>
          <p:nvPr/>
        </p:nvSpPr>
        <p:spPr>
          <a:xfrm>
            <a:off x="6983650" y="1849851"/>
            <a:ext cx="3641363" cy="4779838"/>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s-MX" b="1" dirty="0">
                <a:solidFill>
                  <a:schemeClr val="bg1"/>
                </a:solidFill>
              </a:rPr>
              <a:t>Pasividad </a:t>
            </a:r>
          </a:p>
          <a:p>
            <a:pPr marL="285750" indent="-285750" algn="just">
              <a:buFont typeface="Arial" panose="020B0604020202020204" pitchFamily="34" charset="0"/>
              <a:buChar char="•"/>
            </a:pPr>
            <a:r>
              <a:rPr lang="es-MX" b="1" dirty="0">
                <a:solidFill>
                  <a:schemeClr val="bg1"/>
                </a:solidFill>
              </a:rPr>
              <a:t>Evitar tareas difíciles</a:t>
            </a:r>
          </a:p>
          <a:p>
            <a:pPr marL="285750" indent="-285750" algn="just">
              <a:buFont typeface="Arial" panose="020B0604020202020204" pitchFamily="34" charset="0"/>
              <a:buChar char="•"/>
            </a:pPr>
            <a:r>
              <a:rPr lang="es-MX" b="1" dirty="0">
                <a:solidFill>
                  <a:schemeClr val="bg1"/>
                </a:solidFill>
              </a:rPr>
              <a:t>Aspiraciones débiles</a:t>
            </a:r>
          </a:p>
          <a:p>
            <a:pPr marL="285750" indent="-285750" algn="just">
              <a:buFont typeface="Arial" panose="020B0604020202020204" pitchFamily="34" charset="0"/>
              <a:buChar char="•"/>
            </a:pPr>
            <a:r>
              <a:rPr lang="es-MX" b="1" dirty="0">
                <a:solidFill>
                  <a:schemeClr val="bg1"/>
                </a:solidFill>
              </a:rPr>
              <a:t>Bajo compromiso</a:t>
            </a:r>
          </a:p>
          <a:p>
            <a:pPr marL="285750" indent="-285750" algn="just">
              <a:buFont typeface="Arial" panose="020B0604020202020204" pitchFamily="34" charset="0"/>
              <a:buChar char="•"/>
            </a:pPr>
            <a:r>
              <a:rPr lang="es-MX" b="1" dirty="0">
                <a:solidFill>
                  <a:schemeClr val="bg1"/>
                </a:solidFill>
              </a:rPr>
              <a:t>Centrarse en deficiencias personales</a:t>
            </a:r>
          </a:p>
          <a:p>
            <a:pPr marL="285750" indent="-285750" algn="just">
              <a:buFont typeface="Arial" panose="020B0604020202020204" pitchFamily="34" charset="0"/>
              <a:buChar char="•"/>
            </a:pPr>
            <a:r>
              <a:rPr lang="es-MX" b="1" dirty="0">
                <a:solidFill>
                  <a:schemeClr val="bg1"/>
                </a:solidFill>
              </a:rPr>
              <a:t>Esfuerzos débiles.</a:t>
            </a:r>
          </a:p>
          <a:p>
            <a:pPr marL="285750" indent="-285750" algn="just">
              <a:buFont typeface="Arial" panose="020B0604020202020204" pitchFamily="34" charset="0"/>
              <a:buChar char="•"/>
            </a:pPr>
            <a:r>
              <a:rPr lang="es-MX" b="1" dirty="0">
                <a:solidFill>
                  <a:schemeClr val="bg1"/>
                </a:solidFill>
              </a:rPr>
              <a:t>Desánimos ante contratiempos.</a:t>
            </a:r>
          </a:p>
          <a:p>
            <a:pPr marL="285750" indent="-285750" algn="just">
              <a:buFont typeface="Arial" panose="020B0604020202020204" pitchFamily="34" charset="0"/>
              <a:buChar char="•"/>
            </a:pPr>
            <a:r>
              <a:rPr lang="es-MX" b="1" dirty="0">
                <a:solidFill>
                  <a:schemeClr val="bg1"/>
                </a:solidFill>
              </a:rPr>
              <a:t>Echar la culpa de los contratiempos a los demás (o mala suerte)</a:t>
            </a:r>
          </a:p>
          <a:p>
            <a:pPr marL="285750" indent="-285750" algn="just">
              <a:buFont typeface="Arial" panose="020B0604020202020204" pitchFamily="34" charset="0"/>
              <a:buChar char="•"/>
            </a:pPr>
            <a:r>
              <a:rPr lang="es-MX" b="1" dirty="0">
                <a:solidFill>
                  <a:schemeClr val="bg1"/>
                </a:solidFill>
              </a:rPr>
              <a:t>Sufrir ,preocuparse, estrés</a:t>
            </a:r>
          </a:p>
          <a:p>
            <a:pPr marL="285750" indent="-285750" algn="just">
              <a:buFont typeface="Arial" panose="020B0604020202020204" pitchFamily="34" charset="0"/>
              <a:buChar char="•"/>
            </a:pPr>
            <a:r>
              <a:rPr lang="es-MX" b="1" dirty="0">
                <a:solidFill>
                  <a:schemeClr val="bg1"/>
                </a:solidFill>
              </a:rPr>
              <a:t>Pensar en escusas por el fracaso</a:t>
            </a:r>
          </a:p>
          <a:p>
            <a:pPr marL="285750" indent="-285750" algn="just">
              <a:buFont typeface="Arial" panose="020B0604020202020204" pitchFamily="34" charset="0"/>
              <a:buChar char="•"/>
            </a:pPr>
            <a:endParaRPr lang="es-PE" b="1" dirty="0"/>
          </a:p>
        </p:txBody>
      </p:sp>
      <p:sp>
        <p:nvSpPr>
          <p:cNvPr id="15" name="CuadroTexto 14">
            <a:extLst>
              <a:ext uri="{FF2B5EF4-FFF2-40B4-BE49-F238E27FC236}">
                <a16:creationId xmlns:a16="http://schemas.microsoft.com/office/drawing/2014/main" id="{115D9337-213B-4232-BA5C-DD98AB6C591F}"/>
              </a:ext>
            </a:extLst>
          </p:cNvPr>
          <p:cNvSpPr txBox="1"/>
          <p:nvPr/>
        </p:nvSpPr>
        <p:spPr>
          <a:xfrm>
            <a:off x="7753600" y="1170081"/>
            <a:ext cx="1683026" cy="646331"/>
          </a:xfrm>
          <a:prstGeom prst="rect">
            <a:avLst/>
          </a:prstGeom>
          <a:solidFill>
            <a:schemeClr val="accent2">
              <a:lumMod val="75000"/>
            </a:schemeClr>
          </a:solidFill>
        </p:spPr>
        <p:txBody>
          <a:bodyPr wrap="square" rtlCol="0">
            <a:spAutoFit/>
          </a:bodyPr>
          <a:lstStyle/>
          <a:p>
            <a:pPr algn="ctr"/>
            <a:r>
              <a:rPr lang="es-MX" dirty="0">
                <a:solidFill>
                  <a:schemeClr val="bg1"/>
                </a:solidFill>
                <a:latin typeface="Arial Black" panose="020B0A04020102020204" pitchFamily="34" charset="0"/>
              </a:rPr>
              <a:t>Patrones de conducta </a:t>
            </a:r>
            <a:endParaRPr lang="es-PE" dirty="0">
              <a:solidFill>
                <a:schemeClr val="bg1"/>
              </a:solidFill>
              <a:latin typeface="Arial Black" panose="020B0A04020102020204" pitchFamily="34" charset="0"/>
            </a:endParaRPr>
          </a:p>
        </p:txBody>
      </p:sp>
      <p:sp>
        <p:nvSpPr>
          <p:cNvPr id="16" name="CuadroTexto 15">
            <a:extLst>
              <a:ext uri="{FF2B5EF4-FFF2-40B4-BE49-F238E27FC236}">
                <a16:creationId xmlns:a16="http://schemas.microsoft.com/office/drawing/2014/main" id="{CEC42DE7-EDBA-49AF-AC78-D7E203A5EEA8}"/>
              </a:ext>
            </a:extLst>
          </p:cNvPr>
          <p:cNvSpPr txBox="1"/>
          <p:nvPr/>
        </p:nvSpPr>
        <p:spPr>
          <a:xfrm>
            <a:off x="10356492" y="1480519"/>
            <a:ext cx="1683026" cy="369332"/>
          </a:xfrm>
          <a:prstGeom prst="rect">
            <a:avLst/>
          </a:prstGeom>
          <a:solidFill>
            <a:schemeClr val="accent1">
              <a:lumMod val="40000"/>
              <a:lumOff val="60000"/>
            </a:schemeClr>
          </a:solidFill>
        </p:spPr>
        <p:txBody>
          <a:bodyPr wrap="square" rtlCol="0">
            <a:spAutoFit/>
          </a:bodyPr>
          <a:lstStyle/>
          <a:p>
            <a:pPr algn="ctr"/>
            <a:r>
              <a:rPr lang="es-MX" dirty="0">
                <a:solidFill>
                  <a:schemeClr val="bg1"/>
                </a:solidFill>
                <a:latin typeface="Arial Black" panose="020B0A04020102020204" pitchFamily="34" charset="0"/>
              </a:rPr>
              <a:t>Resultados </a:t>
            </a:r>
            <a:endParaRPr lang="es-PE" dirty="0">
              <a:solidFill>
                <a:schemeClr val="bg1"/>
              </a:solidFill>
              <a:latin typeface="Arial Black" panose="020B0A04020102020204" pitchFamily="34" charset="0"/>
            </a:endParaRPr>
          </a:p>
        </p:txBody>
      </p:sp>
      <p:sp>
        <p:nvSpPr>
          <p:cNvPr id="17" name="CuadroTexto 16">
            <a:extLst>
              <a:ext uri="{FF2B5EF4-FFF2-40B4-BE49-F238E27FC236}">
                <a16:creationId xmlns:a16="http://schemas.microsoft.com/office/drawing/2014/main" id="{92279208-716E-401D-862C-9906F85EA45D}"/>
              </a:ext>
            </a:extLst>
          </p:cNvPr>
          <p:cNvSpPr txBox="1"/>
          <p:nvPr/>
        </p:nvSpPr>
        <p:spPr>
          <a:xfrm>
            <a:off x="10869606" y="4128700"/>
            <a:ext cx="1441664" cy="369332"/>
          </a:xfrm>
          <a:prstGeom prst="rect">
            <a:avLst/>
          </a:prstGeom>
          <a:solidFill>
            <a:schemeClr val="accent3">
              <a:lumMod val="60000"/>
              <a:lumOff val="40000"/>
            </a:schemeClr>
          </a:solidFill>
        </p:spPr>
        <p:txBody>
          <a:bodyPr wrap="square" rtlCol="0">
            <a:spAutoFit/>
          </a:bodyPr>
          <a:lstStyle/>
          <a:p>
            <a:pPr algn="ctr"/>
            <a:r>
              <a:rPr lang="es-MX" dirty="0">
                <a:solidFill>
                  <a:schemeClr val="bg1"/>
                </a:solidFill>
                <a:latin typeface="Arial Black" panose="020B0A04020102020204" pitchFamily="34" charset="0"/>
              </a:rPr>
              <a:t>FRACASO  </a:t>
            </a:r>
            <a:endParaRPr lang="es-PE" dirty="0">
              <a:solidFill>
                <a:schemeClr val="bg1"/>
              </a:solidFill>
              <a:latin typeface="Arial Black" panose="020B0A04020102020204" pitchFamily="34" charset="0"/>
            </a:endParaRPr>
          </a:p>
        </p:txBody>
      </p:sp>
      <p:sp>
        <p:nvSpPr>
          <p:cNvPr id="18" name="Flecha: a la derecha 17">
            <a:extLst>
              <a:ext uri="{FF2B5EF4-FFF2-40B4-BE49-F238E27FC236}">
                <a16:creationId xmlns:a16="http://schemas.microsoft.com/office/drawing/2014/main" id="{E3D31465-6B54-4C6A-B06C-A466594AF2FB}"/>
              </a:ext>
            </a:extLst>
          </p:cNvPr>
          <p:cNvSpPr/>
          <p:nvPr/>
        </p:nvSpPr>
        <p:spPr>
          <a:xfrm>
            <a:off x="2067339" y="4015409"/>
            <a:ext cx="246249"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9" name="Flecha: a la derecha 18">
            <a:extLst>
              <a:ext uri="{FF2B5EF4-FFF2-40B4-BE49-F238E27FC236}">
                <a16:creationId xmlns:a16="http://schemas.microsoft.com/office/drawing/2014/main" id="{2A4F0EB0-1E9C-483A-AD94-07553BE5E962}"/>
              </a:ext>
            </a:extLst>
          </p:cNvPr>
          <p:cNvSpPr/>
          <p:nvPr/>
        </p:nvSpPr>
        <p:spPr>
          <a:xfrm>
            <a:off x="4276710" y="3875974"/>
            <a:ext cx="246249"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0" name="Flecha: a la derecha 19">
            <a:extLst>
              <a:ext uri="{FF2B5EF4-FFF2-40B4-BE49-F238E27FC236}">
                <a16:creationId xmlns:a16="http://schemas.microsoft.com/office/drawing/2014/main" id="{BC281F4B-F990-48DC-B5F0-1FD9515623FC}"/>
              </a:ext>
            </a:extLst>
          </p:cNvPr>
          <p:cNvSpPr/>
          <p:nvPr/>
        </p:nvSpPr>
        <p:spPr>
          <a:xfrm>
            <a:off x="6739058" y="3954621"/>
            <a:ext cx="246249"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21" name="Flecha: a la derecha 20">
            <a:extLst>
              <a:ext uri="{FF2B5EF4-FFF2-40B4-BE49-F238E27FC236}">
                <a16:creationId xmlns:a16="http://schemas.microsoft.com/office/drawing/2014/main" id="{C3D12E86-9104-4BD6-A168-DE9BE631CF7A}"/>
              </a:ext>
            </a:extLst>
          </p:cNvPr>
          <p:cNvSpPr/>
          <p:nvPr/>
        </p:nvSpPr>
        <p:spPr>
          <a:xfrm>
            <a:off x="10624185" y="4128700"/>
            <a:ext cx="246249" cy="34815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4" name="Marcador de fecha 3">
            <a:extLst>
              <a:ext uri="{FF2B5EF4-FFF2-40B4-BE49-F238E27FC236}">
                <a16:creationId xmlns:a16="http://schemas.microsoft.com/office/drawing/2014/main" id="{53ACFF9E-6567-44AD-897B-A9B4361D3C8F}"/>
              </a:ext>
            </a:extLst>
          </p:cNvPr>
          <p:cNvSpPr>
            <a:spLocks noGrp="1"/>
          </p:cNvSpPr>
          <p:nvPr>
            <p:ph type="dt" sz="half" idx="10"/>
          </p:nvPr>
        </p:nvSpPr>
        <p:spPr/>
        <p:txBody>
          <a:bodyPr/>
          <a:lstStyle/>
          <a:p>
            <a:fld id="{6AD4B35E-6662-406F-8CB9-31F86DACA0AB}" type="datetime1">
              <a:rPr lang="es-PE" sz="2000" b="1" smtClean="0">
                <a:solidFill>
                  <a:srgbClr val="FF0000"/>
                </a:solidFill>
              </a:rPr>
              <a:t>29/08/2024</a:t>
            </a:fld>
            <a:endParaRPr lang="en-US" sz="2000" b="1" dirty="0">
              <a:solidFill>
                <a:srgbClr val="FF0000"/>
              </a:solidFill>
            </a:endParaRPr>
          </a:p>
        </p:txBody>
      </p:sp>
      <p:sp>
        <p:nvSpPr>
          <p:cNvPr id="22" name="Marcador de número de diapositiva 21">
            <a:extLst>
              <a:ext uri="{FF2B5EF4-FFF2-40B4-BE49-F238E27FC236}">
                <a16:creationId xmlns:a16="http://schemas.microsoft.com/office/drawing/2014/main" id="{6DDE4146-531F-46A7-B2B6-0175936C046A}"/>
              </a:ext>
            </a:extLst>
          </p:cNvPr>
          <p:cNvSpPr>
            <a:spLocks noGrp="1"/>
          </p:cNvSpPr>
          <p:nvPr>
            <p:ph type="sldNum" sz="quarter" idx="12"/>
          </p:nvPr>
        </p:nvSpPr>
        <p:spPr/>
        <p:txBody>
          <a:bodyPr/>
          <a:lstStyle/>
          <a:p>
            <a:fld id="{6D22F896-40B5-4ADD-8801-0D06FADFA095}" type="slidenum">
              <a:rPr lang="en-US" sz="2400" b="1" smtClean="0">
                <a:solidFill>
                  <a:srgbClr val="FFFF00"/>
                </a:solidFill>
              </a:rPr>
              <a:t>200</a:t>
            </a:fld>
            <a:endParaRPr lang="en-US" sz="2400" b="1" dirty="0">
              <a:solidFill>
                <a:srgbClr val="FFFF00"/>
              </a:solidFill>
            </a:endParaRPr>
          </a:p>
        </p:txBody>
      </p:sp>
    </p:spTree>
    <p:extLst>
      <p:ext uri="{BB962C8B-B14F-4D97-AF65-F5344CB8AC3E}">
        <p14:creationId xmlns:p14="http://schemas.microsoft.com/office/powerpoint/2010/main" val="1055109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ircle(in)">
                                      <p:cBhvr>
                                        <p:cTn id="7" dur="20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circle(in)">
                                      <p:cBhvr>
                                        <p:cTn id="17" dur="20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circle(in)">
                                      <p:cBhvr>
                                        <p:cTn id="37" dur="20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circle(in)">
                                      <p:cBhvr>
                                        <p:cTn id="42" dur="20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circle(in)">
                                      <p:cBhvr>
                                        <p:cTn id="47" dur="20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19"/>
                                        </p:tgtEl>
                                        <p:attrNameLst>
                                          <p:attrName>style.visibility</p:attrName>
                                        </p:attrNameLst>
                                      </p:cBhvr>
                                      <p:to>
                                        <p:strVal val="visible"/>
                                      </p:to>
                                    </p:set>
                                    <p:animEffect transition="in" filter="circle(in)">
                                      <p:cBhvr>
                                        <p:cTn id="52" dur="2000"/>
                                        <p:tgtEl>
                                          <p:spTgt spid="19"/>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10"/>
                                        </p:tgtEl>
                                        <p:attrNameLst>
                                          <p:attrName>style.visibility</p:attrName>
                                        </p:attrNameLst>
                                      </p:cBhvr>
                                      <p:to>
                                        <p:strVal val="visible"/>
                                      </p:to>
                                    </p:set>
                                    <p:animEffect transition="in" filter="circle(in)">
                                      <p:cBhvr>
                                        <p:cTn id="57" dur="2000"/>
                                        <p:tgtEl>
                                          <p:spTgt spid="10"/>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circle(in)">
                                      <p:cBhvr>
                                        <p:cTn id="62" dur="20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Effect transition="in" filter="circle(in)">
                                      <p:cBhvr>
                                        <p:cTn id="67" dur="2000"/>
                                        <p:tgtEl>
                                          <p:spTgt spid="13"/>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3">
                                            <p:txEl>
                                              <p:pRg st="0" end="0"/>
                                            </p:txEl>
                                          </p:spTgt>
                                        </p:tgtEl>
                                        <p:attrNameLst>
                                          <p:attrName>style.visibility</p:attrName>
                                        </p:attrNameLst>
                                      </p:cBhvr>
                                      <p:to>
                                        <p:strVal val="visible"/>
                                      </p:to>
                                    </p:set>
                                    <p:animEffect transition="in" filter="circle(in)">
                                      <p:cBhvr>
                                        <p:cTn id="72" dur="2000"/>
                                        <p:tgtEl>
                                          <p:spTgt spid="13">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13">
                                            <p:txEl>
                                              <p:pRg st="1" end="1"/>
                                            </p:txEl>
                                          </p:spTgt>
                                        </p:tgtEl>
                                        <p:attrNameLst>
                                          <p:attrName>style.visibility</p:attrName>
                                        </p:attrNameLst>
                                      </p:cBhvr>
                                      <p:to>
                                        <p:strVal val="visible"/>
                                      </p:to>
                                    </p:set>
                                    <p:animEffect transition="in" filter="circle(in)">
                                      <p:cBhvr>
                                        <p:cTn id="77" dur="2000"/>
                                        <p:tgtEl>
                                          <p:spTgt spid="13">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grpId="0" nodeType="clickEffect">
                                  <p:stCondLst>
                                    <p:cond delay="0"/>
                                  </p:stCondLst>
                                  <p:childTnLst>
                                    <p:set>
                                      <p:cBhvr>
                                        <p:cTn id="81" dur="1" fill="hold">
                                          <p:stCondLst>
                                            <p:cond delay="0"/>
                                          </p:stCondLst>
                                        </p:cTn>
                                        <p:tgtEl>
                                          <p:spTgt spid="20"/>
                                        </p:tgtEl>
                                        <p:attrNameLst>
                                          <p:attrName>style.visibility</p:attrName>
                                        </p:attrNameLst>
                                      </p:cBhvr>
                                      <p:to>
                                        <p:strVal val="visible"/>
                                      </p:to>
                                    </p:set>
                                    <p:animEffect transition="in" filter="circle(in)">
                                      <p:cBhvr>
                                        <p:cTn id="82" dur="2000"/>
                                        <p:tgtEl>
                                          <p:spTgt spid="20"/>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grpId="0" nodeType="clickEffect">
                                  <p:stCondLst>
                                    <p:cond delay="0"/>
                                  </p:stCondLst>
                                  <p:childTnLst>
                                    <p:set>
                                      <p:cBhvr>
                                        <p:cTn id="86" dur="1" fill="hold">
                                          <p:stCondLst>
                                            <p:cond delay="0"/>
                                          </p:stCondLst>
                                        </p:cTn>
                                        <p:tgtEl>
                                          <p:spTgt spid="15"/>
                                        </p:tgtEl>
                                        <p:attrNameLst>
                                          <p:attrName>style.visibility</p:attrName>
                                        </p:attrNameLst>
                                      </p:cBhvr>
                                      <p:to>
                                        <p:strVal val="visible"/>
                                      </p:to>
                                    </p:set>
                                    <p:animEffect transition="in" filter="circle(in)">
                                      <p:cBhvr>
                                        <p:cTn id="87" dur="20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6" presetClass="entr" presetSubtype="16" fill="hold" nodeType="clickEffect">
                                  <p:stCondLst>
                                    <p:cond delay="0"/>
                                  </p:stCondLst>
                                  <p:childTnLst>
                                    <p:set>
                                      <p:cBhvr>
                                        <p:cTn id="91" dur="1" fill="hold">
                                          <p:stCondLst>
                                            <p:cond delay="0"/>
                                          </p:stCondLst>
                                        </p:cTn>
                                        <p:tgtEl>
                                          <p:spTgt spid="14">
                                            <p:txEl>
                                              <p:pRg st="0" end="0"/>
                                            </p:txEl>
                                          </p:spTgt>
                                        </p:tgtEl>
                                        <p:attrNameLst>
                                          <p:attrName>style.visibility</p:attrName>
                                        </p:attrNameLst>
                                      </p:cBhvr>
                                      <p:to>
                                        <p:strVal val="visible"/>
                                      </p:to>
                                    </p:set>
                                    <p:animEffect transition="in" filter="circle(in)">
                                      <p:cBhvr>
                                        <p:cTn id="92" dur="2000"/>
                                        <p:tgtEl>
                                          <p:spTgt spid="14">
                                            <p:txEl>
                                              <p:pRg st="0" end="0"/>
                                            </p:txEl>
                                          </p:spTgt>
                                        </p:tgtEl>
                                      </p:cBhvr>
                                    </p:animEffect>
                                  </p:childTnLst>
                                </p:cTn>
                              </p:par>
                            </p:childTnLst>
                          </p:cTn>
                        </p:par>
                      </p:childTnLst>
                    </p:cTn>
                  </p:par>
                  <p:par>
                    <p:cTn id="93" fill="hold">
                      <p:stCondLst>
                        <p:cond delay="indefinite"/>
                      </p:stCondLst>
                      <p:childTnLst>
                        <p:par>
                          <p:cTn id="94" fill="hold">
                            <p:stCondLst>
                              <p:cond delay="0"/>
                            </p:stCondLst>
                            <p:childTnLst>
                              <p:par>
                                <p:cTn id="95" presetID="6" presetClass="entr" presetSubtype="16" fill="hold" nodeType="clickEffect">
                                  <p:stCondLst>
                                    <p:cond delay="0"/>
                                  </p:stCondLst>
                                  <p:childTnLst>
                                    <p:set>
                                      <p:cBhvr>
                                        <p:cTn id="96" dur="1" fill="hold">
                                          <p:stCondLst>
                                            <p:cond delay="0"/>
                                          </p:stCondLst>
                                        </p:cTn>
                                        <p:tgtEl>
                                          <p:spTgt spid="14">
                                            <p:txEl>
                                              <p:pRg st="1" end="1"/>
                                            </p:txEl>
                                          </p:spTgt>
                                        </p:tgtEl>
                                        <p:attrNameLst>
                                          <p:attrName>style.visibility</p:attrName>
                                        </p:attrNameLst>
                                      </p:cBhvr>
                                      <p:to>
                                        <p:strVal val="visible"/>
                                      </p:to>
                                    </p:set>
                                    <p:animEffect transition="in" filter="circle(in)">
                                      <p:cBhvr>
                                        <p:cTn id="97" dur="2000"/>
                                        <p:tgtEl>
                                          <p:spTgt spid="14">
                                            <p:txEl>
                                              <p:pRg st="1" end="1"/>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6" presetClass="entr" presetSubtype="16" fill="hold" nodeType="clickEffect">
                                  <p:stCondLst>
                                    <p:cond delay="0"/>
                                  </p:stCondLst>
                                  <p:childTnLst>
                                    <p:set>
                                      <p:cBhvr>
                                        <p:cTn id="101" dur="1" fill="hold">
                                          <p:stCondLst>
                                            <p:cond delay="0"/>
                                          </p:stCondLst>
                                        </p:cTn>
                                        <p:tgtEl>
                                          <p:spTgt spid="14">
                                            <p:txEl>
                                              <p:pRg st="2" end="2"/>
                                            </p:txEl>
                                          </p:spTgt>
                                        </p:tgtEl>
                                        <p:attrNameLst>
                                          <p:attrName>style.visibility</p:attrName>
                                        </p:attrNameLst>
                                      </p:cBhvr>
                                      <p:to>
                                        <p:strVal val="visible"/>
                                      </p:to>
                                    </p:set>
                                    <p:animEffect transition="in" filter="circle(in)">
                                      <p:cBhvr>
                                        <p:cTn id="102" dur="2000"/>
                                        <p:tgtEl>
                                          <p:spTgt spid="14">
                                            <p:txEl>
                                              <p:pRg st="2" end="2"/>
                                            </p:txEl>
                                          </p:spTgt>
                                        </p:tgtEl>
                                      </p:cBhvr>
                                    </p:animEffect>
                                  </p:childTnLst>
                                </p:cTn>
                              </p:par>
                            </p:childTnLst>
                          </p:cTn>
                        </p:par>
                      </p:childTnLst>
                    </p:cTn>
                  </p:par>
                  <p:par>
                    <p:cTn id="103" fill="hold">
                      <p:stCondLst>
                        <p:cond delay="indefinite"/>
                      </p:stCondLst>
                      <p:childTnLst>
                        <p:par>
                          <p:cTn id="104" fill="hold">
                            <p:stCondLst>
                              <p:cond delay="0"/>
                            </p:stCondLst>
                            <p:childTnLst>
                              <p:par>
                                <p:cTn id="105" presetID="6" presetClass="entr" presetSubtype="16" fill="hold" nodeType="clickEffect">
                                  <p:stCondLst>
                                    <p:cond delay="0"/>
                                  </p:stCondLst>
                                  <p:childTnLst>
                                    <p:set>
                                      <p:cBhvr>
                                        <p:cTn id="106" dur="1" fill="hold">
                                          <p:stCondLst>
                                            <p:cond delay="0"/>
                                          </p:stCondLst>
                                        </p:cTn>
                                        <p:tgtEl>
                                          <p:spTgt spid="14">
                                            <p:txEl>
                                              <p:pRg st="3" end="3"/>
                                            </p:txEl>
                                          </p:spTgt>
                                        </p:tgtEl>
                                        <p:attrNameLst>
                                          <p:attrName>style.visibility</p:attrName>
                                        </p:attrNameLst>
                                      </p:cBhvr>
                                      <p:to>
                                        <p:strVal val="visible"/>
                                      </p:to>
                                    </p:set>
                                    <p:animEffect transition="in" filter="circle(in)">
                                      <p:cBhvr>
                                        <p:cTn id="107" dur="2000"/>
                                        <p:tgtEl>
                                          <p:spTgt spid="14">
                                            <p:txEl>
                                              <p:pRg st="3" end="3"/>
                                            </p:txEl>
                                          </p:spTgt>
                                        </p:tgtEl>
                                      </p:cBhvr>
                                    </p:animEffect>
                                  </p:childTnLst>
                                </p:cTn>
                              </p:par>
                            </p:childTnLst>
                          </p:cTn>
                        </p:par>
                      </p:childTnLst>
                    </p:cTn>
                  </p:par>
                  <p:par>
                    <p:cTn id="108" fill="hold">
                      <p:stCondLst>
                        <p:cond delay="indefinite"/>
                      </p:stCondLst>
                      <p:childTnLst>
                        <p:par>
                          <p:cTn id="109" fill="hold">
                            <p:stCondLst>
                              <p:cond delay="0"/>
                            </p:stCondLst>
                            <p:childTnLst>
                              <p:par>
                                <p:cTn id="110" presetID="6" presetClass="entr" presetSubtype="16" fill="hold" nodeType="clickEffect">
                                  <p:stCondLst>
                                    <p:cond delay="0"/>
                                  </p:stCondLst>
                                  <p:childTnLst>
                                    <p:set>
                                      <p:cBhvr>
                                        <p:cTn id="111" dur="1" fill="hold">
                                          <p:stCondLst>
                                            <p:cond delay="0"/>
                                          </p:stCondLst>
                                        </p:cTn>
                                        <p:tgtEl>
                                          <p:spTgt spid="14">
                                            <p:txEl>
                                              <p:pRg st="4" end="4"/>
                                            </p:txEl>
                                          </p:spTgt>
                                        </p:tgtEl>
                                        <p:attrNameLst>
                                          <p:attrName>style.visibility</p:attrName>
                                        </p:attrNameLst>
                                      </p:cBhvr>
                                      <p:to>
                                        <p:strVal val="visible"/>
                                      </p:to>
                                    </p:set>
                                    <p:animEffect transition="in" filter="circle(in)">
                                      <p:cBhvr>
                                        <p:cTn id="112" dur="2000"/>
                                        <p:tgtEl>
                                          <p:spTgt spid="14">
                                            <p:txEl>
                                              <p:pRg st="4" end="4"/>
                                            </p:txEl>
                                          </p:spTgt>
                                        </p:tgtEl>
                                      </p:cBhvr>
                                    </p:animEffect>
                                  </p:childTnLst>
                                </p:cTn>
                              </p:par>
                              <p:par>
                                <p:cTn id="113" presetID="6" presetClass="entr" presetSubtype="16" fill="hold" nodeType="withEffect">
                                  <p:stCondLst>
                                    <p:cond delay="0"/>
                                  </p:stCondLst>
                                  <p:childTnLst>
                                    <p:set>
                                      <p:cBhvr>
                                        <p:cTn id="114" dur="1" fill="hold">
                                          <p:stCondLst>
                                            <p:cond delay="0"/>
                                          </p:stCondLst>
                                        </p:cTn>
                                        <p:tgtEl>
                                          <p:spTgt spid="14">
                                            <p:txEl>
                                              <p:pRg st="5" end="5"/>
                                            </p:txEl>
                                          </p:spTgt>
                                        </p:tgtEl>
                                        <p:attrNameLst>
                                          <p:attrName>style.visibility</p:attrName>
                                        </p:attrNameLst>
                                      </p:cBhvr>
                                      <p:to>
                                        <p:strVal val="visible"/>
                                      </p:to>
                                    </p:set>
                                    <p:animEffect transition="in" filter="circle(in)">
                                      <p:cBhvr>
                                        <p:cTn id="115" dur="2000"/>
                                        <p:tgtEl>
                                          <p:spTgt spid="14">
                                            <p:txEl>
                                              <p:pRg st="5" end="5"/>
                                            </p:txEl>
                                          </p:spTgt>
                                        </p:tgtEl>
                                      </p:cBhvr>
                                    </p:animEffect>
                                  </p:childTnLst>
                                </p:cTn>
                              </p:par>
                            </p:childTnLst>
                          </p:cTn>
                        </p:par>
                      </p:childTnLst>
                    </p:cTn>
                  </p:par>
                  <p:par>
                    <p:cTn id="116" fill="hold">
                      <p:stCondLst>
                        <p:cond delay="indefinite"/>
                      </p:stCondLst>
                      <p:childTnLst>
                        <p:par>
                          <p:cTn id="117" fill="hold">
                            <p:stCondLst>
                              <p:cond delay="0"/>
                            </p:stCondLst>
                            <p:childTnLst>
                              <p:par>
                                <p:cTn id="118" presetID="6" presetClass="entr" presetSubtype="16" fill="hold" nodeType="clickEffect">
                                  <p:stCondLst>
                                    <p:cond delay="0"/>
                                  </p:stCondLst>
                                  <p:childTnLst>
                                    <p:set>
                                      <p:cBhvr>
                                        <p:cTn id="119" dur="1" fill="hold">
                                          <p:stCondLst>
                                            <p:cond delay="0"/>
                                          </p:stCondLst>
                                        </p:cTn>
                                        <p:tgtEl>
                                          <p:spTgt spid="14">
                                            <p:txEl>
                                              <p:pRg st="6" end="6"/>
                                            </p:txEl>
                                          </p:spTgt>
                                        </p:tgtEl>
                                        <p:attrNameLst>
                                          <p:attrName>style.visibility</p:attrName>
                                        </p:attrNameLst>
                                      </p:cBhvr>
                                      <p:to>
                                        <p:strVal val="visible"/>
                                      </p:to>
                                    </p:set>
                                    <p:animEffect transition="in" filter="circle(in)">
                                      <p:cBhvr>
                                        <p:cTn id="120" dur="2000"/>
                                        <p:tgtEl>
                                          <p:spTgt spid="14">
                                            <p:txEl>
                                              <p:pRg st="6" end="6"/>
                                            </p:txEl>
                                          </p:spTgt>
                                        </p:tgtEl>
                                      </p:cBhvr>
                                    </p:animEffect>
                                  </p:childTnLst>
                                </p:cTn>
                              </p:par>
                            </p:childTnLst>
                          </p:cTn>
                        </p:par>
                      </p:childTnLst>
                    </p:cTn>
                  </p:par>
                  <p:par>
                    <p:cTn id="121" fill="hold">
                      <p:stCondLst>
                        <p:cond delay="indefinite"/>
                      </p:stCondLst>
                      <p:childTnLst>
                        <p:par>
                          <p:cTn id="122" fill="hold">
                            <p:stCondLst>
                              <p:cond delay="0"/>
                            </p:stCondLst>
                            <p:childTnLst>
                              <p:par>
                                <p:cTn id="123" presetID="6" presetClass="entr" presetSubtype="16" fill="hold" nodeType="clickEffect">
                                  <p:stCondLst>
                                    <p:cond delay="0"/>
                                  </p:stCondLst>
                                  <p:childTnLst>
                                    <p:set>
                                      <p:cBhvr>
                                        <p:cTn id="124" dur="1" fill="hold">
                                          <p:stCondLst>
                                            <p:cond delay="0"/>
                                          </p:stCondLst>
                                        </p:cTn>
                                        <p:tgtEl>
                                          <p:spTgt spid="14">
                                            <p:txEl>
                                              <p:pRg st="7" end="7"/>
                                            </p:txEl>
                                          </p:spTgt>
                                        </p:tgtEl>
                                        <p:attrNameLst>
                                          <p:attrName>style.visibility</p:attrName>
                                        </p:attrNameLst>
                                      </p:cBhvr>
                                      <p:to>
                                        <p:strVal val="visible"/>
                                      </p:to>
                                    </p:set>
                                    <p:animEffect transition="in" filter="circle(in)">
                                      <p:cBhvr>
                                        <p:cTn id="125" dur="2000"/>
                                        <p:tgtEl>
                                          <p:spTgt spid="14">
                                            <p:txEl>
                                              <p:pRg st="7" end="7"/>
                                            </p:txEl>
                                          </p:spTgt>
                                        </p:tgtEl>
                                      </p:cBhvr>
                                    </p:animEffect>
                                  </p:childTnLst>
                                </p:cTn>
                              </p:par>
                            </p:childTnLst>
                          </p:cTn>
                        </p:par>
                      </p:childTnLst>
                    </p:cTn>
                  </p:par>
                  <p:par>
                    <p:cTn id="126" fill="hold">
                      <p:stCondLst>
                        <p:cond delay="indefinite"/>
                      </p:stCondLst>
                      <p:childTnLst>
                        <p:par>
                          <p:cTn id="127" fill="hold">
                            <p:stCondLst>
                              <p:cond delay="0"/>
                            </p:stCondLst>
                            <p:childTnLst>
                              <p:par>
                                <p:cTn id="128" presetID="6" presetClass="entr" presetSubtype="16" fill="hold" nodeType="clickEffect">
                                  <p:stCondLst>
                                    <p:cond delay="0"/>
                                  </p:stCondLst>
                                  <p:childTnLst>
                                    <p:set>
                                      <p:cBhvr>
                                        <p:cTn id="129" dur="1" fill="hold">
                                          <p:stCondLst>
                                            <p:cond delay="0"/>
                                          </p:stCondLst>
                                        </p:cTn>
                                        <p:tgtEl>
                                          <p:spTgt spid="14">
                                            <p:txEl>
                                              <p:pRg st="8" end="8"/>
                                            </p:txEl>
                                          </p:spTgt>
                                        </p:tgtEl>
                                        <p:attrNameLst>
                                          <p:attrName>style.visibility</p:attrName>
                                        </p:attrNameLst>
                                      </p:cBhvr>
                                      <p:to>
                                        <p:strVal val="visible"/>
                                      </p:to>
                                    </p:set>
                                    <p:animEffect transition="in" filter="circle(in)">
                                      <p:cBhvr>
                                        <p:cTn id="130" dur="2000"/>
                                        <p:tgtEl>
                                          <p:spTgt spid="14">
                                            <p:txEl>
                                              <p:pRg st="8" end="8"/>
                                            </p:txEl>
                                          </p:spTgt>
                                        </p:tgtEl>
                                      </p:cBhvr>
                                    </p:animEffect>
                                  </p:childTnLst>
                                </p:cTn>
                              </p:par>
                            </p:childTnLst>
                          </p:cTn>
                        </p:par>
                      </p:childTnLst>
                    </p:cTn>
                  </p:par>
                  <p:par>
                    <p:cTn id="131" fill="hold">
                      <p:stCondLst>
                        <p:cond delay="indefinite"/>
                      </p:stCondLst>
                      <p:childTnLst>
                        <p:par>
                          <p:cTn id="132" fill="hold">
                            <p:stCondLst>
                              <p:cond delay="0"/>
                            </p:stCondLst>
                            <p:childTnLst>
                              <p:par>
                                <p:cTn id="133" presetID="6" presetClass="entr" presetSubtype="16" fill="hold" nodeType="clickEffect">
                                  <p:stCondLst>
                                    <p:cond delay="0"/>
                                  </p:stCondLst>
                                  <p:childTnLst>
                                    <p:set>
                                      <p:cBhvr>
                                        <p:cTn id="134" dur="1" fill="hold">
                                          <p:stCondLst>
                                            <p:cond delay="0"/>
                                          </p:stCondLst>
                                        </p:cTn>
                                        <p:tgtEl>
                                          <p:spTgt spid="14">
                                            <p:txEl>
                                              <p:pRg st="9" end="9"/>
                                            </p:txEl>
                                          </p:spTgt>
                                        </p:tgtEl>
                                        <p:attrNameLst>
                                          <p:attrName>style.visibility</p:attrName>
                                        </p:attrNameLst>
                                      </p:cBhvr>
                                      <p:to>
                                        <p:strVal val="visible"/>
                                      </p:to>
                                    </p:set>
                                    <p:animEffect transition="in" filter="circle(in)">
                                      <p:cBhvr>
                                        <p:cTn id="135" dur="2000"/>
                                        <p:tgtEl>
                                          <p:spTgt spid="14">
                                            <p:txEl>
                                              <p:pRg st="9" end="9"/>
                                            </p:txEl>
                                          </p:spTgt>
                                        </p:tgtEl>
                                      </p:cBhvr>
                                    </p:animEffect>
                                  </p:childTnLst>
                                </p:cTn>
                              </p:par>
                            </p:childTnLst>
                          </p:cTn>
                        </p:par>
                      </p:childTnLst>
                    </p:cTn>
                  </p:par>
                  <p:par>
                    <p:cTn id="136" fill="hold">
                      <p:stCondLst>
                        <p:cond delay="indefinite"/>
                      </p:stCondLst>
                      <p:childTnLst>
                        <p:par>
                          <p:cTn id="137" fill="hold">
                            <p:stCondLst>
                              <p:cond delay="0"/>
                            </p:stCondLst>
                            <p:childTnLst>
                              <p:par>
                                <p:cTn id="138" presetID="6" presetClass="entr" presetSubtype="16" fill="hold" grpId="0" nodeType="clickEffect">
                                  <p:stCondLst>
                                    <p:cond delay="0"/>
                                  </p:stCondLst>
                                  <p:childTnLst>
                                    <p:set>
                                      <p:cBhvr>
                                        <p:cTn id="139" dur="1" fill="hold">
                                          <p:stCondLst>
                                            <p:cond delay="0"/>
                                          </p:stCondLst>
                                        </p:cTn>
                                        <p:tgtEl>
                                          <p:spTgt spid="21"/>
                                        </p:tgtEl>
                                        <p:attrNameLst>
                                          <p:attrName>style.visibility</p:attrName>
                                        </p:attrNameLst>
                                      </p:cBhvr>
                                      <p:to>
                                        <p:strVal val="visible"/>
                                      </p:to>
                                    </p:set>
                                    <p:animEffect transition="in" filter="circle(in)">
                                      <p:cBhvr>
                                        <p:cTn id="140" dur="2000"/>
                                        <p:tgtEl>
                                          <p:spTgt spid="21"/>
                                        </p:tgtEl>
                                      </p:cBhvr>
                                    </p:animEffect>
                                  </p:childTnLst>
                                </p:cTn>
                              </p:par>
                            </p:childTnLst>
                          </p:cTn>
                        </p:par>
                      </p:childTnLst>
                    </p:cTn>
                  </p:par>
                  <p:par>
                    <p:cTn id="141" fill="hold">
                      <p:stCondLst>
                        <p:cond delay="indefinite"/>
                      </p:stCondLst>
                      <p:childTnLst>
                        <p:par>
                          <p:cTn id="142" fill="hold">
                            <p:stCondLst>
                              <p:cond delay="0"/>
                            </p:stCondLst>
                            <p:childTnLst>
                              <p:par>
                                <p:cTn id="143" presetID="6" presetClass="entr" presetSubtype="16" fill="hold" grpId="0" nodeType="clickEffect">
                                  <p:stCondLst>
                                    <p:cond delay="0"/>
                                  </p:stCondLst>
                                  <p:childTnLst>
                                    <p:set>
                                      <p:cBhvr>
                                        <p:cTn id="144" dur="1" fill="hold">
                                          <p:stCondLst>
                                            <p:cond delay="0"/>
                                          </p:stCondLst>
                                        </p:cTn>
                                        <p:tgtEl>
                                          <p:spTgt spid="16"/>
                                        </p:tgtEl>
                                        <p:attrNameLst>
                                          <p:attrName>style.visibility</p:attrName>
                                        </p:attrNameLst>
                                      </p:cBhvr>
                                      <p:to>
                                        <p:strVal val="visible"/>
                                      </p:to>
                                    </p:set>
                                    <p:animEffect transition="in" filter="circle(in)">
                                      <p:cBhvr>
                                        <p:cTn id="145" dur="2000"/>
                                        <p:tgtEl>
                                          <p:spTgt spid="16"/>
                                        </p:tgtEl>
                                      </p:cBhvr>
                                    </p:animEffect>
                                  </p:childTnLst>
                                </p:cTn>
                              </p:par>
                            </p:childTnLst>
                          </p:cTn>
                        </p:par>
                      </p:childTnLst>
                    </p:cTn>
                  </p:par>
                  <p:par>
                    <p:cTn id="146" fill="hold">
                      <p:stCondLst>
                        <p:cond delay="indefinite"/>
                      </p:stCondLst>
                      <p:childTnLst>
                        <p:par>
                          <p:cTn id="147" fill="hold">
                            <p:stCondLst>
                              <p:cond delay="0"/>
                            </p:stCondLst>
                            <p:childTnLst>
                              <p:par>
                                <p:cTn id="148" presetID="6" presetClass="entr" presetSubtype="16" fill="hold" grpId="0" nodeType="clickEffect">
                                  <p:stCondLst>
                                    <p:cond delay="0"/>
                                  </p:stCondLst>
                                  <p:childTnLst>
                                    <p:set>
                                      <p:cBhvr>
                                        <p:cTn id="149" dur="1" fill="hold">
                                          <p:stCondLst>
                                            <p:cond delay="0"/>
                                          </p:stCondLst>
                                        </p:cTn>
                                        <p:tgtEl>
                                          <p:spTgt spid="17"/>
                                        </p:tgtEl>
                                        <p:attrNameLst>
                                          <p:attrName>style.visibility</p:attrName>
                                        </p:attrNameLst>
                                      </p:cBhvr>
                                      <p:to>
                                        <p:strVal val="visible"/>
                                      </p:to>
                                    </p:set>
                                    <p:animEffect transition="in" filter="circle(in)">
                                      <p:cBhvr>
                                        <p:cTn id="15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P spid="8" grpId="0" animBg="1"/>
      <p:bldP spid="9" grpId="0"/>
      <p:bldP spid="10" grpId="0" animBg="1"/>
      <p:bldP spid="11" grpId="0" animBg="1"/>
      <p:bldP spid="12" grpId="0" animBg="1"/>
      <p:bldP spid="13" grpId="0" animBg="1"/>
      <p:bldP spid="15" grpId="0" animBg="1"/>
      <p:bldP spid="16" grpId="0" animBg="1"/>
      <p:bldP spid="17" grpId="0" animBg="1"/>
      <p:bldP spid="18" grpId="0" animBg="1"/>
      <p:bldP spid="19" grpId="0" animBg="1"/>
      <p:bldP spid="20" grpId="0" animBg="1"/>
      <p:bldP spid="21" grpId="0" animBg="1"/>
    </p:bld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4C2B407A-7BE6-4D47-A7A5-AE3251FBCB42}"/>
              </a:ext>
            </a:extLst>
          </p:cNvPr>
          <p:cNvSpPr txBox="1"/>
          <p:nvPr/>
        </p:nvSpPr>
        <p:spPr>
          <a:xfrm>
            <a:off x="2173357" y="766"/>
            <a:ext cx="7315200"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Para desarrollar la confianza</a:t>
            </a:r>
          </a:p>
        </p:txBody>
      </p:sp>
      <p:sp>
        <p:nvSpPr>
          <p:cNvPr id="2" name="CuadroTexto 1">
            <a:extLst>
              <a:ext uri="{FF2B5EF4-FFF2-40B4-BE49-F238E27FC236}">
                <a16:creationId xmlns:a16="http://schemas.microsoft.com/office/drawing/2014/main" id="{E75A7440-34A4-4FD8-AF97-A587BD93CA8F}"/>
              </a:ext>
            </a:extLst>
          </p:cNvPr>
          <p:cNvSpPr txBox="1"/>
          <p:nvPr/>
        </p:nvSpPr>
        <p:spPr>
          <a:xfrm>
            <a:off x="182217" y="1077984"/>
            <a:ext cx="11827565" cy="5078313"/>
          </a:xfrm>
          <a:prstGeom prst="rect">
            <a:avLst/>
          </a:prstGeom>
          <a:noFill/>
        </p:spPr>
        <p:txBody>
          <a:bodyPr wrap="square" rtlCol="0">
            <a:spAutoFit/>
          </a:bodyPr>
          <a:lstStyle/>
          <a:p>
            <a:pPr marL="342900" indent="-342900" algn="just">
              <a:buFont typeface="+mj-lt"/>
              <a:buAutoNum type="arabicPeriod"/>
            </a:pPr>
            <a:r>
              <a:rPr lang="es-MX" sz="3600" dirty="0">
                <a:latin typeface="Arial Black" panose="020B0A04020102020204" pitchFamily="34" charset="0"/>
              </a:rPr>
              <a:t>Asume la responsabilidad de mejorarla.</a:t>
            </a:r>
          </a:p>
          <a:p>
            <a:pPr marL="342900" indent="-342900" algn="just">
              <a:buFont typeface="+mj-lt"/>
              <a:buAutoNum type="arabicPeriod"/>
            </a:pPr>
            <a:r>
              <a:rPr lang="es-MX" sz="3600" dirty="0">
                <a:latin typeface="Arial Black" panose="020B0A04020102020204" pitchFamily="34" charset="0"/>
              </a:rPr>
              <a:t>Escribe el diario de autoconfianza</a:t>
            </a:r>
          </a:p>
          <a:p>
            <a:pPr marL="342900" indent="-342900" algn="just">
              <a:buFont typeface="+mj-lt"/>
              <a:buAutoNum type="arabicPeriod"/>
            </a:pPr>
            <a:r>
              <a:rPr lang="es-MX" sz="3600" dirty="0">
                <a:latin typeface="Arial Black" panose="020B0A04020102020204" pitchFamily="34" charset="0"/>
              </a:rPr>
              <a:t>Crea un listado de pensamientos potenciadores y visualízate desarrollando la actividad de forma que has descrito y sintiendo emociones positivas al imaginarte. </a:t>
            </a:r>
          </a:p>
          <a:p>
            <a:pPr marL="342900" indent="-342900" algn="just">
              <a:buFont typeface="+mj-lt"/>
              <a:buAutoNum type="arabicPeriod"/>
            </a:pPr>
            <a:r>
              <a:rPr lang="es-MX" sz="3600" dirty="0">
                <a:latin typeface="Arial Black" panose="020B0A04020102020204" pitchFamily="34" charset="0"/>
              </a:rPr>
              <a:t>Utiliza algunas de las frases potenciadoras para salir de los pensamientos de duda que pueden aparecer</a:t>
            </a:r>
          </a:p>
        </p:txBody>
      </p:sp>
      <p:sp>
        <p:nvSpPr>
          <p:cNvPr id="4" name="Marcador de fecha 3">
            <a:extLst>
              <a:ext uri="{FF2B5EF4-FFF2-40B4-BE49-F238E27FC236}">
                <a16:creationId xmlns:a16="http://schemas.microsoft.com/office/drawing/2014/main" id="{6F9966E4-9A3F-4D02-BAF6-9381FF87372C}"/>
              </a:ext>
            </a:extLst>
          </p:cNvPr>
          <p:cNvSpPr>
            <a:spLocks noGrp="1"/>
          </p:cNvSpPr>
          <p:nvPr>
            <p:ph type="dt" sz="half" idx="10"/>
          </p:nvPr>
        </p:nvSpPr>
        <p:spPr/>
        <p:txBody>
          <a:bodyPr/>
          <a:lstStyle/>
          <a:p>
            <a:fld id="{C19DB334-F1E0-4164-A183-86A155433FB9}"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3F04B566-65F6-4D11-9023-8134A0B3B3F5}"/>
              </a:ext>
            </a:extLst>
          </p:cNvPr>
          <p:cNvSpPr>
            <a:spLocks noGrp="1"/>
          </p:cNvSpPr>
          <p:nvPr>
            <p:ph type="sldNum" sz="quarter" idx="12"/>
          </p:nvPr>
        </p:nvSpPr>
        <p:spPr/>
        <p:txBody>
          <a:bodyPr/>
          <a:lstStyle/>
          <a:p>
            <a:fld id="{6D22F896-40B5-4ADD-8801-0D06FADFA095}" type="slidenum">
              <a:rPr lang="en-US" sz="2400" b="1" smtClean="0">
                <a:solidFill>
                  <a:srgbClr val="FFFF00"/>
                </a:solidFill>
              </a:rPr>
              <a:t>201</a:t>
            </a:fld>
            <a:endParaRPr lang="en-US" sz="2400" b="1" dirty="0">
              <a:solidFill>
                <a:srgbClr val="FFFF00"/>
              </a:solidFill>
            </a:endParaRPr>
          </a:p>
        </p:txBody>
      </p:sp>
    </p:spTree>
    <p:extLst>
      <p:ext uri="{BB962C8B-B14F-4D97-AF65-F5344CB8AC3E}">
        <p14:creationId xmlns:p14="http://schemas.microsoft.com/office/powerpoint/2010/main" val="4140539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ircle(in)">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ircle(in)">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ircle(in)">
                                      <p:cBhvr>
                                        <p:cTn id="22" dur="2000"/>
                                        <p:tgtEl>
                                          <p:spTgt spid="2">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Effect transition="in" filter="circle(in)">
                                      <p:cBhvr>
                                        <p:cTn id="27" dur="20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FD7DD05-4DDA-D6B7-9013-2725A7EB523C}"/>
              </a:ext>
            </a:extLst>
          </p:cNvPr>
          <p:cNvSpPr>
            <a:spLocks noGrp="1"/>
          </p:cNvSpPr>
          <p:nvPr>
            <p:ph idx="1"/>
          </p:nvPr>
        </p:nvSpPr>
        <p:spPr>
          <a:xfrm>
            <a:off x="318974" y="259435"/>
            <a:ext cx="11743661" cy="4716602"/>
          </a:xfrm>
        </p:spPr>
        <p:txBody>
          <a:bodyPr>
            <a:normAutofit lnSpcReduction="10000"/>
          </a:bodyPr>
          <a:lstStyle/>
          <a:p>
            <a:pPr marL="0" indent="0" algn="just">
              <a:buNone/>
            </a:pPr>
            <a:r>
              <a:rPr lang="es-MX" sz="4000" dirty="0">
                <a:latin typeface="Arial Black" panose="020B0A04020102020204" pitchFamily="34" charset="0"/>
              </a:rPr>
              <a:t>5.- Mantén una actitud serena y fría frente a los errores, deja el análisis de los mismos para realizarlo en un momento adecuado</a:t>
            </a:r>
          </a:p>
          <a:p>
            <a:pPr marL="0" indent="0" algn="just">
              <a:buNone/>
            </a:pPr>
            <a:r>
              <a:rPr lang="es-MX" sz="4000" dirty="0">
                <a:latin typeface="Arial Black" panose="020B0A04020102020204" pitchFamily="34" charset="0"/>
              </a:rPr>
              <a:t>6.- Gestiona adecuadamente la autocritica: aprende de los errores y olvidarlos.</a:t>
            </a:r>
          </a:p>
          <a:p>
            <a:pPr marL="0" indent="0" algn="just">
              <a:buNone/>
            </a:pPr>
            <a:r>
              <a:rPr lang="es-MX" sz="4000" dirty="0">
                <a:latin typeface="Arial Black" panose="020B0A04020102020204" pitchFamily="34" charset="0"/>
              </a:rPr>
              <a:t>7.- Se tu fan numero 1</a:t>
            </a:r>
            <a:endParaRPr lang="es-PE" sz="4000" dirty="0">
              <a:latin typeface="Arial Black" panose="020B0A04020102020204" pitchFamily="34" charset="0"/>
            </a:endParaRPr>
          </a:p>
          <a:p>
            <a:endParaRPr lang="es-PE" dirty="0"/>
          </a:p>
        </p:txBody>
      </p:sp>
      <p:pic>
        <p:nvPicPr>
          <p:cNvPr id="4" name="Imagen 3">
            <a:extLst>
              <a:ext uri="{FF2B5EF4-FFF2-40B4-BE49-F238E27FC236}">
                <a16:creationId xmlns:a16="http://schemas.microsoft.com/office/drawing/2014/main" id="{48A1DDEC-632E-0C0F-510D-3E8420B4A0EF}"/>
              </a:ext>
            </a:extLst>
          </p:cNvPr>
          <p:cNvPicPr>
            <a:picLocks noChangeAspect="1"/>
          </p:cNvPicPr>
          <p:nvPr/>
        </p:nvPicPr>
        <p:blipFill>
          <a:blip r:embed="rId2"/>
          <a:stretch>
            <a:fillRect/>
          </a:stretch>
        </p:blipFill>
        <p:spPr>
          <a:xfrm>
            <a:off x="6815470" y="3429000"/>
            <a:ext cx="5084136" cy="3268404"/>
          </a:xfrm>
          <a:prstGeom prst="rect">
            <a:avLst/>
          </a:prstGeom>
        </p:spPr>
      </p:pic>
      <p:sp>
        <p:nvSpPr>
          <p:cNvPr id="2" name="Marcador de fecha 1">
            <a:extLst>
              <a:ext uri="{FF2B5EF4-FFF2-40B4-BE49-F238E27FC236}">
                <a16:creationId xmlns:a16="http://schemas.microsoft.com/office/drawing/2014/main" id="{34CC8217-C330-4B07-A944-8CBE8C2F54FB}"/>
              </a:ext>
            </a:extLst>
          </p:cNvPr>
          <p:cNvSpPr>
            <a:spLocks noGrp="1"/>
          </p:cNvSpPr>
          <p:nvPr>
            <p:ph type="dt" sz="half" idx="10"/>
          </p:nvPr>
        </p:nvSpPr>
        <p:spPr/>
        <p:txBody>
          <a:bodyPr/>
          <a:lstStyle/>
          <a:p>
            <a:fld id="{4F1BBF24-CFE3-47D8-B794-624AC909D6BB}"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8AE72137-E05D-4501-83D2-86BF2442EDED}"/>
              </a:ext>
            </a:extLst>
          </p:cNvPr>
          <p:cNvSpPr>
            <a:spLocks noGrp="1"/>
          </p:cNvSpPr>
          <p:nvPr>
            <p:ph type="sldNum" sz="quarter" idx="12"/>
          </p:nvPr>
        </p:nvSpPr>
        <p:spPr>
          <a:xfrm>
            <a:off x="8140148" y="0"/>
            <a:ext cx="2743200" cy="365125"/>
          </a:xfrm>
        </p:spPr>
        <p:txBody>
          <a:bodyPr/>
          <a:lstStyle/>
          <a:p>
            <a:fld id="{6D22F896-40B5-4ADD-8801-0D06FADFA095}" type="slidenum">
              <a:rPr lang="en-US" sz="2400" b="1" smtClean="0">
                <a:solidFill>
                  <a:srgbClr val="FFFF00"/>
                </a:solidFill>
              </a:rPr>
              <a:t>202</a:t>
            </a:fld>
            <a:endParaRPr lang="en-US" sz="2400" b="1" dirty="0">
              <a:solidFill>
                <a:srgbClr val="FFFF00"/>
              </a:solidFill>
            </a:endParaRPr>
          </a:p>
        </p:txBody>
      </p:sp>
    </p:spTree>
    <p:extLst>
      <p:ext uri="{BB962C8B-B14F-4D97-AF65-F5344CB8AC3E}">
        <p14:creationId xmlns:p14="http://schemas.microsoft.com/office/powerpoint/2010/main" val="355071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circle(in)">
                                      <p:cBhvr>
                                        <p:cTn id="2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6001896-3DEC-A14C-3657-572FB8757DB2}"/>
              </a:ext>
            </a:extLst>
          </p:cNvPr>
          <p:cNvPicPr>
            <a:picLocks noChangeAspect="1"/>
          </p:cNvPicPr>
          <p:nvPr/>
        </p:nvPicPr>
        <p:blipFill rotWithShape="1">
          <a:blip r:embed="rId2"/>
          <a:srcRect l="65891" t="20505" r="1783" b="49651"/>
          <a:stretch/>
        </p:blipFill>
        <p:spPr>
          <a:xfrm>
            <a:off x="9335386" y="216949"/>
            <a:ext cx="2743200" cy="2802698"/>
          </a:xfrm>
          <a:prstGeom prst="rect">
            <a:avLst/>
          </a:prstGeom>
        </p:spPr>
      </p:pic>
      <p:sp>
        <p:nvSpPr>
          <p:cNvPr id="2" name="CuadroTexto 1">
            <a:extLst>
              <a:ext uri="{FF2B5EF4-FFF2-40B4-BE49-F238E27FC236}">
                <a16:creationId xmlns:a16="http://schemas.microsoft.com/office/drawing/2014/main" id="{483B8C89-48E1-DF7E-636C-2B0A7E001D6E}"/>
              </a:ext>
            </a:extLst>
          </p:cNvPr>
          <p:cNvSpPr txBox="1"/>
          <p:nvPr/>
        </p:nvSpPr>
        <p:spPr>
          <a:xfrm>
            <a:off x="1567302" y="426068"/>
            <a:ext cx="7315200"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GESTIONAR LA AUTOCRITICA </a:t>
            </a:r>
          </a:p>
        </p:txBody>
      </p:sp>
      <p:sp>
        <p:nvSpPr>
          <p:cNvPr id="3" name="CuadroTexto 2">
            <a:extLst>
              <a:ext uri="{FF2B5EF4-FFF2-40B4-BE49-F238E27FC236}">
                <a16:creationId xmlns:a16="http://schemas.microsoft.com/office/drawing/2014/main" id="{6CD02CAC-4446-089B-4111-8E6987B6A099}"/>
              </a:ext>
            </a:extLst>
          </p:cNvPr>
          <p:cNvSpPr txBox="1"/>
          <p:nvPr/>
        </p:nvSpPr>
        <p:spPr>
          <a:xfrm>
            <a:off x="290623" y="2222204"/>
            <a:ext cx="11610754" cy="4308872"/>
          </a:xfrm>
          <a:prstGeom prst="rect">
            <a:avLst/>
          </a:prstGeom>
          <a:noFill/>
        </p:spPr>
        <p:txBody>
          <a:bodyPr wrap="square" rtlCol="0">
            <a:spAutoFit/>
          </a:bodyPr>
          <a:lstStyle/>
          <a:p>
            <a:pPr marL="285750" indent="-285750" algn="just">
              <a:buFont typeface="Arial" panose="020B0604020202020204" pitchFamily="34" charset="0"/>
              <a:buChar char="•"/>
            </a:pPr>
            <a:r>
              <a:rPr lang="es-ES" sz="3200" dirty="0">
                <a:latin typeface="Arial Black" panose="020B0A04020102020204" pitchFamily="34" charset="0"/>
              </a:rPr>
              <a:t>Esperar a estar sereno y tranquilo</a:t>
            </a:r>
          </a:p>
          <a:p>
            <a:pPr marL="285750" indent="-285750" algn="just">
              <a:buFont typeface="Arial" panose="020B0604020202020204" pitchFamily="34" charset="0"/>
              <a:buChar char="•"/>
            </a:pPr>
            <a:r>
              <a:rPr lang="es-ES" sz="3200" dirty="0">
                <a:latin typeface="Arial Black" panose="020B0A04020102020204" pitchFamily="34" charset="0"/>
              </a:rPr>
              <a:t>Contrastar con un compañero</a:t>
            </a:r>
          </a:p>
          <a:p>
            <a:pPr marL="285750" indent="-285750" algn="just">
              <a:buFont typeface="Arial" panose="020B0604020202020204" pitchFamily="34" charset="0"/>
              <a:buChar char="•"/>
            </a:pPr>
            <a:r>
              <a:rPr lang="es-ES" sz="3200" dirty="0">
                <a:latin typeface="Arial Black" panose="020B0A04020102020204" pitchFamily="34" charset="0"/>
              </a:rPr>
              <a:t>Transformarla en un objetivo de mejora, expresado en presente afirmativo sobre lo que queremos hacer ( y no lo que queremos evitar)</a:t>
            </a:r>
          </a:p>
          <a:p>
            <a:pPr marL="285750" indent="-285750" algn="just">
              <a:buFont typeface="Arial" panose="020B0604020202020204" pitchFamily="34" charset="0"/>
              <a:buChar char="•"/>
            </a:pPr>
            <a:r>
              <a:rPr lang="es-ES" sz="3200" dirty="0">
                <a:latin typeface="Arial Black" panose="020B0A04020102020204" pitchFamily="34" charset="0"/>
              </a:rPr>
              <a:t>Tiempo de análisis 80/20 : un 20% para observar y reconocer lo que hacemos mal , 80% para observar y reconocer lo que hemos hecho bien.</a:t>
            </a:r>
          </a:p>
          <a:p>
            <a:pPr marL="285750" indent="-285750">
              <a:buFont typeface="Arial" panose="020B0604020202020204" pitchFamily="34" charset="0"/>
              <a:buChar char="•"/>
            </a:pPr>
            <a:endParaRPr lang="es-PE" dirty="0"/>
          </a:p>
        </p:txBody>
      </p:sp>
      <p:sp>
        <p:nvSpPr>
          <p:cNvPr id="5" name="Marcador de fecha 4">
            <a:extLst>
              <a:ext uri="{FF2B5EF4-FFF2-40B4-BE49-F238E27FC236}">
                <a16:creationId xmlns:a16="http://schemas.microsoft.com/office/drawing/2014/main" id="{0C8E1D28-ED14-4863-8EFC-0F51109AA7DD}"/>
              </a:ext>
            </a:extLst>
          </p:cNvPr>
          <p:cNvSpPr>
            <a:spLocks noGrp="1"/>
          </p:cNvSpPr>
          <p:nvPr>
            <p:ph type="dt" sz="half" idx="10"/>
          </p:nvPr>
        </p:nvSpPr>
        <p:spPr/>
        <p:txBody>
          <a:bodyPr/>
          <a:lstStyle/>
          <a:p>
            <a:fld id="{F186CC99-A81E-4980-95D7-4376CC5FA8EA}"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7DC5BF6E-CB0E-43C3-805B-74D22CA51879}"/>
              </a:ext>
            </a:extLst>
          </p:cNvPr>
          <p:cNvSpPr>
            <a:spLocks noGrp="1"/>
          </p:cNvSpPr>
          <p:nvPr>
            <p:ph type="sldNum" sz="quarter" idx="12"/>
          </p:nvPr>
        </p:nvSpPr>
        <p:spPr/>
        <p:txBody>
          <a:bodyPr/>
          <a:lstStyle/>
          <a:p>
            <a:fld id="{6D22F896-40B5-4ADD-8801-0D06FADFA095}" type="slidenum">
              <a:rPr lang="en-US" sz="2400" b="1" smtClean="0">
                <a:solidFill>
                  <a:srgbClr val="FFFF00"/>
                </a:solidFill>
              </a:rPr>
              <a:t>203</a:t>
            </a:fld>
            <a:endParaRPr lang="en-US" sz="2400" b="1" dirty="0">
              <a:solidFill>
                <a:srgbClr val="FFFF00"/>
              </a:solidFill>
            </a:endParaRPr>
          </a:p>
        </p:txBody>
      </p:sp>
    </p:spTree>
    <p:extLst>
      <p:ext uri="{BB962C8B-B14F-4D97-AF65-F5344CB8AC3E}">
        <p14:creationId xmlns:p14="http://schemas.microsoft.com/office/powerpoint/2010/main" val="488765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46BD33E-4190-10FA-45FB-AB2123733B22}"/>
              </a:ext>
            </a:extLst>
          </p:cNvPr>
          <p:cNvSpPr txBox="1"/>
          <p:nvPr/>
        </p:nvSpPr>
        <p:spPr>
          <a:xfrm>
            <a:off x="311888" y="245314"/>
            <a:ext cx="11568224" cy="1569660"/>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ASPECTOS QUE SE TIENEN QUE TENER EN CUENTA EN UNA ORGANIZACIÓN PARA TRABAJAR EL  NEUROLIDERAZGO  </a:t>
            </a:r>
          </a:p>
        </p:txBody>
      </p:sp>
      <p:sp>
        <p:nvSpPr>
          <p:cNvPr id="3" name="CuadroTexto 2">
            <a:extLst>
              <a:ext uri="{FF2B5EF4-FFF2-40B4-BE49-F238E27FC236}">
                <a16:creationId xmlns:a16="http://schemas.microsoft.com/office/drawing/2014/main" id="{4147D920-70BB-25FC-AB61-3A378408ECA1}"/>
              </a:ext>
            </a:extLst>
          </p:cNvPr>
          <p:cNvSpPr txBox="1"/>
          <p:nvPr/>
        </p:nvSpPr>
        <p:spPr>
          <a:xfrm>
            <a:off x="184298" y="1934482"/>
            <a:ext cx="11823404" cy="4678204"/>
          </a:xfrm>
          <a:prstGeom prst="rect">
            <a:avLst/>
          </a:prstGeom>
          <a:noFill/>
        </p:spPr>
        <p:txBody>
          <a:bodyPr wrap="square" rtlCol="0">
            <a:spAutoFit/>
          </a:bodyPr>
          <a:lstStyle/>
          <a:p>
            <a:pPr marL="285750" indent="-285750" algn="just">
              <a:buFont typeface="Arial" panose="020B0604020202020204" pitchFamily="34" charset="0"/>
              <a:buChar char="•"/>
            </a:pPr>
            <a:r>
              <a:rPr lang="es-ES" sz="2800" dirty="0">
                <a:latin typeface="Arial Black" panose="020B0A04020102020204" pitchFamily="34" charset="0"/>
              </a:rPr>
              <a:t>Toma de decisiones con mente intuitiva y emocional para resolver los problemas.</a:t>
            </a:r>
          </a:p>
          <a:p>
            <a:pPr marL="285750" indent="-285750" algn="just">
              <a:buFont typeface="Arial" panose="020B0604020202020204" pitchFamily="34" charset="0"/>
              <a:buChar char="•"/>
            </a:pPr>
            <a:r>
              <a:rPr lang="es-ES" sz="2800" dirty="0">
                <a:latin typeface="Arial Black" panose="020B0A04020102020204" pitchFamily="34" charset="0"/>
              </a:rPr>
              <a:t>Se debe tener una inteligencia interpersonal, emocional y social.</a:t>
            </a:r>
          </a:p>
          <a:p>
            <a:pPr marL="285750" indent="-285750" algn="just">
              <a:buFont typeface="Arial" panose="020B0604020202020204" pitchFamily="34" charset="0"/>
              <a:buChar char="•"/>
            </a:pPr>
            <a:r>
              <a:rPr lang="es-ES" sz="2800" dirty="0">
                <a:latin typeface="Arial Black" panose="020B0A04020102020204" pitchFamily="34" charset="0"/>
              </a:rPr>
              <a:t>La atención focalizada a la hora de realizar cambios, cuenta mayor información que elaboremos, codificaremos y retendremos.</a:t>
            </a:r>
          </a:p>
          <a:p>
            <a:pPr marL="285750" indent="-285750" algn="just">
              <a:buFont typeface="Arial" panose="020B0604020202020204" pitchFamily="34" charset="0"/>
              <a:buChar char="•"/>
            </a:pPr>
            <a:r>
              <a:rPr lang="es-ES" sz="2800" dirty="0">
                <a:latin typeface="Arial Black" panose="020B0A04020102020204" pitchFamily="34" charset="0"/>
              </a:rPr>
              <a:t>En cada uno de estos aspectos se trabaja de forma diferente para un objetivo en común, el crecimiento personal y profesional de un equipo de trabajo.</a:t>
            </a:r>
          </a:p>
          <a:p>
            <a:pPr marL="285750" indent="-285750">
              <a:buFont typeface="Arial" panose="020B0604020202020204" pitchFamily="34" charset="0"/>
              <a:buChar char="•"/>
            </a:pPr>
            <a:endParaRPr lang="es-PE" dirty="0"/>
          </a:p>
        </p:txBody>
      </p:sp>
      <p:sp>
        <p:nvSpPr>
          <p:cNvPr id="4" name="Marcador de fecha 3">
            <a:extLst>
              <a:ext uri="{FF2B5EF4-FFF2-40B4-BE49-F238E27FC236}">
                <a16:creationId xmlns:a16="http://schemas.microsoft.com/office/drawing/2014/main" id="{C0CF5806-9595-4598-B987-103A9A428934}"/>
              </a:ext>
            </a:extLst>
          </p:cNvPr>
          <p:cNvSpPr>
            <a:spLocks noGrp="1"/>
          </p:cNvSpPr>
          <p:nvPr>
            <p:ph type="dt" sz="half" idx="10"/>
          </p:nvPr>
        </p:nvSpPr>
        <p:spPr/>
        <p:txBody>
          <a:bodyPr/>
          <a:lstStyle/>
          <a:p>
            <a:fld id="{9C1345F5-3637-449B-9536-7A2B8962D698}"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F536C63-7318-4A8E-8F7D-018DF1F70684}"/>
              </a:ext>
            </a:extLst>
          </p:cNvPr>
          <p:cNvSpPr>
            <a:spLocks noGrp="1"/>
          </p:cNvSpPr>
          <p:nvPr>
            <p:ph type="sldNum" sz="quarter" idx="12"/>
          </p:nvPr>
        </p:nvSpPr>
        <p:spPr>
          <a:xfrm>
            <a:off x="9136912" y="367748"/>
            <a:ext cx="2743200" cy="365125"/>
          </a:xfrm>
        </p:spPr>
        <p:txBody>
          <a:bodyPr/>
          <a:lstStyle/>
          <a:p>
            <a:fld id="{6D22F896-40B5-4ADD-8801-0D06FADFA095}" type="slidenum">
              <a:rPr lang="en-US" sz="2400" b="1" smtClean="0">
                <a:solidFill>
                  <a:srgbClr val="FFFF00"/>
                </a:solidFill>
              </a:rPr>
              <a:t>204</a:t>
            </a:fld>
            <a:endParaRPr lang="en-US" sz="2400" b="1" dirty="0">
              <a:solidFill>
                <a:srgbClr val="FFFF00"/>
              </a:solidFill>
            </a:endParaRPr>
          </a:p>
        </p:txBody>
      </p:sp>
    </p:spTree>
    <p:extLst>
      <p:ext uri="{BB962C8B-B14F-4D97-AF65-F5344CB8AC3E}">
        <p14:creationId xmlns:p14="http://schemas.microsoft.com/office/powerpoint/2010/main" val="9178474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6DB81BB-DE4B-2A40-F5BB-F298CDBABE8E}"/>
              </a:ext>
            </a:extLst>
          </p:cNvPr>
          <p:cNvPicPr>
            <a:picLocks noChangeAspect="1"/>
          </p:cNvPicPr>
          <p:nvPr/>
        </p:nvPicPr>
        <p:blipFill rotWithShape="1">
          <a:blip r:embed="rId2"/>
          <a:srcRect l="58406" t="15086" r="12319" b="26567"/>
          <a:stretch/>
        </p:blipFill>
        <p:spPr>
          <a:xfrm>
            <a:off x="6626087" y="609599"/>
            <a:ext cx="5247861" cy="5671931"/>
          </a:xfrm>
          <a:prstGeom prst="rect">
            <a:avLst/>
          </a:prstGeom>
        </p:spPr>
      </p:pic>
      <p:sp>
        <p:nvSpPr>
          <p:cNvPr id="3" name="CuadroTexto 2">
            <a:extLst>
              <a:ext uri="{FF2B5EF4-FFF2-40B4-BE49-F238E27FC236}">
                <a16:creationId xmlns:a16="http://schemas.microsoft.com/office/drawing/2014/main" id="{5E62FFEA-21F3-4890-A931-FA071A435BA9}"/>
              </a:ext>
            </a:extLst>
          </p:cNvPr>
          <p:cNvSpPr txBox="1"/>
          <p:nvPr/>
        </p:nvSpPr>
        <p:spPr>
          <a:xfrm>
            <a:off x="410818" y="772330"/>
            <a:ext cx="5910469" cy="5509200"/>
          </a:xfrm>
          <a:prstGeom prst="rect">
            <a:avLst/>
          </a:prstGeom>
          <a:noFill/>
        </p:spPr>
        <p:txBody>
          <a:bodyPr wrap="square" rtlCol="0">
            <a:spAutoFit/>
          </a:bodyPr>
          <a:lstStyle/>
          <a:p>
            <a:pPr algn="just"/>
            <a:r>
              <a:rPr lang="es-MX" sz="4400" b="1" dirty="0">
                <a:latin typeface="Arial Black" panose="020B0A04020102020204" pitchFamily="34" charset="0"/>
              </a:rPr>
              <a:t>“Un horizonte temporal completamente diferente sugiere la necesidad de contar con un liderazgo diferente”</a:t>
            </a:r>
            <a:endParaRPr lang="es-PE" sz="4400" b="1" dirty="0">
              <a:latin typeface="Arial Black" panose="020B0A04020102020204" pitchFamily="34" charset="0"/>
            </a:endParaRPr>
          </a:p>
        </p:txBody>
      </p:sp>
      <p:sp>
        <p:nvSpPr>
          <p:cNvPr id="2" name="Marcador de fecha 1">
            <a:extLst>
              <a:ext uri="{FF2B5EF4-FFF2-40B4-BE49-F238E27FC236}">
                <a16:creationId xmlns:a16="http://schemas.microsoft.com/office/drawing/2014/main" id="{2A9A414C-8FD2-4A70-8A73-DD9287EE30A4}"/>
              </a:ext>
            </a:extLst>
          </p:cNvPr>
          <p:cNvSpPr>
            <a:spLocks noGrp="1"/>
          </p:cNvSpPr>
          <p:nvPr>
            <p:ph type="dt" sz="half" idx="10"/>
          </p:nvPr>
        </p:nvSpPr>
        <p:spPr/>
        <p:txBody>
          <a:bodyPr/>
          <a:lstStyle/>
          <a:p>
            <a:fld id="{748880CF-198E-482F-B010-A20BC155C116}"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70494549-EA48-412F-B509-0E34C41C8E9A}"/>
              </a:ext>
            </a:extLst>
          </p:cNvPr>
          <p:cNvSpPr>
            <a:spLocks noGrp="1"/>
          </p:cNvSpPr>
          <p:nvPr>
            <p:ph type="sldNum" sz="quarter" idx="12"/>
          </p:nvPr>
        </p:nvSpPr>
        <p:spPr>
          <a:xfrm>
            <a:off x="8087139" y="207064"/>
            <a:ext cx="2743200" cy="365125"/>
          </a:xfrm>
        </p:spPr>
        <p:txBody>
          <a:bodyPr/>
          <a:lstStyle/>
          <a:p>
            <a:fld id="{6D22F896-40B5-4ADD-8801-0D06FADFA095}" type="slidenum">
              <a:rPr lang="en-US" sz="2400" b="1" smtClean="0">
                <a:solidFill>
                  <a:srgbClr val="FFFF00"/>
                </a:solidFill>
              </a:rPr>
              <a:t>205</a:t>
            </a:fld>
            <a:endParaRPr lang="en-US" sz="2400" b="1" dirty="0">
              <a:solidFill>
                <a:srgbClr val="FFFF00"/>
              </a:solidFill>
            </a:endParaRPr>
          </a:p>
        </p:txBody>
      </p:sp>
    </p:spTree>
    <p:extLst>
      <p:ext uri="{BB962C8B-B14F-4D97-AF65-F5344CB8AC3E}">
        <p14:creationId xmlns:p14="http://schemas.microsoft.com/office/powerpoint/2010/main" val="391085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48">
            <a:extLst>
              <a:ext uri="{FF2B5EF4-FFF2-40B4-BE49-F238E27FC236}">
                <a16:creationId xmlns:a16="http://schemas.microsoft.com/office/drawing/2014/main" id="{4F489E83-684B-77FC-38FC-ED5C87641CAE}"/>
              </a:ext>
            </a:extLst>
          </p:cNvPr>
          <p:cNvPicPr/>
          <p:nvPr/>
        </p:nvPicPr>
        <p:blipFill rotWithShape="1">
          <a:blip r:embed="rId2"/>
          <a:srcRect l="60903" t="7248" r="4004"/>
          <a:stretch/>
        </p:blipFill>
        <p:spPr>
          <a:xfrm>
            <a:off x="0" y="-1"/>
            <a:ext cx="12169219" cy="6858001"/>
          </a:xfrm>
          <a:prstGeom prst="rect">
            <a:avLst/>
          </a:prstGeom>
        </p:spPr>
      </p:pic>
      <p:sp>
        <p:nvSpPr>
          <p:cNvPr id="3" name="CuadroTexto 2">
            <a:extLst>
              <a:ext uri="{FF2B5EF4-FFF2-40B4-BE49-F238E27FC236}">
                <a16:creationId xmlns:a16="http://schemas.microsoft.com/office/drawing/2014/main" id="{1DBB4712-BEBD-455C-29CA-8419B50AF2CE}"/>
              </a:ext>
            </a:extLst>
          </p:cNvPr>
          <p:cNvSpPr txBox="1"/>
          <p:nvPr/>
        </p:nvSpPr>
        <p:spPr>
          <a:xfrm>
            <a:off x="624095" y="1114623"/>
            <a:ext cx="6096000" cy="1015663"/>
          </a:xfrm>
          <a:prstGeom prst="rect">
            <a:avLst/>
          </a:prstGeom>
          <a:noFill/>
        </p:spPr>
        <p:txBody>
          <a:bodyPr wrap="square">
            <a:spAutoFit/>
          </a:bodyPr>
          <a:lstStyle/>
          <a:p>
            <a:r>
              <a:rPr lang="es-PE" sz="6000" b="1" dirty="0">
                <a:solidFill>
                  <a:srgbClr val="FFC000"/>
                </a:solidFill>
              </a:rPr>
              <a:t>EVALUÉMONOS</a:t>
            </a:r>
          </a:p>
        </p:txBody>
      </p:sp>
      <p:pic>
        <p:nvPicPr>
          <p:cNvPr id="4" name="Picture 2">
            <a:extLst>
              <a:ext uri="{FF2B5EF4-FFF2-40B4-BE49-F238E27FC236}">
                <a16:creationId xmlns:a16="http://schemas.microsoft.com/office/drawing/2014/main" id="{0502B23C-2DFD-4376-2C8D-69D27BC97F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483" y="4335466"/>
            <a:ext cx="1802294" cy="13252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DBABF6F0-67EE-A0E2-5323-6DFC9D7673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0815" y="4261347"/>
            <a:ext cx="1802294" cy="132521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7FCC819F-0FD4-8FA9-9B10-F20073EBBFC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21148" y="4313737"/>
            <a:ext cx="1802294" cy="1325218"/>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DCADF93D-B90F-E717-346A-F270322032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478" y="4313737"/>
            <a:ext cx="1802294" cy="1325218"/>
          </a:xfrm>
          <a:prstGeom prst="rect">
            <a:avLst/>
          </a:prstGeom>
          <a:noFill/>
          <a:extLst>
            <a:ext uri="{909E8E84-426E-40DD-AFC4-6F175D3DCCD1}">
              <a14:hiddenFill xmlns:a14="http://schemas.microsoft.com/office/drawing/2010/main">
                <a:solidFill>
                  <a:srgbClr val="FFFFFF"/>
                </a:solidFill>
              </a14:hiddenFill>
            </a:ext>
          </a:extLst>
        </p:spPr>
      </p:pic>
      <p:sp>
        <p:nvSpPr>
          <p:cNvPr id="5" name="Marcador de fecha 4">
            <a:extLst>
              <a:ext uri="{FF2B5EF4-FFF2-40B4-BE49-F238E27FC236}">
                <a16:creationId xmlns:a16="http://schemas.microsoft.com/office/drawing/2014/main" id="{8C70C6D6-12E9-4A10-A49D-3AEF062C2A11}"/>
              </a:ext>
            </a:extLst>
          </p:cNvPr>
          <p:cNvSpPr>
            <a:spLocks noGrp="1"/>
          </p:cNvSpPr>
          <p:nvPr>
            <p:ph type="dt" sz="half" idx="10"/>
          </p:nvPr>
        </p:nvSpPr>
        <p:spPr/>
        <p:txBody>
          <a:bodyPr/>
          <a:lstStyle/>
          <a:p>
            <a:fld id="{796A1D57-6DA8-471F-8259-C2B9A1E87562}"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D20548CA-5CDF-47E8-A878-61A2057674E0}"/>
              </a:ext>
            </a:extLst>
          </p:cNvPr>
          <p:cNvSpPr>
            <a:spLocks noGrp="1"/>
          </p:cNvSpPr>
          <p:nvPr>
            <p:ph type="sldNum" sz="quarter" idx="12"/>
          </p:nvPr>
        </p:nvSpPr>
        <p:spPr/>
        <p:txBody>
          <a:bodyPr/>
          <a:lstStyle/>
          <a:p>
            <a:fld id="{6D22F896-40B5-4ADD-8801-0D06FADFA095}" type="slidenum">
              <a:rPr lang="en-US" sz="2400" b="1" smtClean="0">
                <a:solidFill>
                  <a:srgbClr val="FFFF00"/>
                </a:solidFill>
              </a:rPr>
              <a:t>206</a:t>
            </a:fld>
            <a:endParaRPr lang="en-US" sz="2400" b="1" dirty="0">
              <a:solidFill>
                <a:srgbClr val="FFFF00"/>
              </a:solidFill>
            </a:endParaRPr>
          </a:p>
        </p:txBody>
      </p:sp>
    </p:spTree>
    <p:extLst>
      <p:ext uri="{BB962C8B-B14F-4D97-AF65-F5344CB8AC3E}">
        <p14:creationId xmlns:p14="http://schemas.microsoft.com/office/powerpoint/2010/main" val="1894565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circle(in)">
                                      <p:cBhvr>
                                        <p:cTn id="3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B81AA66-B9DE-491C-8A5C-CFBA2D9FD597}"/>
              </a:ext>
            </a:extLst>
          </p:cNvPr>
          <p:cNvSpPr txBox="1"/>
          <p:nvPr/>
        </p:nvSpPr>
        <p:spPr>
          <a:xfrm>
            <a:off x="278295" y="225286"/>
            <a:ext cx="11635409" cy="954107"/>
          </a:xfrm>
          <a:prstGeom prst="rect">
            <a:avLst/>
          </a:prstGeom>
          <a:noFill/>
        </p:spPr>
        <p:txBody>
          <a:bodyPr wrap="square" rtlCol="0">
            <a:spAutoFit/>
          </a:bodyPr>
          <a:lstStyle/>
          <a:p>
            <a:pPr algn="ctr"/>
            <a:r>
              <a:rPr lang="es-MX" sz="2800" dirty="0">
                <a:solidFill>
                  <a:srgbClr val="FFC000"/>
                </a:solidFill>
                <a:latin typeface="Arial Black" panose="020B0A04020102020204" pitchFamily="34" charset="0"/>
              </a:rPr>
              <a:t>¿CÓMO SE PUEDE IMPLEMENTAR EL NEUROLIDERAZGO EN EL CONTEXTO ORGANIZACIONAL?</a:t>
            </a:r>
            <a:endParaRPr lang="es-PE" sz="2800" dirty="0">
              <a:solidFill>
                <a:srgbClr val="FFC000"/>
              </a:solidFill>
              <a:latin typeface="Arial Black" panose="020B0A04020102020204" pitchFamily="34" charset="0"/>
            </a:endParaRPr>
          </a:p>
        </p:txBody>
      </p:sp>
      <p:sp>
        <p:nvSpPr>
          <p:cNvPr id="3" name="CuadroTexto 2">
            <a:extLst>
              <a:ext uri="{FF2B5EF4-FFF2-40B4-BE49-F238E27FC236}">
                <a16:creationId xmlns:a16="http://schemas.microsoft.com/office/drawing/2014/main" id="{1F40C754-C623-4A35-9A37-C860031ADC20}"/>
              </a:ext>
            </a:extLst>
          </p:cNvPr>
          <p:cNvSpPr txBox="1"/>
          <p:nvPr/>
        </p:nvSpPr>
        <p:spPr>
          <a:xfrm>
            <a:off x="278295" y="1296351"/>
            <a:ext cx="11635408" cy="5016758"/>
          </a:xfrm>
          <a:prstGeom prst="rect">
            <a:avLst/>
          </a:prstGeom>
          <a:noFill/>
        </p:spPr>
        <p:txBody>
          <a:bodyPr wrap="square" rtlCol="0">
            <a:spAutoFit/>
          </a:bodyPr>
          <a:lstStyle/>
          <a:p>
            <a:pPr marL="457200" indent="-457200" algn="just">
              <a:buFont typeface="Arial" panose="020B0604020202020204" pitchFamily="34" charset="0"/>
              <a:buChar char="•"/>
            </a:pPr>
            <a:r>
              <a:rPr lang="es-MX" sz="3200" dirty="0">
                <a:latin typeface="Arial Black" panose="020B0A04020102020204" pitchFamily="34" charset="0"/>
              </a:rPr>
              <a:t>Conocer los procesos cerebrales que explican : </a:t>
            </a:r>
          </a:p>
          <a:p>
            <a:pPr marL="457200" indent="-457200" algn="just">
              <a:buFont typeface="Arial" panose="020B0604020202020204" pitchFamily="34" charset="0"/>
              <a:buChar char="•"/>
            </a:pPr>
            <a:r>
              <a:rPr lang="es-MX" sz="3200" dirty="0">
                <a:latin typeface="Arial Black" panose="020B0A04020102020204" pitchFamily="34" charset="0"/>
              </a:rPr>
              <a:t>La conducta(desempeño).</a:t>
            </a:r>
          </a:p>
          <a:p>
            <a:pPr marL="457200" indent="-457200" algn="just">
              <a:buFont typeface="Arial" panose="020B0604020202020204" pitchFamily="34" charset="0"/>
              <a:buChar char="•"/>
            </a:pPr>
            <a:r>
              <a:rPr lang="es-MX" sz="3200" dirty="0">
                <a:latin typeface="Arial Black" panose="020B0A04020102020204" pitchFamily="34" charset="0"/>
              </a:rPr>
              <a:t>La toma de decisiones.</a:t>
            </a:r>
          </a:p>
          <a:p>
            <a:pPr marL="457200" indent="-457200" algn="just">
              <a:buFont typeface="Arial" panose="020B0604020202020204" pitchFamily="34" charset="0"/>
              <a:buChar char="•"/>
            </a:pPr>
            <a:r>
              <a:rPr lang="es-MX" sz="3200" dirty="0">
                <a:latin typeface="Arial Black" panose="020B0A04020102020204" pitchFamily="34" charset="0"/>
              </a:rPr>
              <a:t>La motivación</a:t>
            </a:r>
          </a:p>
          <a:p>
            <a:pPr marL="457200" indent="-457200" algn="just">
              <a:buFont typeface="Arial" panose="020B0604020202020204" pitchFamily="34" charset="0"/>
              <a:buChar char="•"/>
            </a:pPr>
            <a:r>
              <a:rPr lang="es-MX" sz="3200" dirty="0">
                <a:latin typeface="Arial Black" panose="020B0A04020102020204" pitchFamily="34" charset="0"/>
              </a:rPr>
              <a:t>La inteligencia emocional</a:t>
            </a:r>
          </a:p>
          <a:p>
            <a:pPr marL="457200" indent="-457200" algn="just">
              <a:buFont typeface="Arial" panose="020B0604020202020204" pitchFamily="34" charset="0"/>
              <a:buChar char="•"/>
            </a:pPr>
            <a:r>
              <a:rPr lang="es-MX" sz="3200" dirty="0">
                <a:latin typeface="Arial Black" panose="020B0A04020102020204" pitchFamily="34" charset="0"/>
              </a:rPr>
              <a:t>La forma de relacionarse con otros.</a:t>
            </a:r>
          </a:p>
          <a:p>
            <a:pPr marL="457200" indent="-457200" algn="just">
              <a:buFont typeface="Arial" panose="020B0604020202020204" pitchFamily="34" charset="0"/>
              <a:buChar char="•"/>
            </a:pPr>
            <a:r>
              <a:rPr lang="es-MX" sz="3200" dirty="0">
                <a:latin typeface="Arial Black" panose="020B0A04020102020204" pitchFamily="34" charset="0"/>
              </a:rPr>
              <a:t>La inteligencia y aprendizaje individual y organizacional ,entre otros aspectos vinculados al mundo organizacional y del ejercicio del liderazgo.</a:t>
            </a:r>
            <a:endParaRPr lang="es-PE" sz="3200" dirty="0">
              <a:latin typeface="Arial Black" panose="020B0A04020102020204" pitchFamily="34" charset="0"/>
            </a:endParaRPr>
          </a:p>
        </p:txBody>
      </p:sp>
      <p:pic>
        <p:nvPicPr>
          <p:cNvPr id="5" name="Imagen 4">
            <a:extLst>
              <a:ext uri="{FF2B5EF4-FFF2-40B4-BE49-F238E27FC236}">
                <a16:creationId xmlns:a16="http://schemas.microsoft.com/office/drawing/2014/main" id="{04388B76-6E60-4DC2-817C-F9D4D9B8CB4E}"/>
              </a:ext>
            </a:extLst>
          </p:cNvPr>
          <p:cNvPicPr>
            <a:picLocks noChangeAspect="1"/>
          </p:cNvPicPr>
          <p:nvPr/>
        </p:nvPicPr>
        <p:blipFill rotWithShape="1">
          <a:blip r:embed="rId2"/>
          <a:srcRect l="8000" t="40120" r="70286" b="28114"/>
          <a:stretch/>
        </p:blipFill>
        <p:spPr>
          <a:xfrm>
            <a:off x="7985199" y="1894195"/>
            <a:ext cx="3684107" cy="1910535"/>
          </a:xfrm>
          <a:prstGeom prst="rect">
            <a:avLst/>
          </a:prstGeom>
        </p:spPr>
      </p:pic>
      <p:sp>
        <p:nvSpPr>
          <p:cNvPr id="4" name="Marcador de fecha 3">
            <a:extLst>
              <a:ext uri="{FF2B5EF4-FFF2-40B4-BE49-F238E27FC236}">
                <a16:creationId xmlns:a16="http://schemas.microsoft.com/office/drawing/2014/main" id="{B101B4E8-4CB5-4018-B1E8-E3D8AB0F22F6}"/>
              </a:ext>
            </a:extLst>
          </p:cNvPr>
          <p:cNvSpPr>
            <a:spLocks noGrp="1"/>
          </p:cNvSpPr>
          <p:nvPr>
            <p:ph type="dt" sz="half" idx="10"/>
          </p:nvPr>
        </p:nvSpPr>
        <p:spPr/>
        <p:txBody>
          <a:bodyPr/>
          <a:lstStyle/>
          <a:p>
            <a:fld id="{5548D35A-9EE3-4CF1-828B-8C802AF1A4F2}"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3304D9FC-F9AB-4BA8-9091-64922F1086CE}"/>
              </a:ext>
            </a:extLst>
          </p:cNvPr>
          <p:cNvSpPr>
            <a:spLocks noGrp="1"/>
          </p:cNvSpPr>
          <p:nvPr>
            <p:ph type="sldNum" sz="quarter" idx="12"/>
          </p:nvPr>
        </p:nvSpPr>
        <p:spPr>
          <a:xfrm>
            <a:off x="9170503" y="690185"/>
            <a:ext cx="2743200" cy="365125"/>
          </a:xfrm>
        </p:spPr>
        <p:txBody>
          <a:bodyPr/>
          <a:lstStyle/>
          <a:p>
            <a:fld id="{6D22F896-40B5-4ADD-8801-0D06FADFA095}" type="slidenum">
              <a:rPr lang="en-US" sz="2400" b="1" smtClean="0">
                <a:solidFill>
                  <a:srgbClr val="FFFF00"/>
                </a:solidFill>
              </a:rPr>
              <a:t>207</a:t>
            </a:fld>
            <a:endParaRPr lang="en-US" sz="2400" b="1" dirty="0">
              <a:solidFill>
                <a:srgbClr val="FFFF00"/>
              </a:solidFill>
            </a:endParaRPr>
          </a:p>
        </p:txBody>
      </p:sp>
    </p:spTree>
    <p:extLst>
      <p:ext uri="{BB962C8B-B14F-4D97-AF65-F5344CB8AC3E}">
        <p14:creationId xmlns:p14="http://schemas.microsoft.com/office/powerpoint/2010/main" val="535013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circle(in)">
                                      <p:cBhvr>
                                        <p:cTn id="17" dur="20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circle(in)">
                                      <p:cBhvr>
                                        <p:cTn id="22" dur="20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circle(in)">
                                      <p:cBhvr>
                                        <p:cTn id="27" dur="20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circle(in)">
                                      <p:cBhvr>
                                        <p:cTn id="32" dur="20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circle(in)">
                                      <p:cBhvr>
                                        <p:cTn id="37" dur="2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circle(in)">
                                      <p:cBhvr>
                                        <p:cTn id="42" dur="20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Effect transition="in" filter="circle(in)">
                                      <p:cBhvr>
                                        <p:cTn id="4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3C879EA-8744-745D-7557-A21B6E3ED6FD}"/>
              </a:ext>
            </a:extLst>
          </p:cNvPr>
          <p:cNvPicPr>
            <a:picLocks noChangeAspect="1"/>
          </p:cNvPicPr>
          <p:nvPr/>
        </p:nvPicPr>
        <p:blipFill rotWithShape="1">
          <a:blip r:embed="rId2"/>
          <a:srcRect l="35073" t="24959" r="31739" b="45643"/>
          <a:stretch/>
        </p:blipFill>
        <p:spPr>
          <a:xfrm>
            <a:off x="2756452" y="3428999"/>
            <a:ext cx="6029739" cy="1699592"/>
          </a:xfrm>
          <a:prstGeom prst="rect">
            <a:avLst/>
          </a:prstGeom>
        </p:spPr>
      </p:pic>
      <p:sp>
        <p:nvSpPr>
          <p:cNvPr id="3" name="CuadroTexto 2">
            <a:extLst>
              <a:ext uri="{FF2B5EF4-FFF2-40B4-BE49-F238E27FC236}">
                <a16:creationId xmlns:a16="http://schemas.microsoft.com/office/drawing/2014/main" id="{1F3D685F-83F7-48A8-8A12-B8D3329C04EA}"/>
              </a:ext>
            </a:extLst>
          </p:cNvPr>
          <p:cNvSpPr txBox="1"/>
          <p:nvPr/>
        </p:nvSpPr>
        <p:spPr>
          <a:xfrm>
            <a:off x="278295" y="225286"/>
            <a:ext cx="11635409" cy="1384995"/>
          </a:xfrm>
          <a:prstGeom prst="rect">
            <a:avLst/>
          </a:prstGeom>
          <a:noFill/>
        </p:spPr>
        <p:txBody>
          <a:bodyPr wrap="square" rtlCol="0">
            <a:spAutoFit/>
          </a:bodyPr>
          <a:lstStyle/>
          <a:p>
            <a:pPr algn="ctr"/>
            <a:r>
              <a:rPr lang="es-MX" sz="2800" dirty="0">
                <a:solidFill>
                  <a:srgbClr val="FFC000"/>
                </a:solidFill>
                <a:latin typeface="Arial Black" panose="020B0A04020102020204" pitchFamily="34" charset="0"/>
              </a:rPr>
              <a:t>¿CÓMO PUEDEN BENEFICIARSE LOS LIDERES DE LOS NUEVOS DESCUBRIMINETOS,AVANCES Y APLICACIONES DE LA NEUROCIENCIAS?</a:t>
            </a:r>
            <a:endParaRPr lang="es-PE" sz="2800" dirty="0">
              <a:solidFill>
                <a:srgbClr val="FFC000"/>
              </a:solidFill>
              <a:latin typeface="Arial Black" panose="020B0A04020102020204" pitchFamily="34" charset="0"/>
            </a:endParaRPr>
          </a:p>
        </p:txBody>
      </p:sp>
      <p:sp>
        <p:nvSpPr>
          <p:cNvPr id="5" name="Flecha: a la derecha 4">
            <a:extLst>
              <a:ext uri="{FF2B5EF4-FFF2-40B4-BE49-F238E27FC236}">
                <a16:creationId xmlns:a16="http://schemas.microsoft.com/office/drawing/2014/main" id="{DA03B816-A212-4506-A840-119A2D51A022}"/>
              </a:ext>
            </a:extLst>
          </p:cNvPr>
          <p:cNvSpPr/>
          <p:nvPr/>
        </p:nvSpPr>
        <p:spPr>
          <a:xfrm>
            <a:off x="675861" y="1133202"/>
            <a:ext cx="10919790" cy="2882206"/>
          </a:xfrm>
          <a:prstGeom prst="rightArrow">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800" dirty="0">
                <a:latin typeface="Arial Black" panose="020B0A04020102020204" pitchFamily="34" charset="0"/>
              </a:rPr>
              <a:t>En los últimos años el avance de la neurociencia ha aportado valiosos descubrimientos aplicables a múltiples actividades del quehacer humano.</a:t>
            </a:r>
            <a:endParaRPr lang="es-PE" sz="2800" dirty="0">
              <a:latin typeface="Arial Black" panose="020B0A04020102020204" pitchFamily="34" charset="0"/>
            </a:endParaRPr>
          </a:p>
        </p:txBody>
      </p:sp>
      <p:sp>
        <p:nvSpPr>
          <p:cNvPr id="6" name="Flecha: hacia la izquierda 5">
            <a:extLst>
              <a:ext uri="{FF2B5EF4-FFF2-40B4-BE49-F238E27FC236}">
                <a16:creationId xmlns:a16="http://schemas.microsoft.com/office/drawing/2014/main" id="{A23E5417-B4DA-4E5D-9C35-0F2B9D9F6959}"/>
              </a:ext>
            </a:extLst>
          </p:cNvPr>
          <p:cNvSpPr/>
          <p:nvPr/>
        </p:nvSpPr>
        <p:spPr>
          <a:xfrm>
            <a:off x="371061" y="4803912"/>
            <a:ext cx="11224590" cy="1828800"/>
          </a:xfrm>
          <a:prstGeom prst="leftArrow">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latin typeface="Arial Black" panose="020B0A04020102020204" pitchFamily="34" charset="0"/>
              </a:rPr>
              <a:t>En de las áreas del liderazgo y en otras área de aplicación</a:t>
            </a:r>
            <a:endParaRPr lang="es-PE" sz="2800" dirty="0">
              <a:latin typeface="Arial Black" panose="020B0A04020102020204" pitchFamily="34" charset="0"/>
            </a:endParaRPr>
          </a:p>
        </p:txBody>
      </p:sp>
      <p:sp>
        <p:nvSpPr>
          <p:cNvPr id="2" name="Marcador de fecha 1">
            <a:extLst>
              <a:ext uri="{FF2B5EF4-FFF2-40B4-BE49-F238E27FC236}">
                <a16:creationId xmlns:a16="http://schemas.microsoft.com/office/drawing/2014/main" id="{CB5F9310-2B6F-448E-BA87-FE5ABD69FB81}"/>
              </a:ext>
            </a:extLst>
          </p:cNvPr>
          <p:cNvSpPr>
            <a:spLocks noGrp="1"/>
          </p:cNvSpPr>
          <p:nvPr>
            <p:ph type="dt" sz="half" idx="10"/>
          </p:nvPr>
        </p:nvSpPr>
        <p:spPr/>
        <p:txBody>
          <a:bodyPr/>
          <a:lstStyle/>
          <a:p>
            <a:fld id="{3EE5BD90-8E19-46BC-B1B2-2476DD45C63C}"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B75A7837-F89B-424F-81DB-E0220113E01D}"/>
              </a:ext>
            </a:extLst>
          </p:cNvPr>
          <p:cNvSpPr>
            <a:spLocks noGrp="1"/>
          </p:cNvSpPr>
          <p:nvPr>
            <p:ph type="sldNum" sz="quarter" idx="12"/>
          </p:nvPr>
        </p:nvSpPr>
        <p:spPr>
          <a:xfrm>
            <a:off x="9011478" y="1133202"/>
            <a:ext cx="2743200" cy="365125"/>
          </a:xfrm>
        </p:spPr>
        <p:txBody>
          <a:bodyPr/>
          <a:lstStyle/>
          <a:p>
            <a:fld id="{6D22F896-40B5-4ADD-8801-0D06FADFA095}" type="slidenum">
              <a:rPr lang="en-US" sz="2400" b="1" smtClean="0">
                <a:solidFill>
                  <a:srgbClr val="FFFF00"/>
                </a:solidFill>
              </a:rPr>
              <a:t>208</a:t>
            </a:fld>
            <a:endParaRPr lang="en-US" sz="2400" b="1" dirty="0">
              <a:solidFill>
                <a:srgbClr val="FFFF00"/>
              </a:solidFill>
            </a:endParaRPr>
          </a:p>
        </p:txBody>
      </p:sp>
    </p:spTree>
    <p:extLst>
      <p:ext uri="{BB962C8B-B14F-4D97-AF65-F5344CB8AC3E}">
        <p14:creationId xmlns:p14="http://schemas.microsoft.com/office/powerpoint/2010/main" val="3197563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ircle(in)">
                                      <p:cBhvr>
                                        <p:cTn id="17" dur="20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animBg="1"/>
    </p:bld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A63DAD2-B7A3-ADD3-676A-21D93BA4AE13}"/>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5BA6FDEF-6031-20C8-89F3-94CE44D292EA}"/>
              </a:ext>
            </a:extLst>
          </p:cNvPr>
          <p:cNvSpPr>
            <a:spLocks noGrp="1"/>
          </p:cNvSpPr>
          <p:nvPr>
            <p:ph idx="1"/>
          </p:nvPr>
        </p:nvSpPr>
        <p:spPr>
          <a:xfrm>
            <a:off x="198784" y="2107096"/>
            <a:ext cx="11714920" cy="3435728"/>
          </a:xfrm>
          <a:solidFill>
            <a:srgbClr val="002060"/>
          </a:solidFill>
        </p:spPr>
        <p:txBody>
          <a:bodyPr>
            <a:normAutofit/>
          </a:bodyPr>
          <a:lstStyle/>
          <a:p>
            <a:pPr marL="0" indent="0" algn="ctr">
              <a:buNone/>
            </a:pPr>
            <a:r>
              <a:rPr lang="es-MX" sz="4400" dirty="0">
                <a:latin typeface="Arial Black" panose="020B0A04020102020204" pitchFamily="34" charset="0"/>
              </a:rPr>
              <a:t>Las funciones ejecutivas del cerebro actúa como sustento del intelecto y también de la personalidad, la sensibilidad, la conducta social y la empatía.</a:t>
            </a:r>
            <a:endParaRPr lang="es-PE" sz="4400" dirty="0">
              <a:latin typeface="Arial Black" panose="020B0A04020102020204" pitchFamily="34" charset="0"/>
            </a:endParaRPr>
          </a:p>
        </p:txBody>
      </p:sp>
      <p:sp>
        <p:nvSpPr>
          <p:cNvPr id="4" name="Marcador de fecha 3">
            <a:extLst>
              <a:ext uri="{FF2B5EF4-FFF2-40B4-BE49-F238E27FC236}">
                <a16:creationId xmlns:a16="http://schemas.microsoft.com/office/drawing/2014/main" id="{9673D297-722B-43BA-BC8B-5DF59D8AC0FD}"/>
              </a:ext>
            </a:extLst>
          </p:cNvPr>
          <p:cNvSpPr>
            <a:spLocks noGrp="1"/>
          </p:cNvSpPr>
          <p:nvPr>
            <p:ph type="dt" sz="half" idx="10"/>
          </p:nvPr>
        </p:nvSpPr>
        <p:spPr/>
        <p:txBody>
          <a:bodyPr/>
          <a:lstStyle/>
          <a:p>
            <a:fld id="{A0CBF0B2-FF75-4701-885C-8A01BD8D726B}"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9B78FC99-B3B9-4416-8404-B7FA65398644}"/>
              </a:ext>
            </a:extLst>
          </p:cNvPr>
          <p:cNvSpPr>
            <a:spLocks noGrp="1"/>
          </p:cNvSpPr>
          <p:nvPr>
            <p:ph type="sldNum" sz="quarter" idx="12"/>
          </p:nvPr>
        </p:nvSpPr>
        <p:spPr/>
        <p:txBody>
          <a:bodyPr/>
          <a:lstStyle/>
          <a:p>
            <a:fld id="{6D22F896-40B5-4ADD-8801-0D06FADFA095}" type="slidenum">
              <a:rPr lang="en-US" sz="2400" b="1" smtClean="0">
                <a:solidFill>
                  <a:srgbClr val="FFFF00"/>
                </a:solidFill>
              </a:rPr>
              <a:t>209</a:t>
            </a:fld>
            <a:endParaRPr lang="en-US" sz="2400" b="1" dirty="0">
              <a:solidFill>
                <a:srgbClr val="FFFF00"/>
              </a:solidFill>
            </a:endParaRPr>
          </a:p>
        </p:txBody>
      </p:sp>
    </p:spTree>
    <p:extLst>
      <p:ext uri="{BB962C8B-B14F-4D97-AF65-F5344CB8AC3E}">
        <p14:creationId xmlns:p14="http://schemas.microsoft.com/office/powerpoint/2010/main" val="87851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A1ACFDF-B843-4748-A2AC-C1A93832D173}"/>
              </a:ext>
            </a:extLst>
          </p:cNvPr>
          <p:cNvSpPr>
            <a:spLocks noGrp="1"/>
          </p:cNvSpPr>
          <p:nvPr>
            <p:ph type="title"/>
          </p:nvPr>
        </p:nvSpPr>
        <p:spPr>
          <a:xfrm>
            <a:off x="2478156" y="381000"/>
            <a:ext cx="7656443" cy="803346"/>
          </a:xfrm>
          <a:solidFill>
            <a:schemeClr val="accent2"/>
          </a:solidFill>
        </p:spPr>
        <p:txBody>
          <a:bodyPr>
            <a:normAutofit fontScale="90000"/>
          </a:bodyPr>
          <a:lstStyle/>
          <a:p>
            <a:r>
              <a:rPr lang="es-MX" sz="6000" dirty="0">
                <a:latin typeface="Arial Black" panose="020B0A04020102020204" pitchFamily="34" charset="0"/>
              </a:rPr>
              <a:t>Neuro liderazgo</a:t>
            </a:r>
            <a:endParaRPr lang="es-PE" sz="6000"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F5661892-3EDC-40DF-9A68-006B0A92DAFC}"/>
              </a:ext>
            </a:extLst>
          </p:cNvPr>
          <p:cNvSpPr>
            <a:spLocks noGrp="1"/>
          </p:cNvSpPr>
          <p:nvPr>
            <p:ph idx="1"/>
          </p:nvPr>
        </p:nvSpPr>
        <p:spPr>
          <a:xfrm>
            <a:off x="301487" y="1416937"/>
            <a:ext cx="11678478" cy="4939413"/>
          </a:xfrm>
        </p:spPr>
        <p:txBody>
          <a:bodyPr>
            <a:normAutofit lnSpcReduction="10000"/>
          </a:bodyPr>
          <a:lstStyle/>
          <a:p>
            <a:pPr algn="just"/>
            <a:r>
              <a:rPr lang="es-MX" sz="3600" b="1" dirty="0"/>
              <a:t>El neuro liderazgo es una disciplina de base científica que se centra no sólo en los procesos mentales del individuo sino también en cómo estos influyen e intervienen  por el entorno. </a:t>
            </a:r>
          </a:p>
          <a:p>
            <a:pPr algn="just"/>
            <a:r>
              <a:rPr lang="es-MX" sz="3600" b="1" dirty="0"/>
              <a:t>Hace referencia a la parte del liderazgo y la gestión de equipos desde una perspectiva neurocientífica. </a:t>
            </a:r>
          </a:p>
          <a:p>
            <a:pPr algn="just"/>
            <a:r>
              <a:rPr lang="es-MX" sz="3600" b="1" dirty="0"/>
              <a:t>Su objetivo es conocer el funcionamiento del cerebro de los líderes y el de los trabajadores a su cargo para optimizar su rendimiento.</a:t>
            </a:r>
            <a:endParaRPr lang="es-PE" sz="3600" b="1" dirty="0"/>
          </a:p>
        </p:txBody>
      </p:sp>
      <p:sp>
        <p:nvSpPr>
          <p:cNvPr id="4" name="Marcador de fecha 3">
            <a:extLst>
              <a:ext uri="{FF2B5EF4-FFF2-40B4-BE49-F238E27FC236}">
                <a16:creationId xmlns:a16="http://schemas.microsoft.com/office/drawing/2014/main" id="{D262757D-31F5-4C77-AC49-550E007AFAB1}"/>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6A829B01-0385-486C-A053-1C9C9B96A016}"/>
              </a:ext>
            </a:extLst>
          </p:cNvPr>
          <p:cNvSpPr>
            <a:spLocks noGrp="1"/>
          </p:cNvSpPr>
          <p:nvPr>
            <p:ph type="sldNum" sz="quarter" idx="12"/>
          </p:nvPr>
        </p:nvSpPr>
        <p:spPr/>
        <p:txBody>
          <a:bodyPr/>
          <a:lstStyle/>
          <a:p>
            <a:fld id="{6D22F896-40B5-4ADD-8801-0D06FADFA095}" type="slidenum">
              <a:rPr lang="en-US" sz="2400" b="1" smtClean="0">
                <a:solidFill>
                  <a:srgbClr val="FFFF00"/>
                </a:solidFill>
              </a:rPr>
              <a:t>21</a:t>
            </a:fld>
            <a:endParaRPr lang="en-US" sz="2400" b="1" dirty="0">
              <a:solidFill>
                <a:srgbClr val="FFFF00"/>
              </a:solidFill>
            </a:endParaRPr>
          </a:p>
        </p:txBody>
      </p:sp>
    </p:spTree>
    <p:extLst>
      <p:ext uri="{BB962C8B-B14F-4D97-AF65-F5344CB8AC3E}">
        <p14:creationId xmlns:p14="http://schemas.microsoft.com/office/powerpoint/2010/main" val="21325810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BDF0CBB-0DDA-7ECB-0D7C-7FC204B5BCF6}"/>
              </a:ext>
            </a:extLst>
          </p:cNvPr>
          <p:cNvSpPr>
            <a:spLocks noGrp="1"/>
          </p:cNvSpPr>
          <p:nvPr>
            <p:ph idx="1"/>
          </p:nvPr>
        </p:nvSpPr>
        <p:spPr>
          <a:xfrm>
            <a:off x="296517" y="1416937"/>
            <a:ext cx="11656944" cy="5050124"/>
          </a:xfrm>
          <a:solidFill>
            <a:srgbClr val="002060"/>
          </a:solidFill>
        </p:spPr>
        <p:txBody>
          <a:bodyPr>
            <a:noAutofit/>
          </a:bodyPr>
          <a:lstStyle/>
          <a:p>
            <a:pPr marL="0" indent="0" algn="ctr">
              <a:buNone/>
            </a:pPr>
            <a:r>
              <a:rPr lang="es-MX" sz="4000" dirty="0">
                <a:latin typeface="Arial Black" panose="020B0A04020102020204" pitchFamily="34" charset="0"/>
              </a:rPr>
              <a:t>Por asociación, al relacionar el nuevo conocimiento con el ya existente, se establecen nuevos aprendizajes con la facilidad.</a:t>
            </a:r>
          </a:p>
          <a:p>
            <a:pPr marL="0" indent="0" algn="ctr">
              <a:buNone/>
            </a:pPr>
            <a:r>
              <a:rPr lang="es-MX" sz="4000" dirty="0">
                <a:latin typeface="Arial Black" panose="020B0A04020102020204" pitchFamily="34" charset="0"/>
              </a:rPr>
              <a:t>El aprendizaje por asociación manifiesta que los lideres necesitan proveer el contexto informativo que facilite el aprendizaje en el trabajo</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80B7E37B-41D3-4586-BC24-639D6B0FABF2}"/>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B33DFB83-F803-4DB0-A927-2D9EB50AFFFA}"/>
              </a:ext>
            </a:extLst>
          </p:cNvPr>
          <p:cNvSpPr>
            <a:spLocks noGrp="1"/>
          </p:cNvSpPr>
          <p:nvPr>
            <p:ph type="dt" sz="half" idx="10"/>
          </p:nvPr>
        </p:nvSpPr>
        <p:spPr/>
        <p:txBody>
          <a:bodyPr/>
          <a:lstStyle/>
          <a:p>
            <a:fld id="{31DAA780-C956-45C8-BB7F-E5F936FAD63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653BACDC-AED0-460E-87BE-F92B179154BB}"/>
              </a:ext>
            </a:extLst>
          </p:cNvPr>
          <p:cNvSpPr>
            <a:spLocks noGrp="1"/>
          </p:cNvSpPr>
          <p:nvPr>
            <p:ph type="sldNum" sz="quarter" idx="12"/>
          </p:nvPr>
        </p:nvSpPr>
        <p:spPr/>
        <p:txBody>
          <a:bodyPr/>
          <a:lstStyle/>
          <a:p>
            <a:fld id="{6D22F896-40B5-4ADD-8801-0D06FADFA095}" type="slidenum">
              <a:rPr lang="en-US" sz="2400" b="1" smtClean="0">
                <a:solidFill>
                  <a:srgbClr val="FFFF00"/>
                </a:solidFill>
              </a:rPr>
              <a:t>210</a:t>
            </a:fld>
            <a:endParaRPr lang="en-US" sz="2400" b="1" dirty="0">
              <a:solidFill>
                <a:srgbClr val="FFFF00"/>
              </a:solidFill>
            </a:endParaRPr>
          </a:p>
        </p:txBody>
      </p:sp>
    </p:spTree>
    <p:extLst>
      <p:ext uri="{BB962C8B-B14F-4D97-AF65-F5344CB8AC3E}">
        <p14:creationId xmlns:p14="http://schemas.microsoft.com/office/powerpoint/2010/main" val="1401651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C35912-F3E3-A5F9-FC12-2ED52297D6B7}"/>
              </a:ext>
            </a:extLst>
          </p:cNvPr>
          <p:cNvSpPr>
            <a:spLocks noGrp="1"/>
          </p:cNvSpPr>
          <p:nvPr>
            <p:ph idx="1"/>
          </p:nvPr>
        </p:nvSpPr>
        <p:spPr>
          <a:xfrm>
            <a:off x="260902" y="1549459"/>
            <a:ext cx="11670196" cy="4024125"/>
          </a:xfrm>
          <a:solidFill>
            <a:srgbClr val="002060"/>
          </a:solidFill>
        </p:spPr>
        <p:txBody>
          <a:bodyPr>
            <a:normAutofit/>
          </a:bodyPr>
          <a:lstStyle/>
          <a:p>
            <a:pPr marL="0" indent="0" algn="ctr">
              <a:buNone/>
            </a:pPr>
            <a:r>
              <a:rPr lang="es-MX" sz="4400" dirty="0">
                <a:latin typeface="Arial Black" panose="020B0A04020102020204" pitchFamily="34" charset="0"/>
              </a:rPr>
              <a:t>El neuro liderazgo es una técnica de gestión de equipos que incluye comunicación verbal y no verbal, así como la personalización al máximo de cada mensaje que se lanza a la plantilla.</a:t>
            </a:r>
            <a:endParaRPr lang="es-PE" sz="4400" dirty="0">
              <a:latin typeface="Arial Black" panose="020B0A04020102020204" pitchFamily="34" charset="0"/>
            </a:endParaRPr>
          </a:p>
        </p:txBody>
      </p:sp>
      <p:sp>
        <p:nvSpPr>
          <p:cNvPr id="5" name="Título 1">
            <a:extLst>
              <a:ext uri="{FF2B5EF4-FFF2-40B4-BE49-F238E27FC236}">
                <a16:creationId xmlns:a16="http://schemas.microsoft.com/office/drawing/2014/main" id="{14EAC2FE-F857-43F7-877F-A36A76AF1993}"/>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6F473301-E017-4AA4-8AAE-74772F6734DA}"/>
              </a:ext>
            </a:extLst>
          </p:cNvPr>
          <p:cNvSpPr>
            <a:spLocks noGrp="1"/>
          </p:cNvSpPr>
          <p:nvPr>
            <p:ph type="dt" sz="half" idx="10"/>
          </p:nvPr>
        </p:nvSpPr>
        <p:spPr/>
        <p:txBody>
          <a:bodyPr/>
          <a:lstStyle/>
          <a:p>
            <a:fld id="{DAA9D7EB-E540-48F0-9269-4854D408811B}"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7C19B07-14DA-4039-AF1B-C91480A83455}"/>
              </a:ext>
            </a:extLst>
          </p:cNvPr>
          <p:cNvSpPr>
            <a:spLocks noGrp="1"/>
          </p:cNvSpPr>
          <p:nvPr>
            <p:ph type="sldNum" sz="quarter" idx="12"/>
          </p:nvPr>
        </p:nvSpPr>
        <p:spPr/>
        <p:txBody>
          <a:bodyPr/>
          <a:lstStyle/>
          <a:p>
            <a:fld id="{6D22F896-40B5-4ADD-8801-0D06FADFA095}" type="slidenum">
              <a:rPr lang="en-US" sz="2400" b="1" smtClean="0">
                <a:solidFill>
                  <a:srgbClr val="FFFF00"/>
                </a:solidFill>
              </a:rPr>
              <a:t>211</a:t>
            </a:fld>
            <a:endParaRPr lang="en-US" sz="2400" b="1" dirty="0">
              <a:solidFill>
                <a:srgbClr val="FFFF00"/>
              </a:solidFill>
            </a:endParaRPr>
          </a:p>
        </p:txBody>
      </p:sp>
    </p:spTree>
    <p:extLst>
      <p:ext uri="{BB962C8B-B14F-4D97-AF65-F5344CB8AC3E}">
        <p14:creationId xmlns:p14="http://schemas.microsoft.com/office/powerpoint/2010/main" val="253965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E35E70B-DAC3-0C2F-7C0B-6166EFE63705}"/>
              </a:ext>
            </a:extLst>
          </p:cNvPr>
          <p:cNvSpPr>
            <a:spLocks noGrp="1"/>
          </p:cNvSpPr>
          <p:nvPr>
            <p:ph idx="1"/>
          </p:nvPr>
        </p:nvSpPr>
        <p:spPr>
          <a:xfrm>
            <a:off x="307284" y="1564980"/>
            <a:ext cx="11577431" cy="4024125"/>
          </a:xfrm>
          <a:solidFill>
            <a:srgbClr val="002060"/>
          </a:solidFill>
        </p:spPr>
        <p:txBody>
          <a:bodyPr>
            <a:normAutofit/>
          </a:bodyPr>
          <a:lstStyle/>
          <a:p>
            <a:pPr marL="0" indent="0" algn="ctr">
              <a:buNone/>
            </a:pPr>
            <a:r>
              <a:rPr lang="es-MX" sz="5400" dirty="0">
                <a:latin typeface="Arial Black" panose="020B0A04020102020204" pitchFamily="34" charset="0"/>
              </a:rPr>
              <a:t>Teniendo mayor comprensión, tu equipo de trabajo sabrá que su líder entiende sus emociones y opiniones</a:t>
            </a:r>
            <a:endParaRPr lang="es-PE" sz="5400" dirty="0">
              <a:latin typeface="Arial Black" panose="020B0A04020102020204" pitchFamily="34" charset="0"/>
            </a:endParaRPr>
          </a:p>
        </p:txBody>
      </p:sp>
      <p:sp>
        <p:nvSpPr>
          <p:cNvPr id="5" name="Título 1">
            <a:extLst>
              <a:ext uri="{FF2B5EF4-FFF2-40B4-BE49-F238E27FC236}">
                <a16:creationId xmlns:a16="http://schemas.microsoft.com/office/drawing/2014/main" id="{42DD9776-F8A6-489D-AD05-18B23DD7AB21}"/>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61C03E0F-6EF9-4760-A9DC-BBE35CB77DCA}"/>
              </a:ext>
            </a:extLst>
          </p:cNvPr>
          <p:cNvSpPr>
            <a:spLocks noGrp="1"/>
          </p:cNvSpPr>
          <p:nvPr>
            <p:ph type="dt" sz="half" idx="10"/>
          </p:nvPr>
        </p:nvSpPr>
        <p:spPr/>
        <p:txBody>
          <a:bodyPr/>
          <a:lstStyle/>
          <a:p>
            <a:fld id="{26ABD0BB-084A-451D-A43C-0897BBC8957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6032E7A-E09D-4FF6-BC37-766B4936871F}"/>
              </a:ext>
            </a:extLst>
          </p:cNvPr>
          <p:cNvSpPr>
            <a:spLocks noGrp="1"/>
          </p:cNvSpPr>
          <p:nvPr>
            <p:ph type="sldNum" sz="quarter" idx="12"/>
          </p:nvPr>
        </p:nvSpPr>
        <p:spPr/>
        <p:txBody>
          <a:bodyPr/>
          <a:lstStyle/>
          <a:p>
            <a:fld id="{6D22F896-40B5-4ADD-8801-0D06FADFA095}" type="slidenum">
              <a:rPr lang="en-US" sz="2400" b="1" smtClean="0">
                <a:solidFill>
                  <a:srgbClr val="FFFF00"/>
                </a:solidFill>
              </a:rPr>
              <a:t>212</a:t>
            </a:fld>
            <a:endParaRPr lang="en-US" sz="2400" b="1" dirty="0">
              <a:solidFill>
                <a:srgbClr val="FFFF00"/>
              </a:solidFill>
            </a:endParaRPr>
          </a:p>
        </p:txBody>
      </p:sp>
    </p:spTree>
    <p:extLst>
      <p:ext uri="{BB962C8B-B14F-4D97-AF65-F5344CB8AC3E}">
        <p14:creationId xmlns:p14="http://schemas.microsoft.com/office/powerpoint/2010/main" val="2804766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9EC5386-11EF-53D3-4A7B-6322994D2EC5}"/>
              </a:ext>
            </a:extLst>
          </p:cNvPr>
          <p:cNvSpPr>
            <a:spLocks noGrp="1"/>
          </p:cNvSpPr>
          <p:nvPr>
            <p:ph idx="1"/>
          </p:nvPr>
        </p:nvSpPr>
        <p:spPr>
          <a:xfrm>
            <a:off x="376030" y="1492195"/>
            <a:ext cx="11683448" cy="4272500"/>
          </a:xfrm>
          <a:solidFill>
            <a:srgbClr val="002060"/>
          </a:solidFill>
        </p:spPr>
        <p:txBody>
          <a:bodyPr>
            <a:noAutofit/>
          </a:bodyPr>
          <a:lstStyle/>
          <a:p>
            <a:pPr marL="0" indent="0" algn="ctr">
              <a:buNone/>
            </a:pPr>
            <a:r>
              <a:rPr lang="es-MX" sz="4000" dirty="0">
                <a:latin typeface="Arial Black" panose="020B0A04020102020204" pitchFamily="34" charset="0"/>
              </a:rPr>
              <a:t>Cuando los empleados están bajo algún tipo de estrés ,sus reacciones suelen ser impredecibles</a:t>
            </a:r>
          </a:p>
          <a:p>
            <a:pPr marL="0" indent="0" algn="ctr">
              <a:buNone/>
            </a:pPr>
            <a:r>
              <a:rPr lang="es-MX" sz="4000" dirty="0">
                <a:latin typeface="Arial Black" panose="020B0A04020102020204" pitchFamily="34" charset="0"/>
              </a:rPr>
              <a:t>Como resultado pueden surgir conflictos entre ellos ,y estos conflictos pueden en ultima instancia ,afectar las operaciones de la organización.</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3A0D2D5E-D738-4347-8C05-9F64CFB3EE42}"/>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ABF1CB7E-D8CE-4B04-BEFA-0C5D8AC7FB40}"/>
              </a:ext>
            </a:extLst>
          </p:cNvPr>
          <p:cNvSpPr>
            <a:spLocks noGrp="1"/>
          </p:cNvSpPr>
          <p:nvPr>
            <p:ph type="dt" sz="half" idx="10"/>
          </p:nvPr>
        </p:nvSpPr>
        <p:spPr/>
        <p:txBody>
          <a:bodyPr/>
          <a:lstStyle/>
          <a:p>
            <a:fld id="{1597F91B-151A-4E9C-94BA-5DD132DCC87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6B008958-B6B1-4273-BD27-DFFB35365CCA}"/>
              </a:ext>
            </a:extLst>
          </p:cNvPr>
          <p:cNvSpPr>
            <a:spLocks noGrp="1"/>
          </p:cNvSpPr>
          <p:nvPr>
            <p:ph type="sldNum" sz="quarter" idx="12"/>
          </p:nvPr>
        </p:nvSpPr>
        <p:spPr/>
        <p:txBody>
          <a:bodyPr/>
          <a:lstStyle/>
          <a:p>
            <a:fld id="{6D22F896-40B5-4ADD-8801-0D06FADFA095}" type="slidenum">
              <a:rPr lang="en-US" sz="2400" b="1" smtClean="0">
                <a:solidFill>
                  <a:srgbClr val="FFFF00"/>
                </a:solidFill>
              </a:rPr>
              <a:t>213</a:t>
            </a:fld>
            <a:endParaRPr lang="en-US" sz="2400" b="1" dirty="0">
              <a:solidFill>
                <a:srgbClr val="FFFF00"/>
              </a:solidFill>
            </a:endParaRPr>
          </a:p>
        </p:txBody>
      </p:sp>
    </p:spTree>
    <p:extLst>
      <p:ext uri="{BB962C8B-B14F-4D97-AF65-F5344CB8AC3E}">
        <p14:creationId xmlns:p14="http://schemas.microsoft.com/office/powerpoint/2010/main" val="2780562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6CE663D-DC29-E3F7-9E4B-46D0C3A44B29}"/>
              </a:ext>
            </a:extLst>
          </p:cNvPr>
          <p:cNvSpPr>
            <a:spLocks noGrp="1"/>
          </p:cNvSpPr>
          <p:nvPr>
            <p:ph idx="1"/>
          </p:nvPr>
        </p:nvSpPr>
        <p:spPr>
          <a:xfrm>
            <a:off x="215348" y="1748242"/>
            <a:ext cx="11761304" cy="3565880"/>
          </a:xfrm>
          <a:solidFill>
            <a:srgbClr val="002060"/>
          </a:solidFill>
        </p:spPr>
        <p:txBody>
          <a:bodyPr>
            <a:normAutofit/>
          </a:bodyPr>
          <a:lstStyle/>
          <a:p>
            <a:pPr marL="0" indent="0" algn="ctr">
              <a:buNone/>
            </a:pPr>
            <a:r>
              <a:rPr lang="es-MX" sz="4000" dirty="0">
                <a:latin typeface="Arial Black" panose="020B0A04020102020204" pitchFamily="34" charset="0"/>
              </a:rPr>
              <a:t>Es importante que como líder puedas entender el cerebro de tus colaboradores, es importante que entiendas que les afecta mas en mayor y menor medida para que sobre ello puedas liderarlos de una mejor manera</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C5E18ECD-54A4-4405-9538-84B39B350519}"/>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80E7BFB4-EB59-45B5-9963-0DD3942B7080}"/>
              </a:ext>
            </a:extLst>
          </p:cNvPr>
          <p:cNvSpPr>
            <a:spLocks noGrp="1"/>
          </p:cNvSpPr>
          <p:nvPr>
            <p:ph type="dt" sz="half" idx="10"/>
          </p:nvPr>
        </p:nvSpPr>
        <p:spPr/>
        <p:txBody>
          <a:bodyPr/>
          <a:lstStyle/>
          <a:p>
            <a:fld id="{7FD9321F-5FE3-4E99-B6C4-80D7F03102F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CD783D84-60AE-4FEC-B8F4-C8F746DE400B}"/>
              </a:ext>
            </a:extLst>
          </p:cNvPr>
          <p:cNvSpPr>
            <a:spLocks noGrp="1"/>
          </p:cNvSpPr>
          <p:nvPr>
            <p:ph type="sldNum" sz="quarter" idx="12"/>
          </p:nvPr>
        </p:nvSpPr>
        <p:spPr/>
        <p:txBody>
          <a:bodyPr/>
          <a:lstStyle/>
          <a:p>
            <a:fld id="{6D22F896-40B5-4ADD-8801-0D06FADFA095}" type="slidenum">
              <a:rPr lang="en-US" sz="2400" b="1" smtClean="0">
                <a:solidFill>
                  <a:srgbClr val="FFFF00"/>
                </a:solidFill>
              </a:rPr>
              <a:t>214</a:t>
            </a:fld>
            <a:endParaRPr lang="en-US" sz="2400" b="1" dirty="0">
              <a:solidFill>
                <a:srgbClr val="FFFF00"/>
              </a:solidFill>
            </a:endParaRPr>
          </a:p>
        </p:txBody>
      </p:sp>
    </p:spTree>
    <p:extLst>
      <p:ext uri="{BB962C8B-B14F-4D97-AF65-F5344CB8AC3E}">
        <p14:creationId xmlns:p14="http://schemas.microsoft.com/office/powerpoint/2010/main" val="497524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AAEA048-3761-8661-2B7B-E1AB48736890}"/>
              </a:ext>
            </a:extLst>
          </p:cNvPr>
          <p:cNvSpPr>
            <a:spLocks noGrp="1"/>
          </p:cNvSpPr>
          <p:nvPr>
            <p:ph idx="1"/>
          </p:nvPr>
        </p:nvSpPr>
        <p:spPr>
          <a:xfrm>
            <a:off x="210378" y="1668728"/>
            <a:ext cx="11771243" cy="3327341"/>
          </a:xfrm>
          <a:solidFill>
            <a:srgbClr val="002060"/>
          </a:solidFill>
        </p:spPr>
        <p:txBody>
          <a:bodyPr>
            <a:normAutofit/>
          </a:bodyPr>
          <a:lstStyle/>
          <a:p>
            <a:pPr marL="0" indent="0" algn="ctr">
              <a:buNone/>
            </a:pPr>
            <a:r>
              <a:rPr lang="es-MX" sz="4400" dirty="0">
                <a:latin typeface="Arial Black" panose="020B0A04020102020204" pitchFamily="34" charset="0"/>
              </a:rPr>
              <a:t>Un líder debe ser capaz de alentar el trabajo en equipo, establecer tratos justos para todos por igual e integrar equipos ,mientras transmites su visión de formar clara e inspira </a:t>
            </a:r>
            <a:endParaRPr lang="es-PE" sz="4400" dirty="0">
              <a:latin typeface="Arial Black" panose="020B0A04020102020204" pitchFamily="34" charset="0"/>
            </a:endParaRPr>
          </a:p>
        </p:txBody>
      </p:sp>
      <p:sp>
        <p:nvSpPr>
          <p:cNvPr id="5" name="Título 1">
            <a:extLst>
              <a:ext uri="{FF2B5EF4-FFF2-40B4-BE49-F238E27FC236}">
                <a16:creationId xmlns:a16="http://schemas.microsoft.com/office/drawing/2014/main" id="{6C31D58E-F18A-4107-9AB1-E57AD0E674F9}"/>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38FB8A72-B28C-4672-9060-C91C839F5592}"/>
              </a:ext>
            </a:extLst>
          </p:cNvPr>
          <p:cNvSpPr>
            <a:spLocks noGrp="1"/>
          </p:cNvSpPr>
          <p:nvPr>
            <p:ph type="dt" sz="half" idx="10"/>
          </p:nvPr>
        </p:nvSpPr>
        <p:spPr/>
        <p:txBody>
          <a:bodyPr/>
          <a:lstStyle/>
          <a:p>
            <a:fld id="{15ADAC0F-CA6B-4C32-8ED7-99A4DEEBB88C}"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9775CDC3-95CF-400D-AF80-DB1B06F90454}"/>
              </a:ext>
            </a:extLst>
          </p:cNvPr>
          <p:cNvSpPr>
            <a:spLocks noGrp="1"/>
          </p:cNvSpPr>
          <p:nvPr>
            <p:ph type="sldNum" sz="quarter" idx="12"/>
          </p:nvPr>
        </p:nvSpPr>
        <p:spPr/>
        <p:txBody>
          <a:bodyPr/>
          <a:lstStyle/>
          <a:p>
            <a:fld id="{6D22F896-40B5-4ADD-8801-0D06FADFA095}" type="slidenum">
              <a:rPr lang="en-US" sz="2400" b="1" smtClean="0">
                <a:solidFill>
                  <a:srgbClr val="FFFF00"/>
                </a:solidFill>
              </a:rPr>
              <a:t>215</a:t>
            </a:fld>
            <a:endParaRPr lang="en-US" sz="2400" b="1" dirty="0">
              <a:solidFill>
                <a:srgbClr val="FFFF00"/>
              </a:solidFill>
            </a:endParaRPr>
          </a:p>
        </p:txBody>
      </p:sp>
    </p:spTree>
    <p:extLst>
      <p:ext uri="{BB962C8B-B14F-4D97-AF65-F5344CB8AC3E}">
        <p14:creationId xmlns:p14="http://schemas.microsoft.com/office/powerpoint/2010/main" val="3868758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FB67025C-E106-C89E-EA76-BBE858A65C41}"/>
              </a:ext>
            </a:extLst>
          </p:cNvPr>
          <p:cNvSpPr>
            <a:spLocks noGrp="1"/>
          </p:cNvSpPr>
          <p:nvPr>
            <p:ph idx="1"/>
          </p:nvPr>
        </p:nvSpPr>
        <p:spPr>
          <a:xfrm>
            <a:off x="294032" y="1416937"/>
            <a:ext cx="11603935" cy="4024125"/>
          </a:xfrm>
          <a:solidFill>
            <a:srgbClr val="002060"/>
          </a:solidFill>
        </p:spPr>
        <p:txBody>
          <a:bodyPr/>
          <a:lstStyle/>
          <a:p>
            <a:pPr marL="0" indent="0" algn="ctr">
              <a:buNone/>
            </a:pPr>
            <a:r>
              <a:rPr lang="es-MX" sz="4400" dirty="0">
                <a:latin typeface="Arial Black" panose="020B0A04020102020204" pitchFamily="34" charset="0"/>
              </a:rPr>
              <a:t>Una situación de exclusión y rechazo en el ambiente laboral, interviene en la habilidad para pensar con claridad, innovar y tomare decisiones eficaces, ganando estrés e incertidumbre</a:t>
            </a:r>
            <a:r>
              <a:rPr lang="es-MX" dirty="0"/>
              <a:t>.</a:t>
            </a:r>
            <a:endParaRPr lang="es-PE" dirty="0"/>
          </a:p>
        </p:txBody>
      </p:sp>
      <p:sp>
        <p:nvSpPr>
          <p:cNvPr id="5" name="Título 1">
            <a:extLst>
              <a:ext uri="{FF2B5EF4-FFF2-40B4-BE49-F238E27FC236}">
                <a16:creationId xmlns:a16="http://schemas.microsoft.com/office/drawing/2014/main" id="{99FD9E7A-A55B-4A14-8BEF-01BC426F2741}"/>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6654BA71-D115-4A4F-A7E2-A8B80F9DB7A2}"/>
              </a:ext>
            </a:extLst>
          </p:cNvPr>
          <p:cNvSpPr>
            <a:spLocks noGrp="1"/>
          </p:cNvSpPr>
          <p:nvPr>
            <p:ph type="dt" sz="half" idx="10"/>
          </p:nvPr>
        </p:nvSpPr>
        <p:spPr/>
        <p:txBody>
          <a:bodyPr/>
          <a:lstStyle/>
          <a:p>
            <a:fld id="{6F4601B9-45CE-4B87-8BFD-DF68106DF3D5}"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57227D82-4ACE-4DDB-998C-19FA4A550471}"/>
              </a:ext>
            </a:extLst>
          </p:cNvPr>
          <p:cNvSpPr>
            <a:spLocks noGrp="1"/>
          </p:cNvSpPr>
          <p:nvPr>
            <p:ph type="sldNum" sz="quarter" idx="12"/>
          </p:nvPr>
        </p:nvSpPr>
        <p:spPr/>
        <p:txBody>
          <a:bodyPr/>
          <a:lstStyle/>
          <a:p>
            <a:fld id="{6D22F896-40B5-4ADD-8801-0D06FADFA095}" type="slidenum">
              <a:rPr lang="en-US" sz="2400" b="1" smtClean="0">
                <a:solidFill>
                  <a:srgbClr val="FFFF00"/>
                </a:solidFill>
              </a:rPr>
              <a:t>216</a:t>
            </a:fld>
            <a:endParaRPr lang="en-US" sz="2400" b="1" dirty="0">
              <a:solidFill>
                <a:srgbClr val="FFFF00"/>
              </a:solidFill>
            </a:endParaRPr>
          </a:p>
        </p:txBody>
      </p:sp>
    </p:spTree>
    <p:extLst>
      <p:ext uri="{BB962C8B-B14F-4D97-AF65-F5344CB8AC3E}">
        <p14:creationId xmlns:p14="http://schemas.microsoft.com/office/powerpoint/2010/main" val="3147896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19EB48C-00A7-DD81-3073-69603A943CD7}"/>
              </a:ext>
            </a:extLst>
          </p:cNvPr>
          <p:cNvSpPr>
            <a:spLocks noGrp="1"/>
          </p:cNvSpPr>
          <p:nvPr>
            <p:ph idx="1"/>
          </p:nvPr>
        </p:nvSpPr>
        <p:spPr>
          <a:xfrm>
            <a:off x="296516" y="1280160"/>
            <a:ext cx="11617187" cy="5200153"/>
          </a:xfrm>
          <a:solidFill>
            <a:srgbClr val="002060"/>
          </a:solidFill>
        </p:spPr>
        <p:txBody>
          <a:bodyPr>
            <a:noAutofit/>
          </a:bodyPr>
          <a:lstStyle/>
          <a:p>
            <a:pPr marL="0" indent="0" algn="ctr">
              <a:buNone/>
            </a:pPr>
            <a:r>
              <a:rPr lang="es-MX" sz="4000" dirty="0">
                <a:latin typeface="Arial Black" panose="020B0A04020102020204" pitchFamily="34" charset="0"/>
              </a:rPr>
              <a:t>La inclusión y el rechazo en el ambiente laboral ,activa en el cerebro las mismas zonas que el dolor físico.</a:t>
            </a:r>
          </a:p>
          <a:p>
            <a:pPr marL="0" indent="0" algn="ctr">
              <a:buNone/>
            </a:pPr>
            <a:r>
              <a:rPr lang="es-MX" sz="4000" dirty="0">
                <a:latin typeface="Arial Black" panose="020B0A04020102020204" pitchFamily="34" charset="0"/>
              </a:rPr>
              <a:t>Esta zona también esta encargada de monitorear conflictos y detectar errores, enviando señales de alerta a la corteza prefrontal, encargado de la resolución de conflictos.</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E4FADE70-E85A-46DD-AEC5-0EAD8A113F1F}"/>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5DA698A2-A54D-4986-8A92-5B6F1B063E64}"/>
              </a:ext>
            </a:extLst>
          </p:cNvPr>
          <p:cNvSpPr>
            <a:spLocks noGrp="1"/>
          </p:cNvSpPr>
          <p:nvPr>
            <p:ph type="dt" sz="half" idx="10"/>
          </p:nvPr>
        </p:nvSpPr>
        <p:spPr/>
        <p:txBody>
          <a:bodyPr/>
          <a:lstStyle/>
          <a:p>
            <a:fld id="{60196D3F-9CCA-4164-B059-29EF75543588}"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8C003BE-E711-45CD-8583-FDD5D9E919D0}"/>
              </a:ext>
            </a:extLst>
          </p:cNvPr>
          <p:cNvSpPr>
            <a:spLocks noGrp="1"/>
          </p:cNvSpPr>
          <p:nvPr>
            <p:ph type="sldNum" sz="quarter" idx="12"/>
          </p:nvPr>
        </p:nvSpPr>
        <p:spPr/>
        <p:txBody>
          <a:bodyPr/>
          <a:lstStyle/>
          <a:p>
            <a:fld id="{6D22F896-40B5-4ADD-8801-0D06FADFA095}" type="slidenum">
              <a:rPr lang="en-US" sz="2400" b="1" smtClean="0">
                <a:solidFill>
                  <a:srgbClr val="FFFF00"/>
                </a:solidFill>
              </a:rPr>
              <a:t>217</a:t>
            </a:fld>
            <a:endParaRPr lang="en-US" sz="2400" b="1" dirty="0">
              <a:solidFill>
                <a:srgbClr val="FFFF00"/>
              </a:solidFill>
            </a:endParaRPr>
          </a:p>
        </p:txBody>
      </p:sp>
    </p:spTree>
    <p:extLst>
      <p:ext uri="{BB962C8B-B14F-4D97-AF65-F5344CB8AC3E}">
        <p14:creationId xmlns:p14="http://schemas.microsoft.com/office/powerpoint/2010/main" val="233946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C05ECE6-B250-7BF4-B5DE-741036C2ED5C}"/>
              </a:ext>
            </a:extLst>
          </p:cNvPr>
          <p:cNvSpPr>
            <a:spLocks noGrp="1"/>
          </p:cNvSpPr>
          <p:nvPr>
            <p:ph idx="1"/>
          </p:nvPr>
        </p:nvSpPr>
        <p:spPr>
          <a:xfrm>
            <a:off x="296517" y="1416937"/>
            <a:ext cx="11630440" cy="4294750"/>
          </a:xfrm>
          <a:solidFill>
            <a:srgbClr val="002060"/>
          </a:solidFill>
        </p:spPr>
        <p:txBody>
          <a:bodyPr>
            <a:normAutofit/>
          </a:bodyPr>
          <a:lstStyle/>
          <a:p>
            <a:pPr marL="0" indent="0" algn="ctr">
              <a:buNone/>
            </a:pPr>
            <a:r>
              <a:rPr lang="es-MX" sz="4000" dirty="0">
                <a:latin typeface="Arial Black" panose="020B0A04020102020204" pitchFamily="34" charset="0"/>
              </a:rPr>
              <a:t>El recibir un trato justo activa las mismas zonas de recompensa en el cerebro, que cuando se reciben incentivos económicos.</a:t>
            </a:r>
          </a:p>
          <a:p>
            <a:pPr marL="0" indent="0" algn="ctr">
              <a:buNone/>
            </a:pPr>
            <a:r>
              <a:rPr lang="es-MX" sz="4000" dirty="0">
                <a:latin typeface="Arial Black" panose="020B0A04020102020204" pitchFamily="34" charset="0"/>
              </a:rPr>
              <a:t>Esto se debe en gran medida porque el espacio laboral tiene necesariamente una dimensión social.</a:t>
            </a:r>
          </a:p>
          <a:p>
            <a:endParaRPr lang="es-PE" dirty="0"/>
          </a:p>
        </p:txBody>
      </p:sp>
      <p:sp>
        <p:nvSpPr>
          <p:cNvPr id="5" name="Título 1">
            <a:extLst>
              <a:ext uri="{FF2B5EF4-FFF2-40B4-BE49-F238E27FC236}">
                <a16:creationId xmlns:a16="http://schemas.microsoft.com/office/drawing/2014/main" id="{3EE09E0D-BE9B-4AAF-A6C7-E94C23DBB752}"/>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84B4C673-C0BB-44F1-972D-7ED114FA35BF}"/>
              </a:ext>
            </a:extLst>
          </p:cNvPr>
          <p:cNvSpPr>
            <a:spLocks noGrp="1"/>
          </p:cNvSpPr>
          <p:nvPr>
            <p:ph type="dt" sz="half" idx="10"/>
          </p:nvPr>
        </p:nvSpPr>
        <p:spPr/>
        <p:txBody>
          <a:bodyPr/>
          <a:lstStyle/>
          <a:p>
            <a:fld id="{AF09D909-9CC4-4F6E-BB35-E5621B529BAB}"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76F867B1-4520-4D07-AA9B-FB9E6ACD2084}"/>
              </a:ext>
            </a:extLst>
          </p:cNvPr>
          <p:cNvSpPr>
            <a:spLocks noGrp="1"/>
          </p:cNvSpPr>
          <p:nvPr>
            <p:ph type="sldNum" sz="quarter" idx="12"/>
          </p:nvPr>
        </p:nvSpPr>
        <p:spPr/>
        <p:txBody>
          <a:bodyPr/>
          <a:lstStyle/>
          <a:p>
            <a:fld id="{6D22F896-40B5-4ADD-8801-0D06FADFA095}" type="slidenum">
              <a:rPr lang="en-US" sz="2400" b="1" smtClean="0">
                <a:solidFill>
                  <a:srgbClr val="FFFF00"/>
                </a:solidFill>
              </a:rPr>
              <a:t>218</a:t>
            </a:fld>
            <a:endParaRPr lang="en-US" sz="2400" b="1" dirty="0">
              <a:solidFill>
                <a:srgbClr val="FFFF00"/>
              </a:solidFill>
            </a:endParaRPr>
          </a:p>
        </p:txBody>
      </p:sp>
    </p:spTree>
    <p:extLst>
      <p:ext uri="{BB962C8B-B14F-4D97-AF65-F5344CB8AC3E}">
        <p14:creationId xmlns:p14="http://schemas.microsoft.com/office/powerpoint/2010/main" val="629572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0DF1B59-D0B3-F563-71CF-C8EE0916F5E7}"/>
              </a:ext>
            </a:extLst>
          </p:cNvPr>
          <p:cNvSpPr>
            <a:spLocks noGrp="1"/>
          </p:cNvSpPr>
          <p:nvPr>
            <p:ph idx="1"/>
          </p:nvPr>
        </p:nvSpPr>
        <p:spPr>
          <a:xfrm>
            <a:off x="274154" y="1416937"/>
            <a:ext cx="11643692" cy="4024125"/>
          </a:xfrm>
          <a:solidFill>
            <a:srgbClr val="002060"/>
          </a:solidFill>
        </p:spPr>
        <p:txBody>
          <a:bodyPr>
            <a:normAutofit/>
          </a:bodyPr>
          <a:lstStyle/>
          <a:p>
            <a:pPr marL="0" indent="0" algn="ctr">
              <a:buNone/>
            </a:pPr>
            <a:r>
              <a:rPr lang="es-MX" sz="5400" dirty="0">
                <a:latin typeface="Arial Black" panose="020B0A04020102020204" pitchFamily="34" charset="0"/>
              </a:rPr>
              <a:t>Los resultados del trabajo pueden ser influenciados en gran medida por la relación satisfactoria con los compañeros.</a:t>
            </a:r>
            <a:endParaRPr lang="es-PE" sz="5400" dirty="0">
              <a:latin typeface="Arial Black" panose="020B0A04020102020204" pitchFamily="34" charset="0"/>
            </a:endParaRPr>
          </a:p>
        </p:txBody>
      </p:sp>
      <p:sp>
        <p:nvSpPr>
          <p:cNvPr id="5" name="Título 1">
            <a:extLst>
              <a:ext uri="{FF2B5EF4-FFF2-40B4-BE49-F238E27FC236}">
                <a16:creationId xmlns:a16="http://schemas.microsoft.com/office/drawing/2014/main" id="{434AC3CC-6012-4D89-9DCD-D78286AA1402}"/>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967AB2A0-47B9-46D2-994D-C7FC7D304719}"/>
              </a:ext>
            </a:extLst>
          </p:cNvPr>
          <p:cNvSpPr>
            <a:spLocks noGrp="1"/>
          </p:cNvSpPr>
          <p:nvPr>
            <p:ph type="dt" sz="half" idx="10"/>
          </p:nvPr>
        </p:nvSpPr>
        <p:spPr/>
        <p:txBody>
          <a:bodyPr/>
          <a:lstStyle/>
          <a:p>
            <a:fld id="{1FAA70E0-4F2B-4489-AE80-93FB17CFF2BC}"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1A3234D-9B16-47F8-81D9-C18B9FC83500}"/>
              </a:ext>
            </a:extLst>
          </p:cNvPr>
          <p:cNvSpPr>
            <a:spLocks noGrp="1"/>
          </p:cNvSpPr>
          <p:nvPr>
            <p:ph type="sldNum" sz="quarter" idx="12"/>
          </p:nvPr>
        </p:nvSpPr>
        <p:spPr/>
        <p:txBody>
          <a:bodyPr/>
          <a:lstStyle/>
          <a:p>
            <a:fld id="{6D22F896-40B5-4ADD-8801-0D06FADFA095}" type="slidenum">
              <a:rPr lang="en-US" sz="2400" b="1" smtClean="0">
                <a:solidFill>
                  <a:srgbClr val="FFFF00"/>
                </a:solidFill>
              </a:rPr>
              <a:t>219</a:t>
            </a:fld>
            <a:endParaRPr lang="en-US" sz="2400" b="1" dirty="0">
              <a:solidFill>
                <a:srgbClr val="FFFF00"/>
              </a:solidFill>
            </a:endParaRPr>
          </a:p>
        </p:txBody>
      </p:sp>
    </p:spTree>
    <p:extLst>
      <p:ext uri="{BB962C8B-B14F-4D97-AF65-F5344CB8AC3E}">
        <p14:creationId xmlns:p14="http://schemas.microsoft.com/office/powerpoint/2010/main" val="25424132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C99C595-24B3-4B91-86C9-76C58D90E5F9}"/>
              </a:ext>
            </a:extLst>
          </p:cNvPr>
          <p:cNvSpPr>
            <a:spLocks noGrp="1"/>
          </p:cNvSpPr>
          <p:nvPr>
            <p:ph idx="1"/>
          </p:nvPr>
        </p:nvSpPr>
        <p:spPr>
          <a:xfrm>
            <a:off x="261731" y="381000"/>
            <a:ext cx="11704982" cy="5975350"/>
          </a:xfrm>
        </p:spPr>
        <p:txBody>
          <a:bodyPr>
            <a:normAutofit lnSpcReduction="10000"/>
          </a:bodyPr>
          <a:lstStyle/>
          <a:p>
            <a:pPr algn="just"/>
            <a:r>
              <a:rPr lang="es-MX" sz="4400" b="1" dirty="0"/>
              <a:t>Entre los objetivos del Neuro liderazgo está alcanzar las metas marcadas por la organización de una forma eficiente usando el menor número de recursos posibles.</a:t>
            </a:r>
          </a:p>
          <a:p>
            <a:pPr algn="just"/>
            <a:r>
              <a:rPr lang="es-MX" sz="4400" b="1" dirty="0"/>
              <a:t> Optimizar la gestión de procesos e influir positivamente en el entorno de trabajo, así como en el de la organización (clientes, proveedores, simpatizantes, entre otros).</a:t>
            </a:r>
          </a:p>
          <a:p>
            <a:endParaRPr lang="es-PE" dirty="0"/>
          </a:p>
        </p:txBody>
      </p:sp>
      <p:sp>
        <p:nvSpPr>
          <p:cNvPr id="4" name="Marcador de fecha 3">
            <a:extLst>
              <a:ext uri="{FF2B5EF4-FFF2-40B4-BE49-F238E27FC236}">
                <a16:creationId xmlns:a16="http://schemas.microsoft.com/office/drawing/2014/main" id="{8B5283CC-8C96-4333-BB1D-E08536CD1493}"/>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2FDA9D4-EBBE-453D-9193-2909844A98EA}"/>
              </a:ext>
            </a:extLst>
          </p:cNvPr>
          <p:cNvSpPr>
            <a:spLocks noGrp="1"/>
          </p:cNvSpPr>
          <p:nvPr>
            <p:ph type="sldNum" sz="quarter" idx="12"/>
          </p:nvPr>
        </p:nvSpPr>
        <p:spPr>
          <a:xfrm>
            <a:off x="8007626" y="136525"/>
            <a:ext cx="2743200" cy="365125"/>
          </a:xfrm>
        </p:spPr>
        <p:txBody>
          <a:bodyPr/>
          <a:lstStyle/>
          <a:p>
            <a:fld id="{6D22F896-40B5-4ADD-8801-0D06FADFA095}" type="slidenum">
              <a:rPr lang="en-US" sz="2400" b="1" smtClean="0">
                <a:solidFill>
                  <a:srgbClr val="FFFF00"/>
                </a:solidFill>
              </a:rPr>
              <a:t>22</a:t>
            </a:fld>
            <a:endParaRPr lang="en-US" sz="2400" b="1" dirty="0">
              <a:solidFill>
                <a:srgbClr val="FFFF00"/>
              </a:solidFill>
            </a:endParaRPr>
          </a:p>
        </p:txBody>
      </p:sp>
    </p:spTree>
    <p:extLst>
      <p:ext uri="{BB962C8B-B14F-4D97-AF65-F5344CB8AC3E}">
        <p14:creationId xmlns:p14="http://schemas.microsoft.com/office/powerpoint/2010/main" val="642898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0CF9DD7-3702-2FCD-0DB7-7AC905029F27}"/>
              </a:ext>
            </a:extLst>
          </p:cNvPr>
          <p:cNvSpPr>
            <a:spLocks noGrp="1"/>
          </p:cNvSpPr>
          <p:nvPr>
            <p:ph idx="1"/>
          </p:nvPr>
        </p:nvSpPr>
        <p:spPr>
          <a:xfrm>
            <a:off x="296517" y="1718705"/>
            <a:ext cx="11598965" cy="4024125"/>
          </a:xfrm>
          <a:solidFill>
            <a:srgbClr val="002060"/>
          </a:solidFill>
        </p:spPr>
        <p:txBody>
          <a:bodyPr>
            <a:normAutofit/>
          </a:bodyPr>
          <a:lstStyle/>
          <a:p>
            <a:pPr marL="0" indent="0" algn="ctr">
              <a:buNone/>
            </a:pPr>
            <a:r>
              <a:rPr lang="es-MX" sz="5400" dirty="0">
                <a:latin typeface="Arial Black" panose="020B0A04020102020204" pitchFamily="34" charset="0"/>
              </a:rPr>
              <a:t>Tus acciones hablan mas fuerte que tus palabras, lidera con integridad ,ética y compromiso y tu equipo te seguiría con confianza </a:t>
            </a:r>
            <a:endParaRPr lang="es-PE" sz="5400" dirty="0">
              <a:latin typeface="Arial Black" panose="020B0A04020102020204" pitchFamily="34" charset="0"/>
            </a:endParaRPr>
          </a:p>
        </p:txBody>
      </p:sp>
      <p:sp>
        <p:nvSpPr>
          <p:cNvPr id="5" name="Título 1">
            <a:extLst>
              <a:ext uri="{FF2B5EF4-FFF2-40B4-BE49-F238E27FC236}">
                <a16:creationId xmlns:a16="http://schemas.microsoft.com/office/drawing/2014/main" id="{1E5DAD4B-0E2E-4F1F-9B2D-4DD5D54430D4}"/>
              </a:ext>
            </a:extLst>
          </p:cNvPr>
          <p:cNvSpPr>
            <a:spLocks noGrp="1"/>
          </p:cNvSpPr>
          <p:nvPr>
            <p:ph type="title"/>
          </p:nvPr>
        </p:nvSpPr>
        <p:spPr>
          <a:xfrm>
            <a:off x="3909391" y="232997"/>
            <a:ext cx="3193774" cy="812636"/>
          </a:xfrm>
          <a:solidFill>
            <a:schemeClr val="accent1">
              <a:lumMod val="75000"/>
            </a:schemeClr>
          </a:solidFill>
        </p:spPr>
        <p:txBody>
          <a:bodyPr/>
          <a:lstStyle/>
          <a:p>
            <a:r>
              <a:rPr lang="es-MX" dirty="0">
                <a:latin typeface="Arial Black" panose="020B0A04020102020204" pitchFamily="34" charset="0"/>
              </a:rPr>
              <a:t>consejo</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B4A80EA5-A772-4614-9586-8258D0C26136}"/>
              </a:ext>
            </a:extLst>
          </p:cNvPr>
          <p:cNvSpPr>
            <a:spLocks noGrp="1"/>
          </p:cNvSpPr>
          <p:nvPr>
            <p:ph type="dt" sz="half" idx="10"/>
          </p:nvPr>
        </p:nvSpPr>
        <p:spPr/>
        <p:txBody>
          <a:bodyPr/>
          <a:lstStyle/>
          <a:p>
            <a:fld id="{E9D6215E-202B-409A-917E-F46FB9CF10DD}"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90E2C84C-1125-49EF-BA8E-0A376BC58AED}"/>
              </a:ext>
            </a:extLst>
          </p:cNvPr>
          <p:cNvSpPr>
            <a:spLocks noGrp="1"/>
          </p:cNvSpPr>
          <p:nvPr>
            <p:ph type="sldNum" sz="quarter" idx="12"/>
          </p:nvPr>
        </p:nvSpPr>
        <p:spPr/>
        <p:txBody>
          <a:bodyPr/>
          <a:lstStyle/>
          <a:p>
            <a:fld id="{6D22F896-40B5-4ADD-8801-0D06FADFA095}" type="slidenum">
              <a:rPr lang="en-US" sz="2400" b="1" smtClean="0">
                <a:solidFill>
                  <a:srgbClr val="FFFF00"/>
                </a:solidFill>
              </a:rPr>
              <a:t>220</a:t>
            </a:fld>
            <a:endParaRPr lang="en-US" sz="2400" b="1" dirty="0">
              <a:solidFill>
                <a:srgbClr val="FFFF00"/>
              </a:solidFill>
            </a:endParaRPr>
          </a:p>
        </p:txBody>
      </p:sp>
    </p:spTree>
    <p:extLst>
      <p:ext uri="{BB962C8B-B14F-4D97-AF65-F5344CB8AC3E}">
        <p14:creationId xmlns:p14="http://schemas.microsoft.com/office/powerpoint/2010/main" val="57967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D42AE08-0CB0-4373-BF27-36BB4FCF4DA1}"/>
              </a:ext>
            </a:extLst>
          </p:cNvPr>
          <p:cNvSpPr>
            <a:spLocks noGrp="1"/>
          </p:cNvSpPr>
          <p:nvPr>
            <p:ph idx="1"/>
          </p:nvPr>
        </p:nvSpPr>
        <p:spPr>
          <a:xfrm>
            <a:off x="307284" y="1663810"/>
            <a:ext cx="11577431" cy="3530380"/>
          </a:xfrm>
          <a:solidFill>
            <a:srgbClr val="002060"/>
          </a:solidFill>
        </p:spPr>
        <p:txBody>
          <a:bodyPr>
            <a:normAutofit/>
          </a:bodyPr>
          <a:lstStyle/>
          <a:p>
            <a:pPr marL="0" indent="0" algn="ctr">
              <a:buNone/>
            </a:pPr>
            <a:r>
              <a:rPr lang="es-MX" sz="4800" dirty="0">
                <a:latin typeface="Arial Black" panose="020B0A04020102020204" pitchFamily="34" charset="0"/>
              </a:rPr>
              <a:t>La neuro plasticidad ha dejado al descubierto que los mejores lideres parecen  apoyarse en las emociones mas que en simplemente la lógica.</a:t>
            </a:r>
            <a:endParaRPr lang="es-PE" sz="4800" dirty="0">
              <a:latin typeface="Arial Black" panose="020B0A04020102020204" pitchFamily="34" charset="0"/>
            </a:endParaRPr>
          </a:p>
        </p:txBody>
      </p:sp>
      <p:sp>
        <p:nvSpPr>
          <p:cNvPr id="5" name="Título 1">
            <a:extLst>
              <a:ext uri="{FF2B5EF4-FFF2-40B4-BE49-F238E27FC236}">
                <a16:creationId xmlns:a16="http://schemas.microsoft.com/office/drawing/2014/main" id="{C1F05B14-A86D-4D78-9D30-7D6DB2FDFE19}"/>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F73581EA-5391-4650-813F-240E65CFE361}"/>
              </a:ext>
            </a:extLst>
          </p:cNvPr>
          <p:cNvSpPr>
            <a:spLocks noGrp="1"/>
          </p:cNvSpPr>
          <p:nvPr>
            <p:ph type="dt" sz="half" idx="10"/>
          </p:nvPr>
        </p:nvSpPr>
        <p:spPr/>
        <p:txBody>
          <a:bodyPr/>
          <a:lstStyle/>
          <a:p>
            <a:fld id="{8D00B7E1-AFA1-4DC2-AA57-8D3C9AAC322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61F1E03-8D63-46DA-A365-3873DA71444A}"/>
              </a:ext>
            </a:extLst>
          </p:cNvPr>
          <p:cNvSpPr>
            <a:spLocks noGrp="1"/>
          </p:cNvSpPr>
          <p:nvPr>
            <p:ph type="sldNum" sz="quarter" idx="12"/>
          </p:nvPr>
        </p:nvSpPr>
        <p:spPr/>
        <p:txBody>
          <a:bodyPr/>
          <a:lstStyle/>
          <a:p>
            <a:fld id="{6D22F896-40B5-4ADD-8801-0D06FADFA095}" type="slidenum">
              <a:rPr lang="en-US" sz="2400" b="1" smtClean="0">
                <a:solidFill>
                  <a:srgbClr val="FFFF00"/>
                </a:solidFill>
              </a:rPr>
              <a:t>221</a:t>
            </a:fld>
            <a:endParaRPr lang="en-US" sz="2400" b="1" dirty="0">
              <a:solidFill>
                <a:srgbClr val="FFFF00"/>
              </a:solidFill>
            </a:endParaRPr>
          </a:p>
        </p:txBody>
      </p:sp>
    </p:spTree>
    <p:extLst>
      <p:ext uri="{BB962C8B-B14F-4D97-AF65-F5344CB8AC3E}">
        <p14:creationId xmlns:p14="http://schemas.microsoft.com/office/powerpoint/2010/main" val="541913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F79527E-A5D9-94AC-BC7D-1B874803B2D3}"/>
              </a:ext>
            </a:extLst>
          </p:cNvPr>
          <p:cNvSpPr>
            <a:spLocks noGrp="1"/>
          </p:cNvSpPr>
          <p:nvPr>
            <p:ph idx="1"/>
          </p:nvPr>
        </p:nvSpPr>
        <p:spPr>
          <a:xfrm>
            <a:off x="280780" y="1416937"/>
            <a:ext cx="11630440" cy="4024125"/>
          </a:xfrm>
          <a:solidFill>
            <a:srgbClr val="002060"/>
          </a:solidFill>
        </p:spPr>
        <p:txBody>
          <a:bodyPr>
            <a:noAutofit/>
          </a:bodyPr>
          <a:lstStyle/>
          <a:p>
            <a:pPr marL="0" indent="0" algn="ctr">
              <a:buNone/>
            </a:pPr>
            <a:r>
              <a:rPr lang="es-MX" sz="4000" dirty="0">
                <a:latin typeface="Arial Black" panose="020B0A04020102020204" pitchFamily="34" charset="0"/>
              </a:rPr>
              <a:t>El liderazgo afectivo comienza con la capacidad de inspirar y motivar a los demás .</a:t>
            </a:r>
          </a:p>
          <a:p>
            <a:pPr marL="0" indent="0" algn="ctr">
              <a:buNone/>
            </a:pPr>
            <a:r>
              <a:rPr lang="es-MX" sz="4000" dirty="0">
                <a:latin typeface="Arial Black" panose="020B0A04020102020204" pitchFamily="34" charset="0"/>
              </a:rPr>
              <a:t>Un buen líder no solo define metas claras y estrategias sino que también tiene la habilidad de conectar emocionalmente con su equipo.</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51C1E487-1DDD-47F9-950D-74748244397D}"/>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290DADD5-002F-4447-A04A-5C16FF829C7D}"/>
              </a:ext>
            </a:extLst>
          </p:cNvPr>
          <p:cNvSpPr>
            <a:spLocks noGrp="1"/>
          </p:cNvSpPr>
          <p:nvPr>
            <p:ph type="dt" sz="half" idx="10"/>
          </p:nvPr>
        </p:nvSpPr>
        <p:spPr/>
        <p:txBody>
          <a:bodyPr/>
          <a:lstStyle/>
          <a:p>
            <a:fld id="{1092DEF9-D1C0-4A2C-9C1B-D94E3A40C83D}"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E16C39B-1848-4D69-AADF-A50125FFA6EB}"/>
              </a:ext>
            </a:extLst>
          </p:cNvPr>
          <p:cNvSpPr>
            <a:spLocks noGrp="1"/>
          </p:cNvSpPr>
          <p:nvPr>
            <p:ph type="sldNum" sz="quarter" idx="12"/>
          </p:nvPr>
        </p:nvSpPr>
        <p:spPr/>
        <p:txBody>
          <a:bodyPr/>
          <a:lstStyle/>
          <a:p>
            <a:fld id="{6D22F896-40B5-4ADD-8801-0D06FADFA095}" type="slidenum">
              <a:rPr lang="en-US" sz="2400" b="1" smtClean="0">
                <a:solidFill>
                  <a:srgbClr val="FFFF00"/>
                </a:solidFill>
              </a:rPr>
              <a:t>222</a:t>
            </a:fld>
            <a:endParaRPr lang="en-US" sz="2400" b="1" dirty="0">
              <a:solidFill>
                <a:srgbClr val="FFFF00"/>
              </a:solidFill>
            </a:endParaRPr>
          </a:p>
        </p:txBody>
      </p:sp>
    </p:spTree>
    <p:extLst>
      <p:ext uri="{BB962C8B-B14F-4D97-AF65-F5344CB8AC3E}">
        <p14:creationId xmlns:p14="http://schemas.microsoft.com/office/powerpoint/2010/main" val="241545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C3ECE10-2A13-2C85-4E24-45F5A387C456}"/>
              </a:ext>
            </a:extLst>
          </p:cNvPr>
          <p:cNvSpPr>
            <a:spLocks noGrp="1"/>
          </p:cNvSpPr>
          <p:nvPr>
            <p:ph idx="1"/>
          </p:nvPr>
        </p:nvSpPr>
        <p:spPr>
          <a:xfrm>
            <a:off x="291547" y="1363930"/>
            <a:ext cx="11608905" cy="3539376"/>
          </a:xfrm>
          <a:solidFill>
            <a:srgbClr val="002060"/>
          </a:solidFill>
        </p:spPr>
        <p:txBody>
          <a:bodyPr>
            <a:normAutofit/>
          </a:bodyPr>
          <a:lstStyle/>
          <a:p>
            <a:pPr marL="0" indent="0" algn="ctr">
              <a:buNone/>
            </a:pPr>
            <a:r>
              <a:rPr lang="es-MX" sz="6000" dirty="0">
                <a:latin typeface="Arial Black" panose="020B0A04020102020204" pitchFamily="34" charset="0"/>
              </a:rPr>
              <a:t>El liderazgo no se trata de ser el mejor, sino de hacer que los demás sean mejores</a:t>
            </a:r>
            <a:endParaRPr lang="es-PE" sz="6000" dirty="0">
              <a:latin typeface="Arial Black" panose="020B0A04020102020204" pitchFamily="34" charset="0"/>
            </a:endParaRPr>
          </a:p>
        </p:txBody>
      </p:sp>
      <p:sp>
        <p:nvSpPr>
          <p:cNvPr id="2" name="Marcador de fecha 1">
            <a:extLst>
              <a:ext uri="{FF2B5EF4-FFF2-40B4-BE49-F238E27FC236}">
                <a16:creationId xmlns:a16="http://schemas.microsoft.com/office/drawing/2014/main" id="{5B581C89-81D1-410B-B2D1-93CA34CA98A1}"/>
              </a:ext>
            </a:extLst>
          </p:cNvPr>
          <p:cNvSpPr>
            <a:spLocks noGrp="1"/>
          </p:cNvSpPr>
          <p:nvPr>
            <p:ph type="dt" sz="half" idx="10"/>
          </p:nvPr>
        </p:nvSpPr>
        <p:spPr/>
        <p:txBody>
          <a:bodyPr/>
          <a:lstStyle/>
          <a:p>
            <a:fld id="{B5E2D8F3-99D3-4656-B79F-9A22FD8E968A}"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B3245A2E-6C6A-40AB-9404-B58DD11DD40F}"/>
              </a:ext>
            </a:extLst>
          </p:cNvPr>
          <p:cNvSpPr>
            <a:spLocks noGrp="1"/>
          </p:cNvSpPr>
          <p:nvPr>
            <p:ph type="sldNum" sz="quarter" idx="12"/>
          </p:nvPr>
        </p:nvSpPr>
        <p:spPr/>
        <p:txBody>
          <a:bodyPr/>
          <a:lstStyle/>
          <a:p>
            <a:fld id="{6D22F896-40B5-4ADD-8801-0D06FADFA095}" type="slidenum">
              <a:rPr lang="en-US" sz="2400" b="1" smtClean="0">
                <a:solidFill>
                  <a:srgbClr val="FFFF00"/>
                </a:solidFill>
              </a:rPr>
              <a:t>223</a:t>
            </a:fld>
            <a:endParaRPr lang="en-US" sz="2400" b="1" dirty="0">
              <a:solidFill>
                <a:srgbClr val="FFFF00"/>
              </a:solidFill>
            </a:endParaRPr>
          </a:p>
        </p:txBody>
      </p:sp>
    </p:spTree>
    <p:extLst>
      <p:ext uri="{BB962C8B-B14F-4D97-AF65-F5344CB8AC3E}">
        <p14:creationId xmlns:p14="http://schemas.microsoft.com/office/powerpoint/2010/main" val="28233120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7057877-B62E-0002-8BA5-E354F6BB04FB}"/>
              </a:ext>
            </a:extLst>
          </p:cNvPr>
          <p:cNvSpPr>
            <a:spLocks noGrp="1"/>
          </p:cNvSpPr>
          <p:nvPr>
            <p:ph idx="1"/>
          </p:nvPr>
        </p:nvSpPr>
        <p:spPr>
          <a:xfrm>
            <a:off x="320537" y="1842714"/>
            <a:ext cx="11550926" cy="3172571"/>
          </a:xfrm>
          <a:solidFill>
            <a:srgbClr val="002060"/>
          </a:solidFill>
        </p:spPr>
        <p:txBody>
          <a:bodyPr>
            <a:normAutofit/>
          </a:bodyPr>
          <a:lstStyle/>
          <a:p>
            <a:pPr marL="0" indent="0" algn="ctr">
              <a:buNone/>
            </a:pPr>
            <a:r>
              <a:rPr lang="es-MX" sz="4400" dirty="0">
                <a:latin typeface="Arial Black" panose="020B0A04020102020204" pitchFamily="34" charset="0"/>
              </a:rPr>
              <a:t>Cada persona y cada cerebro es distinto, además de entrar en juego el estado emocional y la salud mental de cada trabajador que puede afectar a su rendimiento.</a:t>
            </a:r>
            <a:endParaRPr lang="es-PE" sz="4400" dirty="0">
              <a:latin typeface="Arial Black" panose="020B0A04020102020204" pitchFamily="34" charset="0"/>
            </a:endParaRPr>
          </a:p>
        </p:txBody>
      </p:sp>
      <p:sp>
        <p:nvSpPr>
          <p:cNvPr id="5" name="Título 1">
            <a:extLst>
              <a:ext uri="{FF2B5EF4-FFF2-40B4-BE49-F238E27FC236}">
                <a16:creationId xmlns:a16="http://schemas.microsoft.com/office/drawing/2014/main" id="{D5072E26-64D5-4CEB-8651-97EE62C7189F}"/>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46289516-8EEF-4F1C-AEE8-FD169C471AA6}"/>
              </a:ext>
            </a:extLst>
          </p:cNvPr>
          <p:cNvSpPr>
            <a:spLocks noGrp="1"/>
          </p:cNvSpPr>
          <p:nvPr>
            <p:ph type="dt" sz="half" idx="10"/>
          </p:nvPr>
        </p:nvSpPr>
        <p:spPr/>
        <p:txBody>
          <a:bodyPr/>
          <a:lstStyle/>
          <a:p>
            <a:fld id="{47306012-4F9C-42F7-ADB8-FA13C19A75DC}"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F0DB26BC-68E2-44A2-A1C0-B0822E724B05}"/>
              </a:ext>
            </a:extLst>
          </p:cNvPr>
          <p:cNvSpPr>
            <a:spLocks noGrp="1"/>
          </p:cNvSpPr>
          <p:nvPr>
            <p:ph type="sldNum" sz="quarter" idx="12"/>
          </p:nvPr>
        </p:nvSpPr>
        <p:spPr/>
        <p:txBody>
          <a:bodyPr/>
          <a:lstStyle/>
          <a:p>
            <a:fld id="{6D22F896-40B5-4ADD-8801-0D06FADFA095}" type="slidenum">
              <a:rPr lang="en-US" sz="2400" b="1" smtClean="0">
                <a:solidFill>
                  <a:srgbClr val="FFFF00"/>
                </a:solidFill>
              </a:rPr>
              <a:t>224</a:t>
            </a:fld>
            <a:endParaRPr lang="en-US" sz="2400" b="1" dirty="0">
              <a:solidFill>
                <a:srgbClr val="FFFF00"/>
              </a:solidFill>
            </a:endParaRPr>
          </a:p>
        </p:txBody>
      </p:sp>
    </p:spTree>
    <p:extLst>
      <p:ext uri="{BB962C8B-B14F-4D97-AF65-F5344CB8AC3E}">
        <p14:creationId xmlns:p14="http://schemas.microsoft.com/office/powerpoint/2010/main" val="2451102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B4548C5-2D3D-3A2D-D7FF-78A9C9B3B881}"/>
              </a:ext>
            </a:extLst>
          </p:cNvPr>
          <p:cNvSpPr>
            <a:spLocks noGrp="1"/>
          </p:cNvSpPr>
          <p:nvPr>
            <p:ph idx="1"/>
          </p:nvPr>
        </p:nvSpPr>
        <p:spPr>
          <a:xfrm>
            <a:off x="342899" y="1783742"/>
            <a:ext cx="11506201" cy="4024125"/>
          </a:xfrm>
          <a:solidFill>
            <a:srgbClr val="002060"/>
          </a:solidFill>
        </p:spPr>
        <p:txBody>
          <a:bodyPr>
            <a:noAutofit/>
          </a:bodyPr>
          <a:lstStyle/>
          <a:p>
            <a:pPr marL="0" indent="0" algn="ctr">
              <a:buNone/>
            </a:pPr>
            <a:r>
              <a:rPr lang="es-MX" sz="4800" dirty="0">
                <a:latin typeface="Arial Black" panose="020B0A04020102020204" pitchFamily="34" charset="0"/>
              </a:rPr>
              <a:t>Utiliza la neuro plasticidad promoviendo la formación constante y el intercambio de ideas para que tu equipo se mantenga flexible y abierto a nuevas soluciones.</a:t>
            </a:r>
            <a:endParaRPr lang="es-PE" sz="4800" dirty="0">
              <a:latin typeface="Arial Black" panose="020B0A04020102020204" pitchFamily="34" charset="0"/>
            </a:endParaRPr>
          </a:p>
        </p:txBody>
      </p:sp>
      <p:sp>
        <p:nvSpPr>
          <p:cNvPr id="5" name="Título 1">
            <a:extLst>
              <a:ext uri="{FF2B5EF4-FFF2-40B4-BE49-F238E27FC236}">
                <a16:creationId xmlns:a16="http://schemas.microsoft.com/office/drawing/2014/main" id="{A95E26E4-56B0-4B6D-A6B8-FC078287A9EA}"/>
              </a:ext>
            </a:extLst>
          </p:cNvPr>
          <p:cNvSpPr>
            <a:spLocks noGrp="1"/>
          </p:cNvSpPr>
          <p:nvPr>
            <p:ph type="title"/>
          </p:nvPr>
        </p:nvSpPr>
        <p:spPr>
          <a:xfrm>
            <a:off x="3445565" y="232997"/>
            <a:ext cx="3048000" cy="812636"/>
          </a:xfrm>
          <a:solidFill>
            <a:schemeClr val="accent1">
              <a:lumMod val="75000"/>
            </a:schemeClr>
          </a:solidFill>
        </p:spPr>
        <p:txBody>
          <a:bodyPr/>
          <a:lstStyle/>
          <a:p>
            <a:r>
              <a:rPr lang="es-MX" dirty="0">
                <a:latin typeface="Arial Black" panose="020B0A04020102020204" pitchFamily="34" charset="0"/>
              </a:rPr>
              <a:t>consejo</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50D06895-E5AE-4A64-978C-E7C09EA2D4D8}"/>
              </a:ext>
            </a:extLst>
          </p:cNvPr>
          <p:cNvSpPr>
            <a:spLocks noGrp="1"/>
          </p:cNvSpPr>
          <p:nvPr>
            <p:ph type="dt" sz="half" idx="10"/>
          </p:nvPr>
        </p:nvSpPr>
        <p:spPr/>
        <p:txBody>
          <a:bodyPr/>
          <a:lstStyle/>
          <a:p>
            <a:fld id="{17C72C83-7FB2-4095-ADED-9C0CF41FA86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53CF2114-CBDD-437C-A1E3-06F41CD6E78C}"/>
              </a:ext>
            </a:extLst>
          </p:cNvPr>
          <p:cNvSpPr>
            <a:spLocks noGrp="1"/>
          </p:cNvSpPr>
          <p:nvPr>
            <p:ph type="sldNum" sz="quarter" idx="12"/>
          </p:nvPr>
        </p:nvSpPr>
        <p:spPr/>
        <p:txBody>
          <a:bodyPr/>
          <a:lstStyle/>
          <a:p>
            <a:fld id="{6D22F896-40B5-4ADD-8801-0D06FADFA095}" type="slidenum">
              <a:rPr lang="en-US" sz="2400" b="1" smtClean="0">
                <a:solidFill>
                  <a:srgbClr val="FFFF00"/>
                </a:solidFill>
              </a:rPr>
              <a:t>225</a:t>
            </a:fld>
            <a:endParaRPr lang="en-US" sz="2400" b="1" dirty="0">
              <a:solidFill>
                <a:srgbClr val="FFFF00"/>
              </a:solidFill>
            </a:endParaRPr>
          </a:p>
        </p:txBody>
      </p:sp>
    </p:spTree>
    <p:extLst>
      <p:ext uri="{BB962C8B-B14F-4D97-AF65-F5344CB8AC3E}">
        <p14:creationId xmlns:p14="http://schemas.microsoft.com/office/powerpoint/2010/main" val="27031951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AE2DD51-665B-4BF2-0AD5-562FA96CDA29}"/>
              </a:ext>
            </a:extLst>
          </p:cNvPr>
          <p:cNvSpPr>
            <a:spLocks noGrp="1"/>
          </p:cNvSpPr>
          <p:nvPr>
            <p:ph idx="1"/>
          </p:nvPr>
        </p:nvSpPr>
        <p:spPr>
          <a:xfrm>
            <a:off x="205409" y="1571709"/>
            <a:ext cx="11781182" cy="3146066"/>
          </a:xfrm>
          <a:solidFill>
            <a:srgbClr val="002060"/>
          </a:solidFill>
        </p:spPr>
        <p:txBody>
          <a:bodyPr/>
          <a:lstStyle/>
          <a:p>
            <a:pPr marL="0" indent="0" algn="ctr">
              <a:buNone/>
            </a:pPr>
            <a:r>
              <a:rPr lang="es-MX" sz="4400" dirty="0">
                <a:latin typeface="Arial Black" panose="020B0A04020102020204" pitchFamily="34" charset="0"/>
              </a:rPr>
              <a:t>Un neuro líder puede usar la neuro plasticidad incentivando hábitos y pensamientos positivos que modelan el cerebro hacia una mayor creatividad y adaptabilidad</a:t>
            </a:r>
            <a:r>
              <a:rPr lang="es-MX" dirty="0"/>
              <a:t>.</a:t>
            </a:r>
            <a:endParaRPr lang="es-PE" dirty="0"/>
          </a:p>
        </p:txBody>
      </p:sp>
      <p:sp>
        <p:nvSpPr>
          <p:cNvPr id="5" name="Título 1">
            <a:extLst>
              <a:ext uri="{FF2B5EF4-FFF2-40B4-BE49-F238E27FC236}">
                <a16:creationId xmlns:a16="http://schemas.microsoft.com/office/drawing/2014/main" id="{A6370E8F-CD6B-4351-9753-93BBEFEDBFF8}"/>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3E779B08-F79C-4941-BC56-CAC753520786}"/>
              </a:ext>
            </a:extLst>
          </p:cNvPr>
          <p:cNvSpPr>
            <a:spLocks noGrp="1"/>
          </p:cNvSpPr>
          <p:nvPr>
            <p:ph type="dt" sz="half" idx="10"/>
          </p:nvPr>
        </p:nvSpPr>
        <p:spPr/>
        <p:txBody>
          <a:bodyPr/>
          <a:lstStyle/>
          <a:p>
            <a:fld id="{B21CE3A4-A211-474A-B010-8AB8DCEF0707}"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166A186-96A1-4E35-89E7-A8B0CBFA4DAC}"/>
              </a:ext>
            </a:extLst>
          </p:cNvPr>
          <p:cNvSpPr>
            <a:spLocks noGrp="1"/>
          </p:cNvSpPr>
          <p:nvPr>
            <p:ph type="sldNum" sz="quarter" idx="12"/>
          </p:nvPr>
        </p:nvSpPr>
        <p:spPr/>
        <p:txBody>
          <a:bodyPr/>
          <a:lstStyle/>
          <a:p>
            <a:fld id="{6D22F896-40B5-4ADD-8801-0D06FADFA095}" type="slidenum">
              <a:rPr lang="en-US" sz="2400" b="1" smtClean="0">
                <a:solidFill>
                  <a:srgbClr val="FFFF00"/>
                </a:solidFill>
              </a:rPr>
              <a:t>226</a:t>
            </a:fld>
            <a:endParaRPr lang="en-US" sz="2400" b="1" dirty="0">
              <a:solidFill>
                <a:srgbClr val="FFFF00"/>
              </a:solidFill>
            </a:endParaRPr>
          </a:p>
        </p:txBody>
      </p:sp>
    </p:spTree>
    <p:extLst>
      <p:ext uri="{BB962C8B-B14F-4D97-AF65-F5344CB8AC3E}">
        <p14:creationId xmlns:p14="http://schemas.microsoft.com/office/powerpoint/2010/main" val="38762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1174EC7-4E1E-AA3C-3E5C-E315AE8C2143}"/>
              </a:ext>
            </a:extLst>
          </p:cNvPr>
          <p:cNvSpPr>
            <a:spLocks noGrp="1"/>
          </p:cNvSpPr>
          <p:nvPr>
            <p:ph idx="1"/>
          </p:nvPr>
        </p:nvSpPr>
        <p:spPr>
          <a:xfrm>
            <a:off x="296517" y="1416937"/>
            <a:ext cx="11550926" cy="4294750"/>
          </a:xfrm>
          <a:solidFill>
            <a:srgbClr val="002060"/>
          </a:solidFill>
        </p:spPr>
        <p:txBody>
          <a:bodyPr>
            <a:noAutofit/>
          </a:bodyPr>
          <a:lstStyle/>
          <a:p>
            <a:pPr marL="0" indent="0" algn="ctr">
              <a:buNone/>
            </a:pPr>
            <a:r>
              <a:rPr lang="es-MX" sz="6000" dirty="0">
                <a:latin typeface="Arial Black" panose="020B0A04020102020204" pitchFamily="34" charset="0"/>
              </a:rPr>
              <a:t>Frente a la ambigüedad fomentar la intuición , la toma de decisiones, escuchando y adaptándonos a los demás </a:t>
            </a:r>
            <a:endParaRPr lang="es-PE" sz="6000" dirty="0">
              <a:latin typeface="Arial Black" panose="020B0A04020102020204" pitchFamily="34" charset="0"/>
            </a:endParaRPr>
          </a:p>
        </p:txBody>
      </p:sp>
      <p:sp>
        <p:nvSpPr>
          <p:cNvPr id="5" name="Título 1">
            <a:extLst>
              <a:ext uri="{FF2B5EF4-FFF2-40B4-BE49-F238E27FC236}">
                <a16:creationId xmlns:a16="http://schemas.microsoft.com/office/drawing/2014/main" id="{414F8965-FCDF-465E-99B3-85C500B5C803}"/>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13CE31E5-D03A-4989-A1ED-EB7D2F726E48}"/>
              </a:ext>
            </a:extLst>
          </p:cNvPr>
          <p:cNvSpPr>
            <a:spLocks noGrp="1"/>
          </p:cNvSpPr>
          <p:nvPr>
            <p:ph type="dt" sz="half" idx="10"/>
          </p:nvPr>
        </p:nvSpPr>
        <p:spPr/>
        <p:txBody>
          <a:bodyPr/>
          <a:lstStyle/>
          <a:p>
            <a:fld id="{7F0CBAA1-CB72-4850-BAFC-2AE34B1B95C5}"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9EC7B616-54E5-42CE-A851-B08242C9404B}"/>
              </a:ext>
            </a:extLst>
          </p:cNvPr>
          <p:cNvSpPr>
            <a:spLocks noGrp="1"/>
          </p:cNvSpPr>
          <p:nvPr>
            <p:ph type="sldNum" sz="quarter" idx="12"/>
          </p:nvPr>
        </p:nvSpPr>
        <p:spPr/>
        <p:txBody>
          <a:bodyPr/>
          <a:lstStyle/>
          <a:p>
            <a:fld id="{6D22F896-40B5-4ADD-8801-0D06FADFA095}" type="slidenum">
              <a:rPr lang="en-US" sz="2400" b="1" smtClean="0">
                <a:solidFill>
                  <a:srgbClr val="FFFF00"/>
                </a:solidFill>
              </a:rPr>
              <a:t>227</a:t>
            </a:fld>
            <a:endParaRPr lang="en-US" sz="2400" b="1" dirty="0">
              <a:solidFill>
                <a:srgbClr val="FFFF00"/>
              </a:solidFill>
            </a:endParaRPr>
          </a:p>
        </p:txBody>
      </p:sp>
    </p:spTree>
    <p:extLst>
      <p:ext uri="{BB962C8B-B14F-4D97-AF65-F5344CB8AC3E}">
        <p14:creationId xmlns:p14="http://schemas.microsoft.com/office/powerpoint/2010/main" val="1543528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B6A8527-3FC3-CA57-A427-457A62564645}"/>
              </a:ext>
            </a:extLst>
          </p:cNvPr>
          <p:cNvSpPr>
            <a:spLocks noGrp="1"/>
          </p:cNvSpPr>
          <p:nvPr>
            <p:ph idx="1"/>
          </p:nvPr>
        </p:nvSpPr>
        <p:spPr>
          <a:xfrm>
            <a:off x="195469" y="1690925"/>
            <a:ext cx="11801061" cy="3476149"/>
          </a:xfrm>
          <a:solidFill>
            <a:srgbClr val="002060"/>
          </a:solidFill>
        </p:spPr>
        <p:txBody>
          <a:bodyPr>
            <a:normAutofit/>
          </a:bodyPr>
          <a:lstStyle/>
          <a:p>
            <a:pPr marL="0" indent="0" algn="ctr">
              <a:buNone/>
            </a:pPr>
            <a:r>
              <a:rPr lang="es-MX" sz="4800" dirty="0">
                <a:latin typeface="Arial Black" panose="020B0A04020102020204" pitchFamily="34" charset="0"/>
              </a:rPr>
              <a:t>Frente a la complejidad fomentar el rendimiento o la realización, a través del equilibrio Mente – Cuerpo – Emoción y de la preparación mental.</a:t>
            </a:r>
            <a:endParaRPr lang="es-PE" sz="4800" dirty="0">
              <a:latin typeface="Arial Black" panose="020B0A04020102020204" pitchFamily="34" charset="0"/>
            </a:endParaRPr>
          </a:p>
        </p:txBody>
      </p:sp>
      <p:sp>
        <p:nvSpPr>
          <p:cNvPr id="5" name="Título 1">
            <a:extLst>
              <a:ext uri="{FF2B5EF4-FFF2-40B4-BE49-F238E27FC236}">
                <a16:creationId xmlns:a16="http://schemas.microsoft.com/office/drawing/2014/main" id="{323927A5-3494-49A1-B265-E89F2BD39A03}"/>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7787166C-61AE-4E2C-97CA-C5EEC2DC9383}"/>
              </a:ext>
            </a:extLst>
          </p:cNvPr>
          <p:cNvSpPr>
            <a:spLocks noGrp="1"/>
          </p:cNvSpPr>
          <p:nvPr>
            <p:ph type="dt" sz="half" idx="10"/>
          </p:nvPr>
        </p:nvSpPr>
        <p:spPr/>
        <p:txBody>
          <a:bodyPr/>
          <a:lstStyle/>
          <a:p>
            <a:fld id="{7B90174D-B1C7-4A8B-9E10-059B2DD6F689}"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DDA300C-2F6B-484C-B3A4-3E3C7BD9EBE4}"/>
              </a:ext>
            </a:extLst>
          </p:cNvPr>
          <p:cNvSpPr>
            <a:spLocks noGrp="1"/>
          </p:cNvSpPr>
          <p:nvPr>
            <p:ph type="sldNum" sz="quarter" idx="12"/>
          </p:nvPr>
        </p:nvSpPr>
        <p:spPr>
          <a:xfrm>
            <a:off x="8763000" y="407505"/>
            <a:ext cx="2743200" cy="365125"/>
          </a:xfrm>
        </p:spPr>
        <p:txBody>
          <a:bodyPr/>
          <a:lstStyle/>
          <a:p>
            <a:fld id="{6D22F896-40B5-4ADD-8801-0D06FADFA095}" type="slidenum">
              <a:rPr lang="en-US" sz="2400" b="1" smtClean="0">
                <a:solidFill>
                  <a:srgbClr val="FFFF00"/>
                </a:solidFill>
              </a:rPr>
              <a:t>228</a:t>
            </a:fld>
            <a:endParaRPr lang="en-US" sz="2400" b="1" dirty="0">
              <a:solidFill>
                <a:srgbClr val="FFFF00"/>
              </a:solidFill>
            </a:endParaRPr>
          </a:p>
        </p:txBody>
      </p:sp>
    </p:spTree>
    <p:extLst>
      <p:ext uri="{BB962C8B-B14F-4D97-AF65-F5344CB8AC3E}">
        <p14:creationId xmlns:p14="http://schemas.microsoft.com/office/powerpoint/2010/main" val="2571918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7AE35B9-2515-C713-AE30-0EE33BAF075B}"/>
              </a:ext>
            </a:extLst>
          </p:cNvPr>
          <p:cNvSpPr>
            <a:spLocks noGrp="1"/>
          </p:cNvSpPr>
          <p:nvPr>
            <p:ph idx="1"/>
          </p:nvPr>
        </p:nvSpPr>
        <p:spPr>
          <a:xfrm>
            <a:off x="221974" y="1416937"/>
            <a:ext cx="11665226" cy="4024125"/>
          </a:xfrm>
          <a:solidFill>
            <a:srgbClr val="002060"/>
          </a:solidFill>
        </p:spPr>
        <p:txBody>
          <a:bodyPr>
            <a:normAutofit/>
          </a:bodyPr>
          <a:lstStyle/>
          <a:p>
            <a:pPr marL="0" indent="0" algn="ctr">
              <a:buNone/>
            </a:pPr>
            <a:r>
              <a:rPr lang="es-MX" sz="4000" dirty="0">
                <a:latin typeface="Arial Black" panose="020B0A04020102020204" pitchFamily="34" charset="0"/>
              </a:rPr>
              <a:t>Sistemas cuerpo – Mente – Emoción en el control y el equilibrio mental y emocional: conocer cómo interactúan estos sistemas y como utilizar este conocimiento para regular nuestro estado de animo y nuestras emociones, así como influir en las de los demás.</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E0D3CAEF-9DAB-4A3E-9927-D6D74A4925E3}"/>
              </a:ext>
            </a:extLst>
          </p:cNvPr>
          <p:cNvSpPr>
            <a:spLocks noGrp="1"/>
          </p:cNvSpPr>
          <p:nvPr>
            <p:ph type="title"/>
          </p:nvPr>
        </p:nvSpPr>
        <p:spPr>
          <a:xfrm>
            <a:off x="3445564" y="232997"/>
            <a:ext cx="4638261" cy="812636"/>
          </a:xfrm>
          <a:solidFill>
            <a:schemeClr val="accent1">
              <a:lumMod val="75000"/>
            </a:schemeClr>
          </a:solidFill>
        </p:spPr>
        <p:txBody>
          <a:bodyPr>
            <a:normAutofit fontScale="90000"/>
          </a:bodyPr>
          <a:lstStyle/>
          <a:p>
            <a:r>
              <a:rPr lang="es-MX" dirty="0">
                <a:latin typeface="Arial Black" panose="020B0A04020102020204" pitchFamily="34" charset="0"/>
              </a:rPr>
              <a:t>Herramientas </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ED5BB29E-1250-45E0-8F87-9361FB01096F}"/>
              </a:ext>
            </a:extLst>
          </p:cNvPr>
          <p:cNvSpPr>
            <a:spLocks noGrp="1"/>
          </p:cNvSpPr>
          <p:nvPr>
            <p:ph type="dt" sz="half" idx="10"/>
          </p:nvPr>
        </p:nvSpPr>
        <p:spPr/>
        <p:txBody>
          <a:bodyPr/>
          <a:lstStyle/>
          <a:p>
            <a:fld id="{C54D8549-C673-4A79-A4A5-F9E6E104AD15}"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02B2598-D05B-4079-B2F3-FF314A874262}"/>
              </a:ext>
            </a:extLst>
          </p:cNvPr>
          <p:cNvSpPr>
            <a:spLocks noGrp="1"/>
          </p:cNvSpPr>
          <p:nvPr>
            <p:ph type="sldNum" sz="quarter" idx="12"/>
          </p:nvPr>
        </p:nvSpPr>
        <p:spPr/>
        <p:txBody>
          <a:bodyPr/>
          <a:lstStyle/>
          <a:p>
            <a:fld id="{6D22F896-40B5-4ADD-8801-0D06FADFA095}" type="slidenum">
              <a:rPr lang="en-US" sz="2400" b="1" smtClean="0">
                <a:solidFill>
                  <a:srgbClr val="FFFF00"/>
                </a:solidFill>
              </a:rPr>
              <a:t>229</a:t>
            </a:fld>
            <a:endParaRPr lang="en-US" sz="2400" b="1" dirty="0">
              <a:solidFill>
                <a:srgbClr val="FFFF00"/>
              </a:solidFill>
            </a:endParaRPr>
          </a:p>
        </p:txBody>
      </p:sp>
    </p:spTree>
    <p:extLst>
      <p:ext uri="{BB962C8B-B14F-4D97-AF65-F5344CB8AC3E}">
        <p14:creationId xmlns:p14="http://schemas.microsoft.com/office/powerpoint/2010/main" val="30198946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D6A1F9F-9524-4F24-ABBF-1BE9F433DC0D}"/>
              </a:ext>
            </a:extLst>
          </p:cNvPr>
          <p:cNvSpPr>
            <a:spLocks noGrp="1"/>
          </p:cNvSpPr>
          <p:nvPr>
            <p:ph idx="1"/>
          </p:nvPr>
        </p:nvSpPr>
        <p:spPr>
          <a:xfrm>
            <a:off x="230256" y="501650"/>
            <a:ext cx="11731487" cy="5880653"/>
          </a:xfrm>
        </p:spPr>
        <p:txBody>
          <a:bodyPr>
            <a:noAutofit/>
          </a:bodyPr>
          <a:lstStyle/>
          <a:p>
            <a:pPr algn="just"/>
            <a:r>
              <a:rPr lang="es-MX" sz="4000" b="1" dirty="0"/>
              <a:t>Como resultado minimiza los niveles de ansiedad, estrés y frustración para garantizar la innovación, mejora notablemente la gestión de conflictos,</a:t>
            </a:r>
          </a:p>
          <a:p>
            <a:pPr algn="just"/>
            <a:r>
              <a:rPr lang="es-MX" sz="4000" b="1" dirty="0"/>
              <a:t>Reduciendo los mismos al mínimo</a:t>
            </a:r>
          </a:p>
          <a:p>
            <a:pPr algn="just"/>
            <a:r>
              <a:rPr lang="es-MX" sz="4000" b="1" dirty="0"/>
              <a:t>Ayuda a crear un clima de confianza y, sobre todo, comprensión entre los trabajadores, los empleados</a:t>
            </a:r>
          </a:p>
          <a:p>
            <a:pPr algn="just"/>
            <a:r>
              <a:rPr lang="es-MX" sz="4000" b="1" dirty="0"/>
              <a:t>Están más motivados a la hora de cumplir sus tareas.</a:t>
            </a:r>
            <a:endParaRPr lang="es-PE" sz="4000" b="1" dirty="0"/>
          </a:p>
        </p:txBody>
      </p:sp>
      <p:sp>
        <p:nvSpPr>
          <p:cNvPr id="4" name="Marcador de fecha 3">
            <a:extLst>
              <a:ext uri="{FF2B5EF4-FFF2-40B4-BE49-F238E27FC236}">
                <a16:creationId xmlns:a16="http://schemas.microsoft.com/office/drawing/2014/main" id="{A6E623EC-A36B-45AA-83A0-BE6F6DAFD0E7}"/>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345AF0DE-FD51-4439-8493-6BA5BC2E3057}"/>
              </a:ext>
            </a:extLst>
          </p:cNvPr>
          <p:cNvSpPr>
            <a:spLocks noGrp="1"/>
          </p:cNvSpPr>
          <p:nvPr>
            <p:ph type="sldNum" sz="quarter" idx="12"/>
          </p:nvPr>
        </p:nvSpPr>
        <p:spPr>
          <a:xfrm>
            <a:off x="8246165" y="136525"/>
            <a:ext cx="2743200" cy="365125"/>
          </a:xfrm>
        </p:spPr>
        <p:txBody>
          <a:bodyPr/>
          <a:lstStyle/>
          <a:p>
            <a:fld id="{6D22F896-40B5-4ADD-8801-0D06FADFA095}" type="slidenum">
              <a:rPr lang="en-US" sz="2400" b="1" smtClean="0">
                <a:solidFill>
                  <a:srgbClr val="FFFF00"/>
                </a:solidFill>
              </a:rPr>
              <a:t>23</a:t>
            </a:fld>
            <a:endParaRPr lang="en-US" sz="2400" b="1" dirty="0">
              <a:solidFill>
                <a:srgbClr val="FFFF00"/>
              </a:solidFill>
            </a:endParaRPr>
          </a:p>
        </p:txBody>
      </p:sp>
    </p:spTree>
    <p:extLst>
      <p:ext uri="{BB962C8B-B14F-4D97-AF65-F5344CB8AC3E}">
        <p14:creationId xmlns:p14="http://schemas.microsoft.com/office/powerpoint/2010/main" val="122148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CA25CC9-7F26-C9F2-7CBA-79CFC372D68E}"/>
              </a:ext>
            </a:extLst>
          </p:cNvPr>
          <p:cNvSpPr>
            <a:spLocks noGrp="1"/>
          </p:cNvSpPr>
          <p:nvPr>
            <p:ph idx="1"/>
          </p:nvPr>
        </p:nvSpPr>
        <p:spPr>
          <a:xfrm>
            <a:off x="364434" y="1624716"/>
            <a:ext cx="11463131" cy="3212327"/>
          </a:xfrm>
          <a:solidFill>
            <a:srgbClr val="002060"/>
          </a:solidFill>
        </p:spPr>
        <p:txBody>
          <a:bodyPr>
            <a:normAutofit/>
          </a:bodyPr>
          <a:lstStyle/>
          <a:p>
            <a:pPr marL="0" indent="0" algn="ctr">
              <a:buNone/>
            </a:pPr>
            <a:r>
              <a:rPr lang="es-MX" sz="5400" dirty="0">
                <a:latin typeface="Arial Black" panose="020B0A04020102020204" pitchFamily="34" charset="0"/>
              </a:rPr>
              <a:t>Frente a la incertidumbre fomentar la colaboración a través de la generosidad, la confianza y la empatía.</a:t>
            </a:r>
            <a:endParaRPr lang="es-PE" sz="5400" dirty="0">
              <a:latin typeface="Arial Black" panose="020B0A04020102020204" pitchFamily="34" charset="0"/>
            </a:endParaRPr>
          </a:p>
        </p:txBody>
      </p:sp>
      <p:sp>
        <p:nvSpPr>
          <p:cNvPr id="2" name="Marcador de fecha 1">
            <a:extLst>
              <a:ext uri="{FF2B5EF4-FFF2-40B4-BE49-F238E27FC236}">
                <a16:creationId xmlns:a16="http://schemas.microsoft.com/office/drawing/2014/main" id="{1337FF14-97D1-4F87-A2B3-349DE610F62F}"/>
              </a:ext>
            </a:extLst>
          </p:cNvPr>
          <p:cNvSpPr>
            <a:spLocks noGrp="1"/>
          </p:cNvSpPr>
          <p:nvPr>
            <p:ph type="dt" sz="half" idx="10"/>
          </p:nvPr>
        </p:nvSpPr>
        <p:spPr/>
        <p:txBody>
          <a:bodyPr/>
          <a:lstStyle/>
          <a:p>
            <a:fld id="{359ECEF5-9E73-4E64-B7D9-2103E3D7BE7D}"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980F82F0-B2FB-4681-BCC6-ACBCC8C29B12}"/>
              </a:ext>
            </a:extLst>
          </p:cNvPr>
          <p:cNvSpPr>
            <a:spLocks noGrp="1"/>
          </p:cNvSpPr>
          <p:nvPr>
            <p:ph type="sldNum" sz="quarter" idx="12"/>
          </p:nvPr>
        </p:nvSpPr>
        <p:spPr/>
        <p:txBody>
          <a:bodyPr/>
          <a:lstStyle/>
          <a:p>
            <a:fld id="{6D22F896-40B5-4ADD-8801-0D06FADFA095}" type="slidenum">
              <a:rPr lang="en-US" sz="2400" b="1" smtClean="0">
                <a:solidFill>
                  <a:srgbClr val="FFFF00"/>
                </a:solidFill>
              </a:rPr>
              <a:t>230</a:t>
            </a:fld>
            <a:endParaRPr lang="en-US" sz="2400" b="1" dirty="0">
              <a:solidFill>
                <a:srgbClr val="FFFF00"/>
              </a:solidFill>
            </a:endParaRPr>
          </a:p>
        </p:txBody>
      </p:sp>
    </p:spTree>
    <p:extLst>
      <p:ext uri="{BB962C8B-B14F-4D97-AF65-F5344CB8AC3E}">
        <p14:creationId xmlns:p14="http://schemas.microsoft.com/office/powerpoint/2010/main" val="21823163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375BF96-83B1-E96F-7C4F-0978C85A83DE}"/>
              </a:ext>
            </a:extLst>
          </p:cNvPr>
          <p:cNvSpPr>
            <a:spLocks noGrp="1"/>
          </p:cNvSpPr>
          <p:nvPr>
            <p:ph idx="1"/>
          </p:nvPr>
        </p:nvSpPr>
        <p:spPr>
          <a:xfrm>
            <a:off x="309769" y="1752077"/>
            <a:ext cx="11572462" cy="3353846"/>
          </a:xfrm>
          <a:solidFill>
            <a:srgbClr val="002060"/>
          </a:solidFill>
        </p:spPr>
        <p:txBody>
          <a:bodyPr>
            <a:normAutofit/>
          </a:bodyPr>
          <a:lstStyle/>
          <a:p>
            <a:pPr marL="0" indent="0" algn="ctr">
              <a:buNone/>
            </a:pPr>
            <a:r>
              <a:rPr lang="es-MX" sz="4400" dirty="0">
                <a:latin typeface="Arial Black" panose="020B0A04020102020204" pitchFamily="34" charset="0"/>
              </a:rPr>
              <a:t>Frente a la vitalidad impulsar la innovación, fomentando la imaginación y activando sistemas neuronales que favorezcan la creatividad </a:t>
            </a:r>
            <a:endParaRPr lang="es-PE" sz="4400" dirty="0">
              <a:latin typeface="Arial Black" panose="020B0A04020102020204" pitchFamily="34" charset="0"/>
            </a:endParaRPr>
          </a:p>
        </p:txBody>
      </p:sp>
      <p:sp>
        <p:nvSpPr>
          <p:cNvPr id="2" name="Marcador de fecha 1">
            <a:extLst>
              <a:ext uri="{FF2B5EF4-FFF2-40B4-BE49-F238E27FC236}">
                <a16:creationId xmlns:a16="http://schemas.microsoft.com/office/drawing/2014/main" id="{E18D6DBB-C5F2-42E3-A9DF-FE9ED4159C0A}"/>
              </a:ext>
            </a:extLst>
          </p:cNvPr>
          <p:cNvSpPr>
            <a:spLocks noGrp="1"/>
          </p:cNvSpPr>
          <p:nvPr>
            <p:ph type="dt" sz="half" idx="10"/>
          </p:nvPr>
        </p:nvSpPr>
        <p:spPr/>
        <p:txBody>
          <a:bodyPr/>
          <a:lstStyle/>
          <a:p>
            <a:fld id="{A37E6BFC-D090-4A10-963B-64FDA7B707E6}"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3AB34CA9-3DA9-41F2-9E0C-D38942C5822B}"/>
              </a:ext>
            </a:extLst>
          </p:cNvPr>
          <p:cNvSpPr>
            <a:spLocks noGrp="1"/>
          </p:cNvSpPr>
          <p:nvPr>
            <p:ph type="sldNum" sz="quarter" idx="12"/>
          </p:nvPr>
        </p:nvSpPr>
        <p:spPr/>
        <p:txBody>
          <a:bodyPr/>
          <a:lstStyle/>
          <a:p>
            <a:fld id="{6D22F896-40B5-4ADD-8801-0D06FADFA095}" type="slidenum">
              <a:rPr lang="en-US" sz="2400" b="1" smtClean="0">
                <a:solidFill>
                  <a:srgbClr val="FFFF00"/>
                </a:solidFill>
              </a:rPr>
              <a:t>231</a:t>
            </a:fld>
            <a:endParaRPr lang="en-US" sz="2400" b="1" dirty="0">
              <a:solidFill>
                <a:srgbClr val="FFFF00"/>
              </a:solidFill>
            </a:endParaRPr>
          </a:p>
        </p:txBody>
      </p:sp>
    </p:spTree>
    <p:extLst>
      <p:ext uri="{BB962C8B-B14F-4D97-AF65-F5344CB8AC3E}">
        <p14:creationId xmlns:p14="http://schemas.microsoft.com/office/powerpoint/2010/main" val="2334312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E585AC7-3A7C-9097-B2DC-5B168E8C1F36}"/>
              </a:ext>
            </a:extLst>
          </p:cNvPr>
          <p:cNvSpPr>
            <a:spLocks noGrp="1"/>
          </p:cNvSpPr>
          <p:nvPr>
            <p:ph idx="1"/>
          </p:nvPr>
        </p:nvSpPr>
        <p:spPr>
          <a:xfrm>
            <a:off x="198784" y="405517"/>
            <a:ext cx="11661912" cy="5968779"/>
          </a:xfrm>
          <a:solidFill>
            <a:srgbClr val="002060"/>
          </a:solidFill>
        </p:spPr>
        <p:txBody>
          <a:bodyPr>
            <a:noAutofit/>
          </a:bodyPr>
          <a:lstStyle/>
          <a:p>
            <a:pPr marL="0" indent="0" algn="ctr">
              <a:buNone/>
            </a:pPr>
            <a:r>
              <a:rPr lang="es-MX" sz="4000" dirty="0">
                <a:latin typeface="Arial Black" panose="020B0A04020102020204" pitchFamily="34" charset="0"/>
              </a:rPr>
              <a:t>Ser tu mismo, no solo favorecerá los beneficios que te proporcionara tu propia autenticidad ,sino que también tu equipo se sentirá en la confianza de compartir opiniones y perspectivas sin temor.</a:t>
            </a:r>
          </a:p>
          <a:p>
            <a:pPr marL="0" indent="0" algn="ctr">
              <a:buNone/>
            </a:pPr>
            <a:r>
              <a:rPr lang="es-MX" sz="4000" dirty="0">
                <a:latin typeface="Arial Black" panose="020B0A04020102020204" pitchFamily="34" charset="0"/>
              </a:rPr>
              <a:t>En este entorno de inclusión ,ser mejora sustancialmente la cohesión de los equipos ,sus aportaciones y resultados. </a:t>
            </a:r>
            <a:endParaRPr lang="es-PE" sz="4000" dirty="0">
              <a:latin typeface="Arial Black" panose="020B0A04020102020204" pitchFamily="34" charset="0"/>
            </a:endParaRPr>
          </a:p>
        </p:txBody>
      </p:sp>
      <p:sp>
        <p:nvSpPr>
          <p:cNvPr id="2" name="Marcador de fecha 1">
            <a:extLst>
              <a:ext uri="{FF2B5EF4-FFF2-40B4-BE49-F238E27FC236}">
                <a16:creationId xmlns:a16="http://schemas.microsoft.com/office/drawing/2014/main" id="{34BB6BEB-DC44-40E9-AF3E-CE849A0076BB}"/>
              </a:ext>
            </a:extLst>
          </p:cNvPr>
          <p:cNvSpPr>
            <a:spLocks noGrp="1"/>
          </p:cNvSpPr>
          <p:nvPr>
            <p:ph type="dt" sz="half" idx="10"/>
          </p:nvPr>
        </p:nvSpPr>
        <p:spPr/>
        <p:txBody>
          <a:bodyPr/>
          <a:lstStyle/>
          <a:p>
            <a:fld id="{7C0A884F-62C5-42E8-A229-0557888A7A3B}"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9F9905DC-7706-439C-A862-61FCC6354AA6}"/>
              </a:ext>
            </a:extLst>
          </p:cNvPr>
          <p:cNvSpPr>
            <a:spLocks noGrp="1"/>
          </p:cNvSpPr>
          <p:nvPr>
            <p:ph type="sldNum" sz="quarter" idx="12"/>
          </p:nvPr>
        </p:nvSpPr>
        <p:spPr>
          <a:xfrm>
            <a:off x="9001539" y="301141"/>
            <a:ext cx="2743200" cy="365125"/>
          </a:xfrm>
        </p:spPr>
        <p:txBody>
          <a:bodyPr/>
          <a:lstStyle/>
          <a:p>
            <a:fld id="{6D22F896-40B5-4ADD-8801-0D06FADFA095}" type="slidenum">
              <a:rPr lang="en-US" sz="2400" b="1" smtClean="0">
                <a:solidFill>
                  <a:srgbClr val="FFFF00"/>
                </a:solidFill>
              </a:rPr>
              <a:t>232</a:t>
            </a:fld>
            <a:endParaRPr lang="en-US" sz="2400" b="1" dirty="0">
              <a:solidFill>
                <a:srgbClr val="FFFF00"/>
              </a:solidFill>
            </a:endParaRPr>
          </a:p>
        </p:txBody>
      </p:sp>
    </p:spTree>
    <p:extLst>
      <p:ext uri="{BB962C8B-B14F-4D97-AF65-F5344CB8AC3E}">
        <p14:creationId xmlns:p14="http://schemas.microsoft.com/office/powerpoint/2010/main" val="1325978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6BCF17EC-84FE-C376-B92F-C53900F9507A}"/>
              </a:ext>
            </a:extLst>
          </p:cNvPr>
          <p:cNvSpPr>
            <a:spLocks noGrp="1"/>
          </p:cNvSpPr>
          <p:nvPr>
            <p:ph idx="1"/>
          </p:nvPr>
        </p:nvSpPr>
        <p:spPr>
          <a:xfrm>
            <a:off x="354494" y="710317"/>
            <a:ext cx="11519453" cy="5809753"/>
          </a:xfrm>
          <a:solidFill>
            <a:srgbClr val="002060"/>
          </a:solidFill>
        </p:spPr>
        <p:txBody>
          <a:bodyPr>
            <a:noAutofit/>
          </a:bodyPr>
          <a:lstStyle/>
          <a:p>
            <a:pPr marL="0" indent="0" algn="ctr">
              <a:buNone/>
            </a:pPr>
            <a:r>
              <a:rPr lang="es-MX" sz="4400" dirty="0">
                <a:latin typeface="Arial Black" panose="020B0A04020102020204" pitchFamily="34" charset="0"/>
              </a:rPr>
              <a:t>Los lideres que muestran autenticidad, incluso en sus mementos de vulnerabilidad y hasta reconociendo sus errores, con profesionalidad, empatía y humildad , contribuyen a entornos de trabajo psicológicamente mas seguros y en los que las personas se siente mejor.</a:t>
            </a:r>
            <a:endParaRPr lang="es-PE" sz="4400" dirty="0">
              <a:latin typeface="Arial Black" panose="020B0A04020102020204" pitchFamily="34" charset="0"/>
            </a:endParaRPr>
          </a:p>
        </p:txBody>
      </p:sp>
      <p:sp>
        <p:nvSpPr>
          <p:cNvPr id="2" name="Marcador de fecha 1">
            <a:extLst>
              <a:ext uri="{FF2B5EF4-FFF2-40B4-BE49-F238E27FC236}">
                <a16:creationId xmlns:a16="http://schemas.microsoft.com/office/drawing/2014/main" id="{DCCD5A6E-1D1D-4A84-A342-CE826D6EF375}"/>
              </a:ext>
            </a:extLst>
          </p:cNvPr>
          <p:cNvSpPr>
            <a:spLocks noGrp="1"/>
          </p:cNvSpPr>
          <p:nvPr>
            <p:ph type="dt" sz="half" idx="10"/>
          </p:nvPr>
        </p:nvSpPr>
        <p:spPr/>
        <p:txBody>
          <a:bodyPr/>
          <a:lstStyle/>
          <a:p>
            <a:fld id="{FF4BC1D1-ABC3-4D8E-B66C-11FE81E8D006}"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812A3773-F45E-4A68-8A51-8C71188D06E0}"/>
              </a:ext>
            </a:extLst>
          </p:cNvPr>
          <p:cNvSpPr>
            <a:spLocks noGrp="1"/>
          </p:cNvSpPr>
          <p:nvPr>
            <p:ph type="sldNum" sz="quarter" idx="12"/>
          </p:nvPr>
        </p:nvSpPr>
        <p:spPr/>
        <p:txBody>
          <a:bodyPr/>
          <a:lstStyle/>
          <a:p>
            <a:fld id="{6D22F896-40B5-4ADD-8801-0D06FADFA095}" type="slidenum">
              <a:rPr lang="en-US" sz="2400" b="1" smtClean="0">
                <a:solidFill>
                  <a:srgbClr val="FFFF00"/>
                </a:solidFill>
              </a:rPr>
              <a:t>233</a:t>
            </a:fld>
            <a:endParaRPr lang="en-US" sz="2400" b="1" dirty="0">
              <a:solidFill>
                <a:srgbClr val="FFFF00"/>
              </a:solidFill>
            </a:endParaRPr>
          </a:p>
        </p:txBody>
      </p:sp>
    </p:spTree>
    <p:extLst>
      <p:ext uri="{BB962C8B-B14F-4D97-AF65-F5344CB8AC3E}">
        <p14:creationId xmlns:p14="http://schemas.microsoft.com/office/powerpoint/2010/main" val="363559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B481749-604C-B059-CA33-8348CE42A5A7}"/>
              </a:ext>
            </a:extLst>
          </p:cNvPr>
          <p:cNvSpPr>
            <a:spLocks noGrp="1"/>
          </p:cNvSpPr>
          <p:nvPr>
            <p:ph idx="1"/>
          </p:nvPr>
        </p:nvSpPr>
        <p:spPr>
          <a:xfrm>
            <a:off x="296517" y="1416937"/>
            <a:ext cx="11630440" cy="4024125"/>
          </a:xfrm>
          <a:solidFill>
            <a:srgbClr val="002060"/>
          </a:solidFill>
        </p:spPr>
        <p:txBody>
          <a:bodyPr>
            <a:noAutofit/>
          </a:bodyPr>
          <a:lstStyle/>
          <a:p>
            <a:pPr marL="0" indent="0" algn="ctr">
              <a:buNone/>
            </a:pPr>
            <a:r>
              <a:rPr lang="es-MX" sz="4000" dirty="0">
                <a:latin typeface="Arial Black" panose="020B0A04020102020204" pitchFamily="34" charset="0"/>
              </a:rPr>
              <a:t>El cerebro busca la cooperación cuando se enfrenta a un reto que no puede alcanzar en solitario</a:t>
            </a:r>
          </a:p>
          <a:p>
            <a:pPr marL="0" indent="0" algn="ctr">
              <a:buNone/>
            </a:pPr>
            <a:r>
              <a:rPr lang="es-MX" sz="4000" dirty="0">
                <a:latin typeface="Arial Black" panose="020B0A04020102020204" pitchFamily="34" charset="0"/>
              </a:rPr>
              <a:t>A la vez hay ocasiones en que la diferencia de los procesos mentales de cada persona puede provocar malos entendidos o conflictos </a:t>
            </a:r>
            <a:endParaRPr lang="es-PE" sz="4000" dirty="0">
              <a:latin typeface="Arial Black" panose="020B0A04020102020204" pitchFamily="34" charset="0"/>
            </a:endParaRPr>
          </a:p>
        </p:txBody>
      </p:sp>
      <p:sp>
        <p:nvSpPr>
          <p:cNvPr id="5" name="Título 1">
            <a:extLst>
              <a:ext uri="{FF2B5EF4-FFF2-40B4-BE49-F238E27FC236}">
                <a16:creationId xmlns:a16="http://schemas.microsoft.com/office/drawing/2014/main" id="{3ABC22A9-FE31-4813-BAF1-0772D299469C}"/>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01B742A9-014C-4FFC-82A7-6C32E023CD10}"/>
              </a:ext>
            </a:extLst>
          </p:cNvPr>
          <p:cNvSpPr>
            <a:spLocks noGrp="1"/>
          </p:cNvSpPr>
          <p:nvPr>
            <p:ph type="dt" sz="half" idx="10"/>
          </p:nvPr>
        </p:nvSpPr>
        <p:spPr/>
        <p:txBody>
          <a:bodyPr/>
          <a:lstStyle/>
          <a:p>
            <a:fld id="{CFEC0BAB-D11B-4600-B7CD-D97EBD623FB7}"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1CC4F3B5-4DBE-4692-A3B9-59098F684991}"/>
              </a:ext>
            </a:extLst>
          </p:cNvPr>
          <p:cNvSpPr>
            <a:spLocks noGrp="1"/>
          </p:cNvSpPr>
          <p:nvPr>
            <p:ph type="sldNum" sz="quarter" idx="12"/>
          </p:nvPr>
        </p:nvSpPr>
        <p:spPr/>
        <p:txBody>
          <a:bodyPr/>
          <a:lstStyle/>
          <a:p>
            <a:fld id="{6D22F896-40B5-4ADD-8801-0D06FADFA095}" type="slidenum">
              <a:rPr lang="en-US" sz="2400" b="1" smtClean="0">
                <a:solidFill>
                  <a:srgbClr val="FFFF00"/>
                </a:solidFill>
              </a:rPr>
              <a:t>234</a:t>
            </a:fld>
            <a:endParaRPr lang="en-US" sz="2400" b="1" dirty="0">
              <a:solidFill>
                <a:srgbClr val="FFFF00"/>
              </a:solidFill>
            </a:endParaRPr>
          </a:p>
        </p:txBody>
      </p:sp>
    </p:spTree>
    <p:extLst>
      <p:ext uri="{BB962C8B-B14F-4D97-AF65-F5344CB8AC3E}">
        <p14:creationId xmlns:p14="http://schemas.microsoft.com/office/powerpoint/2010/main" val="75441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9E22ED6-2749-CD8D-99B1-D6A0FD341102}"/>
              </a:ext>
            </a:extLst>
          </p:cNvPr>
          <p:cNvSpPr>
            <a:spLocks noGrp="1"/>
          </p:cNvSpPr>
          <p:nvPr>
            <p:ph idx="1"/>
          </p:nvPr>
        </p:nvSpPr>
        <p:spPr>
          <a:xfrm>
            <a:off x="307284" y="1723445"/>
            <a:ext cx="11577431" cy="3411110"/>
          </a:xfrm>
          <a:solidFill>
            <a:srgbClr val="002060"/>
          </a:solidFill>
        </p:spPr>
        <p:txBody>
          <a:bodyPr>
            <a:normAutofit/>
          </a:bodyPr>
          <a:lstStyle/>
          <a:p>
            <a:pPr marL="0" indent="0" algn="ctr">
              <a:buNone/>
            </a:pPr>
            <a:r>
              <a:rPr lang="es-MX" sz="4400" b="1" dirty="0">
                <a:latin typeface="Arial Black" panose="020B0A04020102020204" pitchFamily="34" charset="0"/>
              </a:rPr>
              <a:t>El neuro liderazgo nos dice que cuando expandimos nuestro cuerpo con la intensidad media, conseguimos el efecto de mostrar autoridad</a:t>
            </a:r>
            <a:endParaRPr lang="es-PE" sz="4400" b="1" dirty="0">
              <a:latin typeface="Arial Black" panose="020B0A04020102020204" pitchFamily="34" charset="0"/>
            </a:endParaRPr>
          </a:p>
        </p:txBody>
      </p:sp>
      <p:sp>
        <p:nvSpPr>
          <p:cNvPr id="5" name="Título 1">
            <a:extLst>
              <a:ext uri="{FF2B5EF4-FFF2-40B4-BE49-F238E27FC236}">
                <a16:creationId xmlns:a16="http://schemas.microsoft.com/office/drawing/2014/main" id="{A382B339-03B6-423C-AC04-3E5A71B25731}"/>
              </a:ext>
            </a:extLst>
          </p:cNvPr>
          <p:cNvSpPr>
            <a:spLocks noGrp="1"/>
          </p:cNvSpPr>
          <p:nvPr>
            <p:ph type="title"/>
          </p:nvPr>
        </p:nvSpPr>
        <p:spPr>
          <a:xfrm>
            <a:off x="3445565" y="232997"/>
            <a:ext cx="4522304" cy="812636"/>
          </a:xfrm>
          <a:solidFill>
            <a:schemeClr val="accent1">
              <a:lumMod val="75000"/>
            </a:schemeClr>
          </a:solidFill>
        </p:spPr>
        <p:txBody>
          <a:bodyPr/>
          <a:lstStyle/>
          <a:p>
            <a:r>
              <a:rPr lang="es-MX" dirty="0">
                <a:latin typeface="Arial Black" panose="020B0A04020102020204" pitchFamily="34" charset="0"/>
              </a:rPr>
              <a:t>¿SABIAS Qué?</a:t>
            </a:r>
            <a:endParaRPr lang="es-PE" dirty="0">
              <a:latin typeface="Arial Black" panose="020B0A04020102020204" pitchFamily="34" charset="0"/>
            </a:endParaRPr>
          </a:p>
        </p:txBody>
      </p:sp>
      <p:sp>
        <p:nvSpPr>
          <p:cNvPr id="2" name="Marcador de fecha 1">
            <a:extLst>
              <a:ext uri="{FF2B5EF4-FFF2-40B4-BE49-F238E27FC236}">
                <a16:creationId xmlns:a16="http://schemas.microsoft.com/office/drawing/2014/main" id="{2DA7336C-1AE8-41EE-8F95-5B48EC2A19F5}"/>
              </a:ext>
            </a:extLst>
          </p:cNvPr>
          <p:cNvSpPr>
            <a:spLocks noGrp="1"/>
          </p:cNvSpPr>
          <p:nvPr>
            <p:ph type="dt" sz="half" idx="10"/>
          </p:nvPr>
        </p:nvSpPr>
        <p:spPr/>
        <p:txBody>
          <a:bodyPr/>
          <a:lstStyle/>
          <a:p>
            <a:fld id="{98629635-DF07-4D92-BDFE-085E7E51B6B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7EFFBCE6-866F-4161-AD59-A337B9644643}"/>
              </a:ext>
            </a:extLst>
          </p:cNvPr>
          <p:cNvSpPr>
            <a:spLocks noGrp="1"/>
          </p:cNvSpPr>
          <p:nvPr>
            <p:ph type="sldNum" sz="quarter" idx="12"/>
          </p:nvPr>
        </p:nvSpPr>
        <p:spPr/>
        <p:txBody>
          <a:bodyPr/>
          <a:lstStyle/>
          <a:p>
            <a:fld id="{6D22F896-40B5-4ADD-8801-0D06FADFA095}" type="slidenum">
              <a:rPr lang="en-US" sz="2400" b="1" smtClean="0">
                <a:solidFill>
                  <a:srgbClr val="FFFF00"/>
                </a:solidFill>
              </a:rPr>
              <a:t>235</a:t>
            </a:fld>
            <a:endParaRPr lang="en-US" sz="2400" b="1" dirty="0">
              <a:solidFill>
                <a:srgbClr val="FFFF00"/>
              </a:solidFill>
            </a:endParaRPr>
          </a:p>
        </p:txBody>
      </p:sp>
    </p:spTree>
    <p:extLst>
      <p:ext uri="{BB962C8B-B14F-4D97-AF65-F5344CB8AC3E}">
        <p14:creationId xmlns:p14="http://schemas.microsoft.com/office/powerpoint/2010/main" val="4142048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BE184BBE-2EB6-CD23-FDB7-375ADF7BE02E}"/>
              </a:ext>
            </a:extLst>
          </p:cNvPr>
          <p:cNvSpPr txBox="1"/>
          <p:nvPr/>
        </p:nvSpPr>
        <p:spPr>
          <a:xfrm>
            <a:off x="278295" y="225286"/>
            <a:ext cx="11635409" cy="523220"/>
          </a:xfrm>
          <a:prstGeom prst="rect">
            <a:avLst/>
          </a:prstGeom>
          <a:noFill/>
        </p:spPr>
        <p:txBody>
          <a:bodyPr wrap="square" rtlCol="0">
            <a:spAutoFit/>
          </a:bodyPr>
          <a:lstStyle/>
          <a:p>
            <a:pPr algn="ctr"/>
            <a:r>
              <a:rPr lang="es-MX" sz="2800" dirty="0">
                <a:solidFill>
                  <a:srgbClr val="FFC000"/>
                </a:solidFill>
                <a:latin typeface="Arial Black" panose="020B0A04020102020204" pitchFamily="34" charset="0"/>
              </a:rPr>
              <a:t>CONCLUSIONES </a:t>
            </a:r>
            <a:endParaRPr lang="es-PE" sz="2800" dirty="0">
              <a:solidFill>
                <a:srgbClr val="FFC000"/>
              </a:solidFill>
              <a:latin typeface="Arial Black" panose="020B0A04020102020204" pitchFamily="34" charset="0"/>
            </a:endParaRPr>
          </a:p>
        </p:txBody>
      </p:sp>
      <p:sp>
        <p:nvSpPr>
          <p:cNvPr id="3" name="Rectángulo: esquinas redondeadas 2">
            <a:extLst>
              <a:ext uri="{FF2B5EF4-FFF2-40B4-BE49-F238E27FC236}">
                <a16:creationId xmlns:a16="http://schemas.microsoft.com/office/drawing/2014/main" id="{1945EFF0-21BB-6654-FF09-3EDE9D74CA58}"/>
              </a:ext>
            </a:extLst>
          </p:cNvPr>
          <p:cNvSpPr/>
          <p:nvPr/>
        </p:nvSpPr>
        <p:spPr>
          <a:xfrm>
            <a:off x="108174" y="1038595"/>
            <a:ext cx="4091686" cy="523220"/>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dirty="0">
                <a:solidFill>
                  <a:schemeClr val="bg1"/>
                </a:solidFill>
                <a:latin typeface="Arial Black" panose="020B0A04020102020204" pitchFamily="34" charset="0"/>
              </a:rPr>
              <a:t>CAPACIDAD ATENCIONAL </a:t>
            </a:r>
            <a:endParaRPr lang="es-PE" sz="2000" dirty="0">
              <a:solidFill>
                <a:schemeClr val="bg1"/>
              </a:solidFill>
              <a:latin typeface="Arial Black" panose="020B0A04020102020204" pitchFamily="34" charset="0"/>
            </a:endParaRPr>
          </a:p>
        </p:txBody>
      </p:sp>
      <p:sp>
        <p:nvSpPr>
          <p:cNvPr id="5" name="Rectángulo: esquinas redondeadas 4">
            <a:extLst>
              <a:ext uri="{FF2B5EF4-FFF2-40B4-BE49-F238E27FC236}">
                <a16:creationId xmlns:a16="http://schemas.microsoft.com/office/drawing/2014/main" id="{8560EDE1-BA09-A60D-B444-C1B34F5740AC}"/>
              </a:ext>
            </a:extLst>
          </p:cNvPr>
          <p:cNvSpPr/>
          <p:nvPr/>
        </p:nvSpPr>
        <p:spPr>
          <a:xfrm>
            <a:off x="4376918" y="748507"/>
            <a:ext cx="7706907" cy="1535196"/>
          </a:xfrm>
          <a:prstGeom prst="roundRect">
            <a:avLst/>
          </a:prstGeom>
          <a:solidFill>
            <a:schemeClr val="accent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dirty="0">
                <a:solidFill>
                  <a:schemeClr val="bg1"/>
                </a:solidFill>
                <a:latin typeface="Arial Black" panose="020B0A04020102020204" pitchFamily="34" charset="0"/>
              </a:rPr>
              <a:t>Uno de los aspectos de la cognición humana mas atractivos y de mayor aplicacion para el mantenimiento es la capacidad de atención que se encuentra estrechamente relacionada con la habilidad para resolver problemas y la toma de decisiones</a:t>
            </a:r>
            <a:r>
              <a:rPr lang="es-ES" dirty="0">
                <a:solidFill>
                  <a:schemeClr val="bg1"/>
                </a:solidFill>
              </a:rPr>
              <a:t>.</a:t>
            </a:r>
            <a:endParaRPr lang="es-PE" dirty="0">
              <a:solidFill>
                <a:schemeClr val="bg1"/>
              </a:solidFill>
            </a:endParaRPr>
          </a:p>
        </p:txBody>
      </p:sp>
      <p:sp>
        <p:nvSpPr>
          <p:cNvPr id="6" name="Rectángulo: esquinas redondeadas 5">
            <a:extLst>
              <a:ext uri="{FF2B5EF4-FFF2-40B4-BE49-F238E27FC236}">
                <a16:creationId xmlns:a16="http://schemas.microsoft.com/office/drawing/2014/main" id="{149960CC-F500-2FEA-DCEF-8F387EE019C3}"/>
              </a:ext>
            </a:extLst>
          </p:cNvPr>
          <p:cNvSpPr/>
          <p:nvPr/>
        </p:nvSpPr>
        <p:spPr>
          <a:xfrm>
            <a:off x="108174" y="2781306"/>
            <a:ext cx="3421835" cy="523220"/>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dirty="0">
                <a:solidFill>
                  <a:schemeClr val="bg1"/>
                </a:solidFill>
                <a:latin typeface="Arial Black" panose="020B0A04020102020204" pitchFamily="34" charset="0"/>
              </a:rPr>
              <a:t>EL NEUROLIDERAZGO  </a:t>
            </a:r>
            <a:endParaRPr lang="es-PE" sz="2000" dirty="0">
              <a:solidFill>
                <a:schemeClr val="bg1"/>
              </a:solidFill>
              <a:latin typeface="Arial Black" panose="020B0A04020102020204" pitchFamily="34" charset="0"/>
            </a:endParaRPr>
          </a:p>
        </p:txBody>
      </p:sp>
      <p:sp>
        <p:nvSpPr>
          <p:cNvPr id="7" name="Rectángulo: esquinas redondeadas 6">
            <a:extLst>
              <a:ext uri="{FF2B5EF4-FFF2-40B4-BE49-F238E27FC236}">
                <a16:creationId xmlns:a16="http://schemas.microsoft.com/office/drawing/2014/main" id="{109A4681-7402-809B-6C56-4DE78C21975B}"/>
              </a:ext>
            </a:extLst>
          </p:cNvPr>
          <p:cNvSpPr/>
          <p:nvPr/>
        </p:nvSpPr>
        <p:spPr>
          <a:xfrm>
            <a:off x="4462132" y="2375124"/>
            <a:ext cx="7621693" cy="1335584"/>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s-ES" dirty="0">
                <a:solidFill>
                  <a:schemeClr val="bg1"/>
                </a:solidFill>
                <a:latin typeface="Arial Black" panose="020B0A04020102020204" pitchFamily="34" charset="0"/>
              </a:rPr>
              <a:t>Introduce una nueva forma de pensar, decidir y hacer el contexto del liderazgo.</a:t>
            </a:r>
          </a:p>
          <a:p>
            <a:pPr marL="285750" indent="-285750" algn="just">
              <a:buFont typeface="Arial" panose="020B0604020202020204" pitchFamily="34" charset="0"/>
              <a:buChar char="•"/>
            </a:pPr>
            <a:r>
              <a:rPr lang="es-ES" dirty="0">
                <a:solidFill>
                  <a:schemeClr val="bg1"/>
                </a:solidFill>
                <a:latin typeface="Arial Black" panose="020B0A04020102020204" pitchFamily="34" charset="0"/>
              </a:rPr>
              <a:t>Las nuevas herramientas no están afuera ,sino dentro de cada uno de nosotros. </a:t>
            </a:r>
            <a:endParaRPr lang="es-PE" dirty="0">
              <a:solidFill>
                <a:schemeClr val="bg1"/>
              </a:solidFill>
            </a:endParaRPr>
          </a:p>
        </p:txBody>
      </p:sp>
      <p:sp>
        <p:nvSpPr>
          <p:cNvPr id="8" name="Rectángulo: esquinas redondeadas 7">
            <a:extLst>
              <a:ext uri="{FF2B5EF4-FFF2-40B4-BE49-F238E27FC236}">
                <a16:creationId xmlns:a16="http://schemas.microsoft.com/office/drawing/2014/main" id="{3915EF34-F860-C359-BEDF-5AC10B64380A}"/>
              </a:ext>
            </a:extLst>
          </p:cNvPr>
          <p:cNvSpPr/>
          <p:nvPr/>
        </p:nvSpPr>
        <p:spPr>
          <a:xfrm>
            <a:off x="171969" y="4859226"/>
            <a:ext cx="3517529" cy="523220"/>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dirty="0">
                <a:solidFill>
                  <a:schemeClr val="bg1"/>
                </a:solidFill>
                <a:latin typeface="Arial Black" panose="020B0A04020102020204" pitchFamily="34" charset="0"/>
              </a:rPr>
              <a:t>EL NEUROLIDERAZGO  </a:t>
            </a:r>
            <a:endParaRPr lang="es-PE" sz="2000" dirty="0">
              <a:solidFill>
                <a:schemeClr val="bg1"/>
              </a:solidFill>
              <a:latin typeface="Arial Black" panose="020B0A04020102020204" pitchFamily="34" charset="0"/>
            </a:endParaRPr>
          </a:p>
        </p:txBody>
      </p:sp>
      <p:sp>
        <p:nvSpPr>
          <p:cNvPr id="9" name="Rectángulo: esquinas redondeadas 8">
            <a:extLst>
              <a:ext uri="{FF2B5EF4-FFF2-40B4-BE49-F238E27FC236}">
                <a16:creationId xmlns:a16="http://schemas.microsoft.com/office/drawing/2014/main" id="{52087C86-82A1-761E-DA2A-F8FF33C09FC1}"/>
              </a:ext>
            </a:extLst>
          </p:cNvPr>
          <p:cNvSpPr/>
          <p:nvPr/>
        </p:nvSpPr>
        <p:spPr>
          <a:xfrm>
            <a:off x="4051005" y="3863922"/>
            <a:ext cx="7862699" cy="2830585"/>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lgn="just">
              <a:buFont typeface="Arial" panose="020B0604020202020204" pitchFamily="34" charset="0"/>
              <a:buChar char="•"/>
            </a:pPr>
            <a:r>
              <a:rPr lang="es-ES" dirty="0">
                <a:solidFill>
                  <a:schemeClr val="bg1"/>
                </a:solidFill>
                <a:latin typeface="Arial Black" panose="020B0A04020102020204" pitchFamily="34" charset="0"/>
              </a:rPr>
              <a:t>El desafío es reconocer como funciona el cerebro para realizar el liderazgo.</a:t>
            </a:r>
          </a:p>
          <a:p>
            <a:pPr marL="285750" indent="-285750" algn="just">
              <a:buFont typeface="Arial" panose="020B0604020202020204" pitchFamily="34" charset="0"/>
              <a:buChar char="•"/>
            </a:pPr>
            <a:r>
              <a:rPr lang="es-ES" dirty="0">
                <a:solidFill>
                  <a:schemeClr val="bg1"/>
                </a:solidFill>
                <a:latin typeface="Arial Black" panose="020B0A04020102020204" pitchFamily="34" charset="0"/>
              </a:rPr>
              <a:t>¿Puede contribuir toda esta información en la comprensión de la implicancia de las diferencias neurobiológicas  en los diferentes estilos de liderazgo?</a:t>
            </a:r>
          </a:p>
          <a:p>
            <a:pPr marL="285750" indent="-285750" algn="just">
              <a:buFont typeface="Arial" panose="020B0604020202020204" pitchFamily="34" charset="0"/>
              <a:buChar char="•"/>
            </a:pPr>
            <a:r>
              <a:rPr lang="es-ES" dirty="0">
                <a:solidFill>
                  <a:schemeClr val="bg1"/>
                </a:solidFill>
                <a:latin typeface="Arial Black" panose="020B0A04020102020204" pitchFamily="34" charset="0"/>
              </a:rPr>
              <a:t>La respuesta es afirmativa. El neuro liderazgo encierra un gran potencial para el desarrollo del liderazgo en las organizaciones. </a:t>
            </a:r>
          </a:p>
          <a:p>
            <a:pPr marL="285750" indent="-285750" algn="just">
              <a:buFont typeface="Arial" panose="020B0604020202020204" pitchFamily="34" charset="0"/>
              <a:buChar char="•"/>
            </a:pPr>
            <a:endParaRPr lang="es-ES" dirty="0">
              <a:latin typeface="Arial Black" panose="020B0A04020102020204" pitchFamily="34" charset="0"/>
            </a:endParaRPr>
          </a:p>
        </p:txBody>
      </p:sp>
      <p:sp>
        <p:nvSpPr>
          <p:cNvPr id="4" name="Marcador de fecha 3">
            <a:extLst>
              <a:ext uri="{FF2B5EF4-FFF2-40B4-BE49-F238E27FC236}">
                <a16:creationId xmlns:a16="http://schemas.microsoft.com/office/drawing/2014/main" id="{A194EDA4-5E72-4CD8-8F6C-F8048DA79BC1}"/>
              </a:ext>
            </a:extLst>
          </p:cNvPr>
          <p:cNvSpPr>
            <a:spLocks noGrp="1"/>
          </p:cNvSpPr>
          <p:nvPr>
            <p:ph type="dt" sz="half" idx="10"/>
          </p:nvPr>
        </p:nvSpPr>
        <p:spPr/>
        <p:txBody>
          <a:bodyPr/>
          <a:lstStyle/>
          <a:p>
            <a:fld id="{BFA8640C-F3C9-439D-94DB-56FA394071CE}" type="datetime1">
              <a:rPr lang="es-PE" sz="2400" b="1" smtClean="0">
                <a:solidFill>
                  <a:srgbClr val="FF0000"/>
                </a:solidFill>
              </a:rPr>
              <a:t>29/08/2024</a:t>
            </a:fld>
            <a:endParaRPr lang="en-US" sz="2400" b="1" dirty="0">
              <a:solidFill>
                <a:srgbClr val="FF0000"/>
              </a:solidFill>
            </a:endParaRPr>
          </a:p>
        </p:txBody>
      </p:sp>
      <p:sp>
        <p:nvSpPr>
          <p:cNvPr id="10" name="Marcador de número de diapositiva 9">
            <a:extLst>
              <a:ext uri="{FF2B5EF4-FFF2-40B4-BE49-F238E27FC236}">
                <a16:creationId xmlns:a16="http://schemas.microsoft.com/office/drawing/2014/main" id="{137DE4EA-A49A-4779-A8FE-E32A91BD77F0}"/>
              </a:ext>
            </a:extLst>
          </p:cNvPr>
          <p:cNvSpPr>
            <a:spLocks noGrp="1"/>
          </p:cNvSpPr>
          <p:nvPr>
            <p:ph type="sldNum" sz="quarter" idx="12"/>
          </p:nvPr>
        </p:nvSpPr>
        <p:spPr/>
        <p:txBody>
          <a:bodyPr/>
          <a:lstStyle/>
          <a:p>
            <a:fld id="{6D22F896-40B5-4ADD-8801-0D06FADFA095}" type="slidenum">
              <a:rPr lang="en-US" sz="2400" b="1" smtClean="0">
                <a:solidFill>
                  <a:srgbClr val="FFFF00"/>
                </a:solidFill>
              </a:rPr>
              <a:t>236</a:t>
            </a:fld>
            <a:endParaRPr lang="en-US" sz="2400" b="1" dirty="0">
              <a:solidFill>
                <a:srgbClr val="FFFF00"/>
              </a:solidFill>
            </a:endParaRPr>
          </a:p>
        </p:txBody>
      </p:sp>
    </p:spTree>
    <p:extLst>
      <p:ext uri="{BB962C8B-B14F-4D97-AF65-F5344CB8AC3E}">
        <p14:creationId xmlns:p14="http://schemas.microsoft.com/office/powerpoint/2010/main" val="3659909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circle(in)">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circle(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circle(in)">
                                      <p:cBhvr>
                                        <p:cTn id="27" dur="20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circle(in)">
                                      <p:cBhvr>
                                        <p:cTn id="32" dur="20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circle(in)">
                                      <p:cBhvr>
                                        <p:cTn id="37" dur="2000"/>
                                        <p:tgtEl>
                                          <p:spTgt spid="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circle(in)">
                                      <p:cBhvr>
                                        <p:cTn id="42" dur="20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9">
                                            <p:txEl>
                                              <p:pRg st="0" end="0"/>
                                            </p:txEl>
                                          </p:spTgt>
                                        </p:tgtEl>
                                        <p:attrNameLst>
                                          <p:attrName>style.visibility</p:attrName>
                                        </p:attrNameLst>
                                      </p:cBhvr>
                                      <p:to>
                                        <p:strVal val="visible"/>
                                      </p:to>
                                    </p:set>
                                    <p:animEffect transition="in" filter="circle(in)">
                                      <p:cBhvr>
                                        <p:cTn id="52" dur="2000"/>
                                        <p:tgtEl>
                                          <p:spTgt spid="9">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9">
                                            <p:txEl>
                                              <p:pRg st="1" end="1"/>
                                            </p:txEl>
                                          </p:spTgt>
                                        </p:tgtEl>
                                        <p:attrNameLst>
                                          <p:attrName>style.visibility</p:attrName>
                                        </p:attrNameLst>
                                      </p:cBhvr>
                                      <p:to>
                                        <p:strVal val="visible"/>
                                      </p:to>
                                    </p:set>
                                    <p:animEffect transition="in" filter="circle(in)">
                                      <p:cBhvr>
                                        <p:cTn id="57" dur="2000"/>
                                        <p:tgtEl>
                                          <p:spTgt spid="9">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9">
                                            <p:txEl>
                                              <p:pRg st="2" end="2"/>
                                            </p:txEl>
                                          </p:spTgt>
                                        </p:tgtEl>
                                        <p:attrNameLst>
                                          <p:attrName>style.visibility</p:attrName>
                                        </p:attrNameLst>
                                      </p:cBhvr>
                                      <p:to>
                                        <p:strVal val="visible"/>
                                      </p:to>
                                    </p:set>
                                    <p:animEffect transition="in" filter="circle(in)">
                                      <p:cBhvr>
                                        <p:cTn id="62" dur="20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animBg="1"/>
      <p:bldP spid="7" grpId="0" animBg="1"/>
      <p:bldP spid="8" grpId="0" animBg="1"/>
      <p:bldP spid="9" grpId="0" animBg="1"/>
    </p:bld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AECAF13-3DBE-BEF0-4E91-B01229B6941B}"/>
              </a:ext>
            </a:extLst>
          </p:cNvPr>
          <p:cNvSpPr>
            <a:spLocks noGrp="1"/>
          </p:cNvSpPr>
          <p:nvPr>
            <p:ph idx="1"/>
          </p:nvPr>
        </p:nvSpPr>
        <p:spPr>
          <a:xfrm>
            <a:off x="186069" y="259434"/>
            <a:ext cx="11764925" cy="6354017"/>
          </a:xfrm>
        </p:spPr>
        <p:txBody>
          <a:bodyPr/>
          <a:lstStyle/>
          <a:p>
            <a:pPr algn="just"/>
            <a:r>
              <a:rPr lang="es-ES" sz="3200" b="1" dirty="0"/>
              <a:t>Si bien las neurociencias se desarrollaron como disciplina en la segunda mitad del siglo XX y el término se acuñó alrededor de la década de 1960, fue con antelación que se gestó toda la teoría en torno al cerebro y a su sistema nervioso</a:t>
            </a:r>
          </a:p>
          <a:p>
            <a:pPr algn="just"/>
            <a:r>
              <a:rPr lang="es-ES" sz="3200" b="1" dirty="0"/>
              <a:t>En este sentido, el estudio del ser humano no se restringe únicamente a sus unidades estructurales y funcionales.</a:t>
            </a:r>
          </a:p>
          <a:p>
            <a:pPr algn="just"/>
            <a:r>
              <a:rPr lang="es-ES" sz="3200" b="1" dirty="0"/>
              <a:t> Disciplinas como la biología han creado desarrollos orientados a forjar conocimiento en otras disciplinas, como la psicología, la filosofía, la gestión y la sociología, con el propósito de comprender aspectos más profundos del ser humano y su interacción con el mundo que lo rodea (Blanco, 2014).</a:t>
            </a:r>
          </a:p>
          <a:p>
            <a:endParaRPr lang="es-PE" dirty="0"/>
          </a:p>
        </p:txBody>
      </p:sp>
      <p:sp>
        <p:nvSpPr>
          <p:cNvPr id="2" name="Marcador de fecha 1">
            <a:extLst>
              <a:ext uri="{FF2B5EF4-FFF2-40B4-BE49-F238E27FC236}">
                <a16:creationId xmlns:a16="http://schemas.microsoft.com/office/drawing/2014/main" id="{AC047966-F6E3-4598-B2C0-AC6BF13E4E33}"/>
              </a:ext>
            </a:extLst>
          </p:cNvPr>
          <p:cNvSpPr>
            <a:spLocks noGrp="1"/>
          </p:cNvSpPr>
          <p:nvPr>
            <p:ph type="dt" sz="half" idx="10"/>
          </p:nvPr>
        </p:nvSpPr>
        <p:spPr/>
        <p:txBody>
          <a:bodyPr/>
          <a:lstStyle/>
          <a:p>
            <a:fld id="{F3625DC4-060D-4ED6-B4C5-7FD58185F9F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16AEE8F0-818E-4E9F-BE85-3AA11A0E4FEE}"/>
              </a:ext>
            </a:extLst>
          </p:cNvPr>
          <p:cNvSpPr>
            <a:spLocks noGrp="1"/>
          </p:cNvSpPr>
          <p:nvPr>
            <p:ph type="sldNum" sz="quarter" idx="12"/>
          </p:nvPr>
        </p:nvSpPr>
        <p:spPr>
          <a:xfrm>
            <a:off x="8140148" y="-46038"/>
            <a:ext cx="2743200" cy="365125"/>
          </a:xfrm>
        </p:spPr>
        <p:txBody>
          <a:bodyPr/>
          <a:lstStyle/>
          <a:p>
            <a:fld id="{6D22F896-40B5-4ADD-8801-0D06FADFA095}" type="slidenum">
              <a:rPr lang="en-US" sz="2400" b="1" smtClean="0">
                <a:solidFill>
                  <a:srgbClr val="FFFF00"/>
                </a:solidFill>
              </a:rPr>
              <a:t>237</a:t>
            </a:fld>
            <a:endParaRPr lang="en-US" sz="2400" b="1" dirty="0">
              <a:solidFill>
                <a:srgbClr val="FFFF00"/>
              </a:solidFill>
            </a:endParaRPr>
          </a:p>
        </p:txBody>
      </p:sp>
    </p:spTree>
    <p:extLst>
      <p:ext uri="{BB962C8B-B14F-4D97-AF65-F5344CB8AC3E}">
        <p14:creationId xmlns:p14="http://schemas.microsoft.com/office/powerpoint/2010/main" val="2762841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DC5A75C-B568-C8C5-9025-CCA2F74A9665}"/>
              </a:ext>
            </a:extLst>
          </p:cNvPr>
          <p:cNvSpPr>
            <a:spLocks noGrp="1"/>
          </p:cNvSpPr>
          <p:nvPr>
            <p:ph idx="1"/>
          </p:nvPr>
        </p:nvSpPr>
        <p:spPr>
          <a:xfrm>
            <a:off x="175437" y="259434"/>
            <a:ext cx="6533707" cy="6407180"/>
          </a:xfrm>
        </p:spPr>
        <p:txBody>
          <a:bodyPr>
            <a:normAutofit lnSpcReduction="10000"/>
          </a:bodyPr>
          <a:lstStyle/>
          <a:p>
            <a:pPr algn="just"/>
            <a:r>
              <a:rPr lang="es-ES" sz="3200" b="1" dirty="0"/>
              <a:t>El cerebro no ha sido considerado siempre un órgano motor. </a:t>
            </a:r>
          </a:p>
          <a:p>
            <a:pPr algn="just"/>
            <a:r>
              <a:rPr lang="es-ES" sz="3200" b="1" dirty="0"/>
              <a:t>Personajes como Aristóteles creían que era el corazón, a través del diafragma, el que controlaba las emociones (Gross, 1987; Bennett y Hacker, 2002); </a:t>
            </a:r>
          </a:p>
          <a:p>
            <a:pPr algn="just"/>
            <a:r>
              <a:rPr lang="es-ES" sz="3200" b="1" dirty="0"/>
              <a:t>Otros pensadores, como Pitágoras e Hipócrates, hacían referencia al cerebro como órgano que controlaba la mente y los pensamientos (Toro, 2000)</a:t>
            </a:r>
          </a:p>
          <a:p>
            <a:endParaRPr lang="es-PE" dirty="0"/>
          </a:p>
        </p:txBody>
      </p:sp>
      <p:pic>
        <p:nvPicPr>
          <p:cNvPr id="4" name="Imagen 3">
            <a:extLst>
              <a:ext uri="{FF2B5EF4-FFF2-40B4-BE49-F238E27FC236}">
                <a16:creationId xmlns:a16="http://schemas.microsoft.com/office/drawing/2014/main" id="{B9ACD45A-C98A-BAAB-E0B3-FCD699C6CCFB}"/>
              </a:ext>
            </a:extLst>
          </p:cNvPr>
          <p:cNvPicPr>
            <a:picLocks noChangeAspect="1"/>
          </p:cNvPicPr>
          <p:nvPr/>
        </p:nvPicPr>
        <p:blipFill rotWithShape="1">
          <a:blip r:embed="rId2"/>
          <a:srcRect l="22284" r="24764"/>
          <a:stretch/>
        </p:blipFill>
        <p:spPr>
          <a:xfrm>
            <a:off x="6783572" y="116958"/>
            <a:ext cx="5232991" cy="6407180"/>
          </a:xfrm>
          <a:prstGeom prst="rect">
            <a:avLst/>
          </a:prstGeom>
        </p:spPr>
      </p:pic>
      <p:sp>
        <p:nvSpPr>
          <p:cNvPr id="2" name="Marcador de fecha 1">
            <a:extLst>
              <a:ext uri="{FF2B5EF4-FFF2-40B4-BE49-F238E27FC236}">
                <a16:creationId xmlns:a16="http://schemas.microsoft.com/office/drawing/2014/main" id="{B5BD572E-8C48-4F84-9A43-D3D20E4A0A26}"/>
              </a:ext>
            </a:extLst>
          </p:cNvPr>
          <p:cNvSpPr>
            <a:spLocks noGrp="1"/>
          </p:cNvSpPr>
          <p:nvPr>
            <p:ph type="dt" sz="half" idx="10"/>
          </p:nvPr>
        </p:nvSpPr>
        <p:spPr/>
        <p:txBody>
          <a:bodyPr/>
          <a:lstStyle/>
          <a:p>
            <a:fld id="{9786F99C-58B1-42FB-8CFE-172250D20FAE}"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192D2660-FEDF-49DC-8859-6BC40D313D48}"/>
              </a:ext>
            </a:extLst>
          </p:cNvPr>
          <p:cNvSpPr>
            <a:spLocks noGrp="1"/>
          </p:cNvSpPr>
          <p:nvPr>
            <p:ph type="sldNum" sz="quarter" idx="12"/>
          </p:nvPr>
        </p:nvSpPr>
        <p:spPr/>
        <p:txBody>
          <a:bodyPr/>
          <a:lstStyle/>
          <a:p>
            <a:fld id="{6D22F896-40B5-4ADD-8801-0D06FADFA095}" type="slidenum">
              <a:rPr lang="en-US" sz="2400" b="1" smtClean="0">
                <a:solidFill>
                  <a:srgbClr val="FFFF00"/>
                </a:solidFill>
              </a:rPr>
              <a:t>238</a:t>
            </a:fld>
            <a:endParaRPr lang="en-US" sz="2400" b="1" dirty="0">
              <a:solidFill>
                <a:srgbClr val="FFFF00"/>
              </a:solidFill>
            </a:endParaRPr>
          </a:p>
        </p:txBody>
      </p:sp>
    </p:spTree>
    <p:extLst>
      <p:ext uri="{BB962C8B-B14F-4D97-AF65-F5344CB8AC3E}">
        <p14:creationId xmlns:p14="http://schemas.microsoft.com/office/powerpoint/2010/main" val="1602115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E62672A-5886-6D24-03A4-2F2B14EA3140}"/>
              </a:ext>
            </a:extLst>
          </p:cNvPr>
          <p:cNvSpPr>
            <a:spLocks noGrp="1"/>
          </p:cNvSpPr>
          <p:nvPr>
            <p:ph type="title"/>
          </p:nvPr>
        </p:nvSpPr>
        <p:spPr>
          <a:xfrm>
            <a:off x="2700670" y="56723"/>
            <a:ext cx="7561520" cy="585961"/>
          </a:xfrm>
          <a:solidFill>
            <a:srgbClr val="FF0000"/>
          </a:solidFill>
        </p:spPr>
        <p:txBody>
          <a:bodyPr>
            <a:normAutofit fontScale="90000"/>
          </a:bodyPr>
          <a:lstStyle/>
          <a:p>
            <a:r>
              <a:rPr lang="es-PE" b="1" dirty="0">
                <a:latin typeface="Arial Black" panose="020B0A04020102020204" pitchFamily="34" charset="0"/>
              </a:rPr>
              <a:t>Resolución de conflicto</a:t>
            </a:r>
          </a:p>
        </p:txBody>
      </p:sp>
      <p:sp>
        <p:nvSpPr>
          <p:cNvPr id="3" name="Marcador de contenido 2">
            <a:extLst>
              <a:ext uri="{FF2B5EF4-FFF2-40B4-BE49-F238E27FC236}">
                <a16:creationId xmlns:a16="http://schemas.microsoft.com/office/drawing/2014/main" id="{CE4CF6D3-F2F1-CA58-507B-97DF958C831F}"/>
              </a:ext>
            </a:extLst>
          </p:cNvPr>
          <p:cNvSpPr>
            <a:spLocks noGrp="1"/>
          </p:cNvSpPr>
          <p:nvPr>
            <p:ph idx="1"/>
          </p:nvPr>
        </p:nvSpPr>
        <p:spPr>
          <a:xfrm>
            <a:off x="173665" y="801695"/>
            <a:ext cx="11844670" cy="5833021"/>
          </a:xfrm>
        </p:spPr>
        <p:txBody>
          <a:bodyPr>
            <a:normAutofit fontScale="92500" lnSpcReduction="10000"/>
          </a:bodyPr>
          <a:lstStyle/>
          <a:p>
            <a:pPr algn="just"/>
            <a:r>
              <a:rPr lang="es-ES" sz="3200" b="1" dirty="0"/>
              <a:t>Entendemos por resolución de conflicto la aptitud de encontrar una solución pacífica a desacuerdos, discusiones y conflictos. </a:t>
            </a:r>
          </a:p>
          <a:p>
            <a:pPr algn="just"/>
            <a:r>
              <a:rPr lang="es-ES" sz="3200" b="1" dirty="0"/>
              <a:t>Estos desacuerdos pueden ser emocionales, políticos y económicos.</a:t>
            </a:r>
          </a:p>
          <a:p>
            <a:pPr algn="just"/>
            <a:r>
              <a:rPr lang="es-ES" sz="3200" b="1" dirty="0"/>
              <a:t>Consideramos que gestionar de forma eficiente un conflicto puede ser muy beneficioso para un equipo de trabajo. </a:t>
            </a:r>
          </a:p>
          <a:p>
            <a:pPr algn="just"/>
            <a:r>
              <a:rPr lang="es-ES" sz="3200" b="1" dirty="0"/>
              <a:t>Por esta razón para que un líder pueda resolver adecuadamente un conflicto debe poder “caminar kilómetros en los zapatos del otro”, es decir que el líder debe poder ver el conflicto como lo ve el otro, ponerse en su lugar.</a:t>
            </a:r>
          </a:p>
          <a:p>
            <a:pPr algn="just"/>
            <a:r>
              <a:rPr lang="es-ES" sz="3200" b="1" dirty="0"/>
              <a:t>De esta forma el líder podrá tener la perspectiva y motivación de aquellos individuos o grupo en conflicto.</a:t>
            </a:r>
          </a:p>
          <a:p>
            <a:endParaRPr lang="es-PE" dirty="0"/>
          </a:p>
        </p:txBody>
      </p:sp>
      <p:sp>
        <p:nvSpPr>
          <p:cNvPr id="4" name="Marcador de fecha 3">
            <a:extLst>
              <a:ext uri="{FF2B5EF4-FFF2-40B4-BE49-F238E27FC236}">
                <a16:creationId xmlns:a16="http://schemas.microsoft.com/office/drawing/2014/main" id="{118B605C-AD48-4FE6-A614-55A5161130E8}"/>
              </a:ext>
            </a:extLst>
          </p:cNvPr>
          <p:cNvSpPr>
            <a:spLocks noGrp="1"/>
          </p:cNvSpPr>
          <p:nvPr>
            <p:ph type="dt" sz="half" idx="10"/>
          </p:nvPr>
        </p:nvSpPr>
        <p:spPr/>
        <p:txBody>
          <a:bodyPr/>
          <a:lstStyle/>
          <a:p>
            <a:fld id="{B0AFFBC8-8589-4CF4-8401-BC55A606184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21EE42B6-FD37-4157-8BE4-C1821AB106C1}"/>
              </a:ext>
            </a:extLst>
          </p:cNvPr>
          <p:cNvSpPr>
            <a:spLocks noGrp="1"/>
          </p:cNvSpPr>
          <p:nvPr>
            <p:ph type="sldNum" sz="quarter" idx="12"/>
          </p:nvPr>
        </p:nvSpPr>
        <p:spPr/>
        <p:txBody>
          <a:bodyPr/>
          <a:lstStyle/>
          <a:p>
            <a:fld id="{6D22F896-40B5-4ADD-8801-0D06FADFA095}" type="slidenum">
              <a:rPr lang="en-US" sz="2400" b="1" smtClean="0">
                <a:solidFill>
                  <a:srgbClr val="FFFF00"/>
                </a:solidFill>
              </a:rPr>
              <a:t>239</a:t>
            </a:fld>
            <a:endParaRPr lang="en-US" sz="2400" b="1" dirty="0">
              <a:solidFill>
                <a:srgbClr val="FFFF00"/>
              </a:solidFill>
            </a:endParaRPr>
          </a:p>
        </p:txBody>
      </p:sp>
    </p:spTree>
    <p:extLst>
      <p:ext uri="{BB962C8B-B14F-4D97-AF65-F5344CB8AC3E}">
        <p14:creationId xmlns:p14="http://schemas.microsoft.com/office/powerpoint/2010/main" val="2667544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B36477-370C-4300-9C45-76F3C7EAF74B}"/>
              </a:ext>
            </a:extLst>
          </p:cNvPr>
          <p:cNvSpPr>
            <a:spLocks noGrp="1"/>
          </p:cNvSpPr>
          <p:nvPr>
            <p:ph type="title"/>
          </p:nvPr>
        </p:nvSpPr>
        <p:spPr>
          <a:xfrm>
            <a:off x="258417" y="460268"/>
            <a:ext cx="11675165" cy="892149"/>
          </a:xfrm>
          <a:solidFill>
            <a:schemeClr val="accent2"/>
          </a:solidFill>
        </p:spPr>
        <p:txBody>
          <a:bodyPr>
            <a:noAutofit/>
          </a:bodyPr>
          <a:lstStyle/>
          <a:p>
            <a:r>
              <a:rPr lang="es-MX" sz="4800" dirty="0">
                <a:latin typeface="Arial Black" panose="020B0A04020102020204" pitchFamily="34" charset="0"/>
              </a:rPr>
              <a:t>Neuro liderazgo y cerebro </a:t>
            </a:r>
            <a:endParaRPr lang="es-PE" sz="4800"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A33A54BA-DB44-4D88-BE4C-BF874738C4A1}"/>
              </a:ext>
            </a:extLst>
          </p:cNvPr>
          <p:cNvSpPr>
            <a:spLocks noGrp="1"/>
          </p:cNvSpPr>
          <p:nvPr>
            <p:ph idx="1"/>
          </p:nvPr>
        </p:nvSpPr>
        <p:spPr>
          <a:xfrm>
            <a:off x="258416" y="1440285"/>
            <a:ext cx="11675165" cy="5281190"/>
          </a:xfrm>
        </p:spPr>
        <p:txBody>
          <a:bodyPr>
            <a:normAutofit lnSpcReduction="10000"/>
          </a:bodyPr>
          <a:lstStyle/>
          <a:p>
            <a:pPr algn="just"/>
            <a:r>
              <a:rPr lang="es-MX" sz="3200" b="1" dirty="0"/>
              <a:t>El neuro liderazgo es una corriente que estudia la forma más eficiente de ejercer el liderazgo a partir de la comprensión del cerebro así como su anatomía y fisionomía. </a:t>
            </a:r>
          </a:p>
          <a:p>
            <a:pPr algn="just"/>
            <a:r>
              <a:rPr lang="es-MX" sz="3200" b="1" dirty="0"/>
              <a:t>La mayoría de los comportamientos humanos tiene una explicación neurobiológica, que se puede investigar y estudiar analizando el cerebro. </a:t>
            </a:r>
          </a:p>
          <a:p>
            <a:pPr algn="just"/>
            <a:r>
              <a:rPr lang="es-MX" sz="3200" b="1" dirty="0"/>
              <a:t>Para aplicar el neuro liderazgo es necesario que entendamos cómo funciona el cerebro humano en el trabajo. </a:t>
            </a:r>
          </a:p>
          <a:p>
            <a:pPr algn="just"/>
            <a:r>
              <a:rPr lang="es-MX" sz="3200" b="1" dirty="0"/>
              <a:t>El cerebro reacciona con mayor rapidez ante un estímulo emocional.</a:t>
            </a:r>
          </a:p>
          <a:p>
            <a:pPr algn="just"/>
            <a:endParaRPr lang="es-MX" sz="3200" b="1" dirty="0"/>
          </a:p>
          <a:p>
            <a:endParaRPr lang="es-PE" dirty="0"/>
          </a:p>
        </p:txBody>
      </p:sp>
      <p:sp>
        <p:nvSpPr>
          <p:cNvPr id="4" name="Marcador de fecha 3">
            <a:extLst>
              <a:ext uri="{FF2B5EF4-FFF2-40B4-BE49-F238E27FC236}">
                <a16:creationId xmlns:a16="http://schemas.microsoft.com/office/drawing/2014/main" id="{23EE85C2-90BD-4A8E-B125-E671DAD40A3C}"/>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1AAF8E34-38C7-4CC0-AE04-AD0B8716B345}"/>
              </a:ext>
            </a:extLst>
          </p:cNvPr>
          <p:cNvSpPr>
            <a:spLocks noGrp="1"/>
          </p:cNvSpPr>
          <p:nvPr>
            <p:ph type="sldNum" sz="quarter" idx="12"/>
          </p:nvPr>
        </p:nvSpPr>
        <p:spPr>
          <a:xfrm>
            <a:off x="7875104" y="7276"/>
            <a:ext cx="2743200" cy="365125"/>
          </a:xfrm>
        </p:spPr>
        <p:txBody>
          <a:bodyPr/>
          <a:lstStyle/>
          <a:p>
            <a:fld id="{6D22F896-40B5-4ADD-8801-0D06FADFA095}" type="slidenum">
              <a:rPr lang="en-US" sz="2400" b="1" smtClean="0">
                <a:solidFill>
                  <a:srgbClr val="FFFF00"/>
                </a:solidFill>
              </a:rPr>
              <a:t>24</a:t>
            </a:fld>
            <a:endParaRPr lang="en-US" sz="2400" b="1" dirty="0">
              <a:solidFill>
                <a:srgbClr val="FFFF00"/>
              </a:solidFill>
            </a:endParaRPr>
          </a:p>
        </p:txBody>
      </p:sp>
    </p:spTree>
    <p:extLst>
      <p:ext uri="{BB962C8B-B14F-4D97-AF65-F5344CB8AC3E}">
        <p14:creationId xmlns:p14="http://schemas.microsoft.com/office/powerpoint/2010/main" val="11988629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C8A303-9FA6-7CAD-A906-33944EB8BF6C}"/>
              </a:ext>
            </a:extLst>
          </p:cNvPr>
          <p:cNvSpPr>
            <a:spLocks noGrp="1"/>
          </p:cNvSpPr>
          <p:nvPr>
            <p:ph type="title"/>
          </p:nvPr>
        </p:nvSpPr>
        <p:spPr>
          <a:xfrm>
            <a:off x="1945758" y="72086"/>
            <a:ext cx="8008088" cy="692287"/>
          </a:xfrm>
          <a:solidFill>
            <a:srgbClr val="FF0000"/>
          </a:solidFill>
        </p:spPr>
        <p:txBody>
          <a:bodyPr/>
          <a:lstStyle/>
          <a:p>
            <a:r>
              <a:rPr lang="es-ES" dirty="0">
                <a:latin typeface="Arial Black" panose="020B0A04020102020204" pitchFamily="34" charset="0"/>
              </a:rPr>
              <a:t>Inteligencia emocional</a:t>
            </a:r>
            <a:endParaRPr lang="es-PE" dirty="0"/>
          </a:p>
        </p:txBody>
      </p:sp>
      <p:sp>
        <p:nvSpPr>
          <p:cNvPr id="3" name="Marcador de contenido 2">
            <a:extLst>
              <a:ext uri="{FF2B5EF4-FFF2-40B4-BE49-F238E27FC236}">
                <a16:creationId xmlns:a16="http://schemas.microsoft.com/office/drawing/2014/main" id="{51644066-FC89-EB0F-8413-FEFCDBBD0E21}"/>
              </a:ext>
            </a:extLst>
          </p:cNvPr>
          <p:cNvSpPr>
            <a:spLocks noGrp="1"/>
          </p:cNvSpPr>
          <p:nvPr>
            <p:ph idx="1"/>
          </p:nvPr>
        </p:nvSpPr>
        <p:spPr>
          <a:xfrm>
            <a:off x="157716" y="910553"/>
            <a:ext cx="11888971" cy="5777326"/>
          </a:xfrm>
        </p:spPr>
        <p:txBody>
          <a:bodyPr>
            <a:normAutofit/>
          </a:bodyPr>
          <a:lstStyle/>
          <a:p>
            <a:pPr algn="just"/>
            <a:r>
              <a:rPr lang="es-ES" sz="2800" b="1" dirty="0"/>
              <a:t>Otro rasgo importante para un buen liderazgo es la interacción de elementos emocionales y cognitivos que llevan al individuo a experimentar sentimientos que lo condicionan a actuar de una manera u otra.</a:t>
            </a:r>
          </a:p>
          <a:p>
            <a:pPr algn="just"/>
            <a:r>
              <a:rPr lang="es-ES" sz="2800" b="1" dirty="0"/>
              <a:t>Referido a este concepto en la década de los noventa, el autor Daniel Goleman creo el concepto de Inteligencia Emocional definiéndola como “la capacidad de reconocer nuestros propios sentimientos y los de los demás, de motivarnos y de manejar adecuadamente las relacione. </a:t>
            </a:r>
          </a:p>
          <a:p>
            <a:pPr algn="just"/>
            <a:r>
              <a:rPr lang="es-ES" sz="2800" b="1" dirty="0"/>
              <a:t>Las emociones tienen base en las funciones del cerebro y a través de ellas los seres humanos se relacionan con los demás, incluso en el ámbito organizacional afectando de forma positiva o negativa el desempeño laboral.”</a:t>
            </a:r>
          </a:p>
        </p:txBody>
      </p:sp>
      <p:sp>
        <p:nvSpPr>
          <p:cNvPr id="4" name="Marcador de fecha 3">
            <a:extLst>
              <a:ext uri="{FF2B5EF4-FFF2-40B4-BE49-F238E27FC236}">
                <a16:creationId xmlns:a16="http://schemas.microsoft.com/office/drawing/2014/main" id="{71E04D2D-C0F0-4144-8097-7D74EF1B88D7}"/>
              </a:ext>
            </a:extLst>
          </p:cNvPr>
          <p:cNvSpPr>
            <a:spLocks noGrp="1"/>
          </p:cNvSpPr>
          <p:nvPr>
            <p:ph type="dt" sz="half" idx="10"/>
          </p:nvPr>
        </p:nvSpPr>
        <p:spPr/>
        <p:txBody>
          <a:bodyPr/>
          <a:lstStyle/>
          <a:p>
            <a:fld id="{E19378D1-302F-4CD3-BADF-665925E5F4A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CF3F9FEB-A1B6-48D8-927C-CE89B3428C2F}"/>
              </a:ext>
            </a:extLst>
          </p:cNvPr>
          <p:cNvSpPr>
            <a:spLocks noGrp="1"/>
          </p:cNvSpPr>
          <p:nvPr>
            <p:ph type="sldNum" sz="quarter" idx="12"/>
          </p:nvPr>
        </p:nvSpPr>
        <p:spPr/>
        <p:txBody>
          <a:bodyPr/>
          <a:lstStyle/>
          <a:p>
            <a:fld id="{6D22F896-40B5-4ADD-8801-0D06FADFA095}" type="slidenum">
              <a:rPr lang="en-US" sz="2400" b="1" smtClean="0">
                <a:solidFill>
                  <a:srgbClr val="FFFF00"/>
                </a:solidFill>
              </a:rPr>
              <a:t>240</a:t>
            </a:fld>
            <a:endParaRPr lang="en-US" sz="2400" b="1" dirty="0">
              <a:solidFill>
                <a:srgbClr val="FFFF00"/>
              </a:solidFill>
            </a:endParaRPr>
          </a:p>
        </p:txBody>
      </p:sp>
    </p:spTree>
    <p:extLst>
      <p:ext uri="{BB962C8B-B14F-4D97-AF65-F5344CB8AC3E}">
        <p14:creationId xmlns:p14="http://schemas.microsoft.com/office/powerpoint/2010/main" val="4138634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53F38A7-8E8C-E439-AAB4-B8F5F2CDCC8A}"/>
              </a:ext>
            </a:extLst>
          </p:cNvPr>
          <p:cNvSpPr>
            <a:spLocks noGrp="1"/>
          </p:cNvSpPr>
          <p:nvPr>
            <p:ph idx="1"/>
          </p:nvPr>
        </p:nvSpPr>
        <p:spPr>
          <a:xfrm>
            <a:off x="154171" y="248802"/>
            <a:ext cx="11871251" cy="6439077"/>
          </a:xfrm>
        </p:spPr>
        <p:txBody>
          <a:bodyPr>
            <a:normAutofit/>
          </a:bodyPr>
          <a:lstStyle/>
          <a:p>
            <a:pPr algn="just"/>
            <a:r>
              <a:rPr lang="es-ES" sz="4000" b="1" dirty="0"/>
              <a:t>Teniendo en cuenta esto sostenemos que un buen líder debe poder gestionar sus emociones y actuar a través de acciones preestablecidas en pos de logros individuales y grupales.</a:t>
            </a:r>
          </a:p>
          <a:p>
            <a:pPr algn="just"/>
            <a:r>
              <a:rPr lang="es-ES" sz="4000" b="1" dirty="0"/>
              <a:t>Las emociones son respuestas fisiológicas ante estímulos internos o externos y coincidimos con el autor Paul Ekman en que existen seis emociones universales, sin importar país, cultura, edad o género: </a:t>
            </a:r>
          </a:p>
          <a:p>
            <a:endParaRPr lang="es-PE" dirty="0"/>
          </a:p>
        </p:txBody>
      </p:sp>
      <p:sp>
        <p:nvSpPr>
          <p:cNvPr id="2" name="Marcador de fecha 1">
            <a:extLst>
              <a:ext uri="{FF2B5EF4-FFF2-40B4-BE49-F238E27FC236}">
                <a16:creationId xmlns:a16="http://schemas.microsoft.com/office/drawing/2014/main" id="{7701E826-259F-4267-AB8D-395F5CBF2AED}"/>
              </a:ext>
            </a:extLst>
          </p:cNvPr>
          <p:cNvSpPr>
            <a:spLocks noGrp="1"/>
          </p:cNvSpPr>
          <p:nvPr>
            <p:ph type="dt" sz="half" idx="10"/>
          </p:nvPr>
        </p:nvSpPr>
        <p:spPr/>
        <p:txBody>
          <a:bodyPr/>
          <a:lstStyle/>
          <a:p>
            <a:fld id="{89F129B9-F17B-4796-B40B-4E5B1AC2967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FF9BAC46-20DD-4110-9B10-66E4CA4A038E}"/>
              </a:ext>
            </a:extLst>
          </p:cNvPr>
          <p:cNvSpPr>
            <a:spLocks noGrp="1"/>
          </p:cNvSpPr>
          <p:nvPr>
            <p:ph type="sldNum" sz="quarter" idx="12"/>
          </p:nvPr>
        </p:nvSpPr>
        <p:spPr>
          <a:xfrm>
            <a:off x="8232913" y="66239"/>
            <a:ext cx="2743200" cy="365125"/>
          </a:xfrm>
        </p:spPr>
        <p:txBody>
          <a:bodyPr/>
          <a:lstStyle/>
          <a:p>
            <a:fld id="{6D22F896-40B5-4ADD-8801-0D06FADFA095}" type="slidenum">
              <a:rPr lang="en-US" sz="2400" b="1" smtClean="0">
                <a:solidFill>
                  <a:srgbClr val="FFFF00"/>
                </a:solidFill>
              </a:rPr>
              <a:t>241</a:t>
            </a:fld>
            <a:endParaRPr lang="en-US" sz="2400" b="1" dirty="0">
              <a:solidFill>
                <a:srgbClr val="FFFF00"/>
              </a:solidFill>
            </a:endParaRPr>
          </a:p>
        </p:txBody>
      </p:sp>
    </p:spTree>
    <p:extLst>
      <p:ext uri="{BB962C8B-B14F-4D97-AF65-F5344CB8AC3E}">
        <p14:creationId xmlns:p14="http://schemas.microsoft.com/office/powerpoint/2010/main" val="424012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AA3D0FE-4D86-0E2F-6E90-C2673FB72878}"/>
              </a:ext>
            </a:extLst>
          </p:cNvPr>
          <p:cNvSpPr>
            <a:spLocks noGrp="1"/>
          </p:cNvSpPr>
          <p:nvPr>
            <p:ph idx="1"/>
          </p:nvPr>
        </p:nvSpPr>
        <p:spPr>
          <a:xfrm>
            <a:off x="186069" y="227537"/>
            <a:ext cx="11828722" cy="6354016"/>
          </a:xfrm>
        </p:spPr>
        <p:txBody>
          <a:bodyPr/>
          <a:lstStyle/>
          <a:p>
            <a:pPr algn="just"/>
            <a:r>
              <a:rPr lang="es-ES" sz="3600" b="1" dirty="0"/>
              <a:t>El miedo, </a:t>
            </a:r>
          </a:p>
          <a:p>
            <a:pPr algn="just"/>
            <a:r>
              <a:rPr lang="es-ES" sz="3600" b="1" dirty="0"/>
              <a:t>La ira, </a:t>
            </a:r>
          </a:p>
          <a:p>
            <a:pPr algn="just"/>
            <a:r>
              <a:rPr lang="es-ES" sz="3600" b="1" dirty="0"/>
              <a:t>La sorpresa, </a:t>
            </a:r>
          </a:p>
          <a:p>
            <a:pPr algn="just"/>
            <a:r>
              <a:rPr lang="es-ES" sz="3600" b="1" dirty="0"/>
              <a:t>La alegría, </a:t>
            </a:r>
          </a:p>
          <a:p>
            <a:pPr algn="just"/>
            <a:r>
              <a:rPr lang="es-ES" sz="3600" b="1" dirty="0"/>
              <a:t>La tristeza y </a:t>
            </a:r>
          </a:p>
          <a:p>
            <a:pPr algn="just"/>
            <a:r>
              <a:rPr lang="es-ES" sz="3600" b="1" dirty="0"/>
              <a:t>El asco. </a:t>
            </a:r>
          </a:p>
          <a:p>
            <a:pPr algn="just"/>
            <a:r>
              <a:rPr lang="es-ES" sz="3600" b="1" dirty="0"/>
              <a:t>En consecuencia, estas jugaran un papel importante en la forma de actuar de las personas y en particular para nuestro trabajo en los neuro lideres de las organizaciones. </a:t>
            </a:r>
          </a:p>
          <a:p>
            <a:endParaRPr lang="es-PE" dirty="0"/>
          </a:p>
        </p:txBody>
      </p:sp>
      <p:pic>
        <p:nvPicPr>
          <p:cNvPr id="4" name="Imagen 3">
            <a:extLst>
              <a:ext uri="{FF2B5EF4-FFF2-40B4-BE49-F238E27FC236}">
                <a16:creationId xmlns:a16="http://schemas.microsoft.com/office/drawing/2014/main" id="{93CBAD1D-E903-E75A-5F0C-99E36A51EAD0}"/>
              </a:ext>
            </a:extLst>
          </p:cNvPr>
          <p:cNvPicPr>
            <a:picLocks noChangeAspect="1"/>
          </p:cNvPicPr>
          <p:nvPr/>
        </p:nvPicPr>
        <p:blipFill>
          <a:blip r:embed="rId2"/>
          <a:stretch>
            <a:fillRect/>
          </a:stretch>
        </p:blipFill>
        <p:spPr>
          <a:xfrm>
            <a:off x="3433431" y="103668"/>
            <a:ext cx="8572500" cy="3734685"/>
          </a:xfrm>
          <a:prstGeom prst="rect">
            <a:avLst/>
          </a:prstGeom>
        </p:spPr>
      </p:pic>
      <p:sp>
        <p:nvSpPr>
          <p:cNvPr id="2" name="Marcador de fecha 1">
            <a:extLst>
              <a:ext uri="{FF2B5EF4-FFF2-40B4-BE49-F238E27FC236}">
                <a16:creationId xmlns:a16="http://schemas.microsoft.com/office/drawing/2014/main" id="{CDD49A41-0DEA-441E-A947-B2E533917337}"/>
              </a:ext>
            </a:extLst>
          </p:cNvPr>
          <p:cNvSpPr>
            <a:spLocks noGrp="1"/>
          </p:cNvSpPr>
          <p:nvPr>
            <p:ph type="dt" sz="half" idx="10"/>
          </p:nvPr>
        </p:nvSpPr>
        <p:spPr/>
        <p:txBody>
          <a:bodyPr/>
          <a:lstStyle/>
          <a:p>
            <a:fld id="{B9C93EDF-8A69-43A9-877C-FCA029DEF635}"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30940974-6D60-436F-B89B-BFBC5B004591}"/>
              </a:ext>
            </a:extLst>
          </p:cNvPr>
          <p:cNvSpPr>
            <a:spLocks noGrp="1"/>
          </p:cNvSpPr>
          <p:nvPr>
            <p:ph type="sldNum" sz="quarter" idx="12"/>
          </p:nvPr>
        </p:nvSpPr>
        <p:spPr/>
        <p:txBody>
          <a:bodyPr/>
          <a:lstStyle/>
          <a:p>
            <a:fld id="{6D22F896-40B5-4ADD-8801-0D06FADFA095}" type="slidenum">
              <a:rPr lang="en-US" sz="2400" b="1" smtClean="0">
                <a:solidFill>
                  <a:srgbClr val="FFFF00"/>
                </a:solidFill>
              </a:rPr>
              <a:t>242</a:t>
            </a:fld>
            <a:endParaRPr lang="en-US" sz="2400" b="1" dirty="0">
              <a:solidFill>
                <a:srgbClr val="FFFF00"/>
              </a:solidFill>
            </a:endParaRPr>
          </a:p>
        </p:txBody>
      </p:sp>
    </p:spTree>
    <p:extLst>
      <p:ext uri="{BB962C8B-B14F-4D97-AF65-F5344CB8AC3E}">
        <p14:creationId xmlns:p14="http://schemas.microsoft.com/office/powerpoint/2010/main" val="369116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circle(in)">
                                      <p:cBhvr>
                                        <p:cTn id="4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57CD899-6849-CB78-E841-8E9DB45CB94E}"/>
              </a:ext>
            </a:extLst>
          </p:cNvPr>
          <p:cNvSpPr>
            <a:spLocks noGrp="1"/>
          </p:cNvSpPr>
          <p:nvPr>
            <p:ph idx="1"/>
          </p:nvPr>
        </p:nvSpPr>
        <p:spPr>
          <a:xfrm>
            <a:off x="260498" y="270067"/>
            <a:ext cx="5835502" cy="6407180"/>
          </a:xfrm>
        </p:spPr>
        <p:txBody>
          <a:bodyPr>
            <a:normAutofit/>
          </a:bodyPr>
          <a:lstStyle/>
          <a:p>
            <a:pPr algn="just"/>
            <a:r>
              <a:rPr lang="es-ES" sz="4400" b="1" dirty="0"/>
              <a:t>Las emociones son respuestas o reacciones fisiológicas de nuestro cuerpo ante cambios o estímulos que aparecen en nuestro entorno y en nosotros mismos</a:t>
            </a:r>
            <a:endParaRPr lang="es-PE" sz="4400" b="1" dirty="0"/>
          </a:p>
        </p:txBody>
      </p:sp>
      <p:pic>
        <p:nvPicPr>
          <p:cNvPr id="4" name="Imagen 3">
            <a:extLst>
              <a:ext uri="{FF2B5EF4-FFF2-40B4-BE49-F238E27FC236}">
                <a16:creationId xmlns:a16="http://schemas.microsoft.com/office/drawing/2014/main" id="{8E629807-FEA3-0668-7883-90B2C565003C}"/>
              </a:ext>
            </a:extLst>
          </p:cNvPr>
          <p:cNvPicPr>
            <a:picLocks noChangeAspect="1"/>
          </p:cNvPicPr>
          <p:nvPr/>
        </p:nvPicPr>
        <p:blipFill>
          <a:blip r:embed="rId2"/>
          <a:stretch>
            <a:fillRect/>
          </a:stretch>
        </p:blipFill>
        <p:spPr>
          <a:xfrm>
            <a:off x="6176408" y="1153410"/>
            <a:ext cx="5638135" cy="4832720"/>
          </a:xfrm>
          <a:prstGeom prst="rect">
            <a:avLst/>
          </a:prstGeom>
        </p:spPr>
      </p:pic>
      <p:sp>
        <p:nvSpPr>
          <p:cNvPr id="2" name="Marcador de fecha 1">
            <a:extLst>
              <a:ext uri="{FF2B5EF4-FFF2-40B4-BE49-F238E27FC236}">
                <a16:creationId xmlns:a16="http://schemas.microsoft.com/office/drawing/2014/main" id="{83018E6D-6F28-4595-8AC0-ACA841B5D9E2}"/>
              </a:ext>
            </a:extLst>
          </p:cNvPr>
          <p:cNvSpPr>
            <a:spLocks noGrp="1"/>
          </p:cNvSpPr>
          <p:nvPr>
            <p:ph type="dt" sz="half" idx="10"/>
          </p:nvPr>
        </p:nvSpPr>
        <p:spPr/>
        <p:txBody>
          <a:bodyPr/>
          <a:lstStyle/>
          <a:p>
            <a:fld id="{4B28C0FF-6403-4556-8928-E43744DED001}"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8CE9B554-FE15-488C-BD94-9AA54ED58BE3}"/>
              </a:ext>
            </a:extLst>
          </p:cNvPr>
          <p:cNvSpPr>
            <a:spLocks noGrp="1"/>
          </p:cNvSpPr>
          <p:nvPr>
            <p:ph type="sldNum" sz="quarter" idx="12"/>
          </p:nvPr>
        </p:nvSpPr>
        <p:spPr/>
        <p:txBody>
          <a:bodyPr/>
          <a:lstStyle/>
          <a:p>
            <a:fld id="{6D22F896-40B5-4ADD-8801-0D06FADFA095}" type="slidenum">
              <a:rPr lang="en-US" sz="2400" b="1" smtClean="0">
                <a:solidFill>
                  <a:srgbClr val="FFFF00"/>
                </a:solidFill>
              </a:rPr>
              <a:t>243</a:t>
            </a:fld>
            <a:endParaRPr lang="en-US" sz="2400" b="1" dirty="0">
              <a:solidFill>
                <a:srgbClr val="FFFF00"/>
              </a:solidFill>
            </a:endParaRPr>
          </a:p>
        </p:txBody>
      </p:sp>
    </p:spTree>
    <p:extLst>
      <p:ext uri="{BB962C8B-B14F-4D97-AF65-F5344CB8AC3E}">
        <p14:creationId xmlns:p14="http://schemas.microsoft.com/office/powerpoint/2010/main" val="1659066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ángulo: esquinas redondeadas 5">
            <a:extLst>
              <a:ext uri="{FF2B5EF4-FFF2-40B4-BE49-F238E27FC236}">
                <a16:creationId xmlns:a16="http://schemas.microsoft.com/office/drawing/2014/main" id="{04869998-ABC0-4ACA-89B9-0C00F16C2578}"/>
              </a:ext>
            </a:extLst>
          </p:cNvPr>
          <p:cNvSpPr/>
          <p:nvPr/>
        </p:nvSpPr>
        <p:spPr>
          <a:xfrm>
            <a:off x="865807" y="2402783"/>
            <a:ext cx="1616765" cy="516835"/>
          </a:xfrm>
          <a:prstGeom prst="roundRect">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tx1"/>
                </a:solidFill>
              </a:rPr>
              <a:t>TRISTE</a:t>
            </a:r>
            <a:r>
              <a:rPr lang="es-MX" sz="3200" b="1" dirty="0"/>
              <a:t> </a:t>
            </a:r>
            <a:endParaRPr lang="es-PE" sz="3200" b="1" dirty="0"/>
          </a:p>
        </p:txBody>
      </p:sp>
      <p:sp>
        <p:nvSpPr>
          <p:cNvPr id="7" name="Rectángulo: esquinas redondeadas 6">
            <a:extLst>
              <a:ext uri="{FF2B5EF4-FFF2-40B4-BE49-F238E27FC236}">
                <a16:creationId xmlns:a16="http://schemas.microsoft.com/office/drawing/2014/main" id="{4306B593-D518-4ABF-96C3-219DCBE15981}"/>
              </a:ext>
            </a:extLst>
          </p:cNvPr>
          <p:cNvSpPr/>
          <p:nvPr/>
        </p:nvSpPr>
        <p:spPr>
          <a:xfrm>
            <a:off x="269459" y="3098845"/>
            <a:ext cx="2809462" cy="1001460"/>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Apático</a:t>
            </a:r>
          </a:p>
          <a:p>
            <a:pPr algn="ctr"/>
            <a:r>
              <a:rPr lang="es-MX" sz="3200" b="1" dirty="0">
                <a:solidFill>
                  <a:schemeClr val="bg1"/>
                </a:solidFill>
              </a:rPr>
              <a:t>Melancólico</a:t>
            </a:r>
          </a:p>
        </p:txBody>
      </p:sp>
      <p:sp>
        <p:nvSpPr>
          <p:cNvPr id="8" name="Rectángulo: esquinas redondeadas 7">
            <a:extLst>
              <a:ext uri="{FF2B5EF4-FFF2-40B4-BE49-F238E27FC236}">
                <a16:creationId xmlns:a16="http://schemas.microsoft.com/office/drawing/2014/main" id="{65ADAE49-3BDB-4AB6-909B-C7892204D9C6}"/>
              </a:ext>
            </a:extLst>
          </p:cNvPr>
          <p:cNvSpPr/>
          <p:nvPr/>
        </p:nvSpPr>
        <p:spPr>
          <a:xfrm>
            <a:off x="344557" y="4272905"/>
            <a:ext cx="2659267" cy="1001460"/>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Aburrido </a:t>
            </a:r>
          </a:p>
          <a:p>
            <a:pPr algn="ctr"/>
            <a:r>
              <a:rPr lang="es-MX" sz="3200" b="1" dirty="0">
                <a:solidFill>
                  <a:schemeClr val="bg1"/>
                </a:solidFill>
              </a:rPr>
              <a:t>Culpable  </a:t>
            </a:r>
            <a:endParaRPr lang="es-PE" sz="3200" b="1" dirty="0">
              <a:solidFill>
                <a:schemeClr val="bg1"/>
              </a:solidFill>
            </a:endParaRPr>
          </a:p>
        </p:txBody>
      </p:sp>
      <p:sp>
        <p:nvSpPr>
          <p:cNvPr id="9" name="Rectángulo: esquinas redondeadas 8">
            <a:extLst>
              <a:ext uri="{FF2B5EF4-FFF2-40B4-BE49-F238E27FC236}">
                <a16:creationId xmlns:a16="http://schemas.microsoft.com/office/drawing/2014/main" id="{1966792C-FD10-4A49-A66C-138C56DEA28C}"/>
              </a:ext>
            </a:extLst>
          </p:cNvPr>
          <p:cNvSpPr/>
          <p:nvPr/>
        </p:nvSpPr>
        <p:spPr>
          <a:xfrm>
            <a:off x="344557" y="5420139"/>
            <a:ext cx="2659267" cy="1001460"/>
          </a:xfrm>
          <a:prstGeom prst="round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Infeliz </a:t>
            </a:r>
          </a:p>
          <a:p>
            <a:pPr algn="ctr"/>
            <a:r>
              <a:rPr lang="es-MX" sz="3200" b="1" dirty="0">
                <a:solidFill>
                  <a:schemeClr val="bg1"/>
                </a:solidFill>
              </a:rPr>
              <a:t>Vacío   </a:t>
            </a:r>
            <a:endParaRPr lang="es-PE" sz="3200" b="1" dirty="0">
              <a:solidFill>
                <a:schemeClr val="bg1"/>
              </a:solidFill>
            </a:endParaRPr>
          </a:p>
        </p:txBody>
      </p:sp>
      <p:pic>
        <p:nvPicPr>
          <p:cNvPr id="10" name="Imagen 9">
            <a:extLst>
              <a:ext uri="{FF2B5EF4-FFF2-40B4-BE49-F238E27FC236}">
                <a16:creationId xmlns:a16="http://schemas.microsoft.com/office/drawing/2014/main" id="{4298C91B-E177-4FDF-A4FA-95BF0A08964D}"/>
              </a:ext>
            </a:extLst>
          </p:cNvPr>
          <p:cNvPicPr>
            <a:picLocks noChangeAspect="1"/>
          </p:cNvPicPr>
          <p:nvPr/>
        </p:nvPicPr>
        <p:blipFill>
          <a:blip r:embed="rId2"/>
          <a:stretch>
            <a:fillRect/>
          </a:stretch>
        </p:blipFill>
        <p:spPr>
          <a:xfrm>
            <a:off x="865807" y="766645"/>
            <a:ext cx="1413841" cy="1456911"/>
          </a:xfrm>
          <a:prstGeom prst="rect">
            <a:avLst/>
          </a:prstGeom>
        </p:spPr>
      </p:pic>
      <p:pic>
        <p:nvPicPr>
          <p:cNvPr id="11" name="Imagen 10">
            <a:extLst>
              <a:ext uri="{FF2B5EF4-FFF2-40B4-BE49-F238E27FC236}">
                <a16:creationId xmlns:a16="http://schemas.microsoft.com/office/drawing/2014/main" id="{5CAC763B-4E58-49CA-8C22-B4D92854BB46}"/>
              </a:ext>
            </a:extLst>
          </p:cNvPr>
          <p:cNvPicPr>
            <a:picLocks noChangeAspect="1"/>
          </p:cNvPicPr>
          <p:nvPr/>
        </p:nvPicPr>
        <p:blipFill>
          <a:blip r:embed="rId3"/>
          <a:stretch>
            <a:fillRect/>
          </a:stretch>
        </p:blipFill>
        <p:spPr>
          <a:xfrm>
            <a:off x="4465983" y="801455"/>
            <a:ext cx="1877253" cy="1456911"/>
          </a:xfrm>
          <a:prstGeom prst="rect">
            <a:avLst/>
          </a:prstGeom>
        </p:spPr>
      </p:pic>
      <p:sp>
        <p:nvSpPr>
          <p:cNvPr id="12" name="Rectángulo: esquinas redondeadas 11">
            <a:extLst>
              <a:ext uri="{FF2B5EF4-FFF2-40B4-BE49-F238E27FC236}">
                <a16:creationId xmlns:a16="http://schemas.microsoft.com/office/drawing/2014/main" id="{A4B2D028-DC4F-4F84-B7B1-6A8BE68C71E9}"/>
              </a:ext>
            </a:extLst>
          </p:cNvPr>
          <p:cNvSpPr/>
          <p:nvPr/>
        </p:nvSpPr>
        <p:spPr>
          <a:xfrm>
            <a:off x="4723986" y="2402781"/>
            <a:ext cx="1616765" cy="516835"/>
          </a:xfrm>
          <a:prstGeom prst="round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tx1"/>
                </a:solidFill>
              </a:rPr>
              <a:t>ASCO</a:t>
            </a:r>
            <a:endParaRPr lang="es-PE" sz="3200" b="1" dirty="0"/>
          </a:p>
        </p:txBody>
      </p:sp>
      <p:sp>
        <p:nvSpPr>
          <p:cNvPr id="13" name="Rectángulo: esquinas redondeadas 12">
            <a:extLst>
              <a:ext uri="{FF2B5EF4-FFF2-40B4-BE49-F238E27FC236}">
                <a16:creationId xmlns:a16="http://schemas.microsoft.com/office/drawing/2014/main" id="{B76C6A5E-C13A-4293-A354-D198C8DACC16}"/>
              </a:ext>
            </a:extLst>
          </p:cNvPr>
          <p:cNvSpPr/>
          <p:nvPr/>
        </p:nvSpPr>
        <p:spPr>
          <a:xfrm>
            <a:off x="4127637" y="3098845"/>
            <a:ext cx="2809462" cy="1001460"/>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Vomitivo</a:t>
            </a:r>
          </a:p>
          <a:p>
            <a:pPr algn="ctr"/>
            <a:r>
              <a:rPr lang="es-MX" sz="3200" b="1" dirty="0">
                <a:solidFill>
                  <a:schemeClr val="bg1"/>
                </a:solidFill>
              </a:rPr>
              <a:t>Agobiado </a:t>
            </a:r>
          </a:p>
        </p:txBody>
      </p:sp>
      <p:sp>
        <p:nvSpPr>
          <p:cNvPr id="14" name="Rectángulo: esquinas redondeadas 13">
            <a:extLst>
              <a:ext uri="{FF2B5EF4-FFF2-40B4-BE49-F238E27FC236}">
                <a16:creationId xmlns:a16="http://schemas.microsoft.com/office/drawing/2014/main" id="{A434A5ED-93AB-444F-B70E-A26618AB01E0}"/>
              </a:ext>
            </a:extLst>
          </p:cNvPr>
          <p:cNvSpPr/>
          <p:nvPr/>
        </p:nvSpPr>
        <p:spPr>
          <a:xfrm>
            <a:off x="4169979" y="4272905"/>
            <a:ext cx="2809462" cy="1001460"/>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Reacio </a:t>
            </a:r>
          </a:p>
          <a:p>
            <a:pPr algn="ctr"/>
            <a:r>
              <a:rPr lang="es-MX" sz="3200" b="1" dirty="0">
                <a:solidFill>
                  <a:schemeClr val="bg1"/>
                </a:solidFill>
              </a:rPr>
              <a:t>Repúgnate</a:t>
            </a:r>
          </a:p>
        </p:txBody>
      </p:sp>
      <p:sp>
        <p:nvSpPr>
          <p:cNvPr id="15" name="Rectángulo: esquinas redondeadas 14">
            <a:extLst>
              <a:ext uri="{FF2B5EF4-FFF2-40B4-BE49-F238E27FC236}">
                <a16:creationId xmlns:a16="http://schemas.microsoft.com/office/drawing/2014/main" id="{9D1C9623-83B7-44AD-9A60-4A27FAD6BED8}"/>
              </a:ext>
            </a:extLst>
          </p:cNvPr>
          <p:cNvSpPr/>
          <p:nvPr/>
        </p:nvSpPr>
        <p:spPr>
          <a:xfrm>
            <a:off x="3941243" y="5446965"/>
            <a:ext cx="3326297" cy="1001460"/>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Decepcionado</a:t>
            </a:r>
          </a:p>
          <a:p>
            <a:pPr algn="ctr"/>
            <a:r>
              <a:rPr lang="es-MX" sz="3200" b="1" dirty="0">
                <a:solidFill>
                  <a:schemeClr val="bg1"/>
                </a:solidFill>
              </a:rPr>
              <a:t>Rechazado </a:t>
            </a:r>
          </a:p>
        </p:txBody>
      </p:sp>
      <p:sp>
        <p:nvSpPr>
          <p:cNvPr id="16" name="Rectángulo: esquinas redondeadas 15">
            <a:extLst>
              <a:ext uri="{FF2B5EF4-FFF2-40B4-BE49-F238E27FC236}">
                <a16:creationId xmlns:a16="http://schemas.microsoft.com/office/drawing/2014/main" id="{D39968C0-FED7-4029-B4B9-24804AE35352}"/>
              </a:ext>
            </a:extLst>
          </p:cNvPr>
          <p:cNvSpPr/>
          <p:nvPr/>
        </p:nvSpPr>
        <p:spPr>
          <a:xfrm>
            <a:off x="8314497" y="2402781"/>
            <a:ext cx="2459520" cy="51683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SORPRESA</a:t>
            </a:r>
            <a:endParaRPr lang="es-PE" sz="3200" b="1" dirty="0">
              <a:solidFill>
                <a:schemeClr val="bg1"/>
              </a:solidFill>
            </a:endParaRPr>
          </a:p>
        </p:txBody>
      </p:sp>
      <p:pic>
        <p:nvPicPr>
          <p:cNvPr id="17" name="Imagen 16">
            <a:extLst>
              <a:ext uri="{FF2B5EF4-FFF2-40B4-BE49-F238E27FC236}">
                <a16:creationId xmlns:a16="http://schemas.microsoft.com/office/drawing/2014/main" id="{284A8172-7FFD-4F53-971A-F0C94154F7C8}"/>
              </a:ext>
            </a:extLst>
          </p:cNvPr>
          <p:cNvPicPr>
            <a:picLocks noChangeAspect="1"/>
          </p:cNvPicPr>
          <p:nvPr/>
        </p:nvPicPr>
        <p:blipFill>
          <a:blip r:embed="rId4"/>
          <a:stretch>
            <a:fillRect/>
          </a:stretch>
        </p:blipFill>
        <p:spPr>
          <a:xfrm>
            <a:off x="8142220" y="738004"/>
            <a:ext cx="2459520" cy="1520362"/>
          </a:xfrm>
          <a:prstGeom prst="rect">
            <a:avLst/>
          </a:prstGeom>
        </p:spPr>
      </p:pic>
      <p:sp>
        <p:nvSpPr>
          <p:cNvPr id="18" name="Rectángulo: esquinas redondeadas 17">
            <a:extLst>
              <a:ext uri="{FF2B5EF4-FFF2-40B4-BE49-F238E27FC236}">
                <a16:creationId xmlns:a16="http://schemas.microsoft.com/office/drawing/2014/main" id="{A55092D8-16A8-4758-8004-449FDF53D8A9}"/>
              </a:ext>
            </a:extLst>
          </p:cNvPr>
          <p:cNvSpPr/>
          <p:nvPr/>
        </p:nvSpPr>
        <p:spPr>
          <a:xfrm>
            <a:off x="8139526" y="3080213"/>
            <a:ext cx="2809462" cy="100146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Confuso </a:t>
            </a:r>
          </a:p>
          <a:p>
            <a:pPr algn="ctr"/>
            <a:r>
              <a:rPr lang="es-MX" sz="3200" b="1" dirty="0">
                <a:solidFill>
                  <a:schemeClr val="bg1"/>
                </a:solidFill>
              </a:rPr>
              <a:t>Asombrado  </a:t>
            </a:r>
          </a:p>
        </p:txBody>
      </p:sp>
      <p:sp>
        <p:nvSpPr>
          <p:cNvPr id="19" name="Rectángulo: esquinas redondeadas 18">
            <a:extLst>
              <a:ext uri="{FF2B5EF4-FFF2-40B4-BE49-F238E27FC236}">
                <a16:creationId xmlns:a16="http://schemas.microsoft.com/office/drawing/2014/main" id="{D12AC1ED-B652-4D1A-B070-CB84A171BCCA}"/>
              </a:ext>
            </a:extLst>
          </p:cNvPr>
          <p:cNvSpPr/>
          <p:nvPr/>
        </p:nvSpPr>
        <p:spPr>
          <a:xfrm>
            <a:off x="8139526" y="4242270"/>
            <a:ext cx="2809462" cy="100146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Agitado</a:t>
            </a:r>
          </a:p>
          <a:p>
            <a:pPr algn="ctr"/>
            <a:r>
              <a:rPr lang="es-MX" sz="3200" b="1" dirty="0">
                <a:solidFill>
                  <a:schemeClr val="bg1"/>
                </a:solidFill>
              </a:rPr>
              <a:t>Indeciso  </a:t>
            </a:r>
          </a:p>
        </p:txBody>
      </p:sp>
      <p:sp>
        <p:nvSpPr>
          <p:cNvPr id="20" name="Rectángulo: esquinas redondeadas 19">
            <a:extLst>
              <a:ext uri="{FF2B5EF4-FFF2-40B4-BE49-F238E27FC236}">
                <a16:creationId xmlns:a16="http://schemas.microsoft.com/office/drawing/2014/main" id="{A14E2F52-A752-4C71-94C3-60E2F480441B}"/>
              </a:ext>
            </a:extLst>
          </p:cNvPr>
          <p:cNvSpPr/>
          <p:nvPr/>
        </p:nvSpPr>
        <p:spPr>
          <a:xfrm>
            <a:off x="8139526" y="5451313"/>
            <a:ext cx="3204334" cy="1001460"/>
          </a:xfrm>
          <a:prstGeom prst="roundRect">
            <a:avLst/>
          </a:prstGeom>
          <a:solidFill>
            <a:srgbClr val="FFFF9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desorientado</a:t>
            </a:r>
          </a:p>
          <a:p>
            <a:pPr algn="ctr"/>
            <a:r>
              <a:rPr lang="es-MX" sz="3200" b="1" dirty="0">
                <a:solidFill>
                  <a:schemeClr val="bg1"/>
                </a:solidFill>
              </a:rPr>
              <a:t>Estupefacto  </a:t>
            </a:r>
          </a:p>
        </p:txBody>
      </p:sp>
      <p:sp>
        <p:nvSpPr>
          <p:cNvPr id="2" name="Marcador de fecha 1">
            <a:extLst>
              <a:ext uri="{FF2B5EF4-FFF2-40B4-BE49-F238E27FC236}">
                <a16:creationId xmlns:a16="http://schemas.microsoft.com/office/drawing/2014/main" id="{53E88B5E-083F-4DD3-8FB6-71B3D40D2F5B}"/>
              </a:ext>
            </a:extLst>
          </p:cNvPr>
          <p:cNvSpPr>
            <a:spLocks noGrp="1"/>
          </p:cNvSpPr>
          <p:nvPr>
            <p:ph type="dt" sz="half" idx="10"/>
          </p:nvPr>
        </p:nvSpPr>
        <p:spPr>
          <a:xfrm>
            <a:off x="8936603" y="6415761"/>
            <a:ext cx="2910840" cy="365125"/>
          </a:xfrm>
        </p:spPr>
        <p:txBody>
          <a:bodyPr/>
          <a:lstStyle/>
          <a:p>
            <a:fld id="{B7F94DF6-D3A7-46E3-9735-25C75B6B0DD2}"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73B7D75-61F2-48E5-87A2-A9FF52BCA8C4}"/>
              </a:ext>
            </a:extLst>
          </p:cNvPr>
          <p:cNvSpPr>
            <a:spLocks noGrp="1"/>
          </p:cNvSpPr>
          <p:nvPr>
            <p:ph type="sldNum" sz="quarter" idx="12"/>
          </p:nvPr>
        </p:nvSpPr>
        <p:spPr/>
        <p:txBody>
          <a:bodyPr/>
          <a:lstStyle/>
          <a:p>
            <a:fld id="{6D22F896-40B5-4ADD-8801-0D06FADFA095}" type="slidenum">
              <a:rPr lang="en-US" sz="2400" b="1" smtClean="0">
                <a:solidFill>
                  <a:srgbClr val="FFFF00"/>
                </a:solidFill>
              </a:rPr>
              <a:t>244</a:t>
            </a:fld>
            <a:endParaRPr lang="en-US" sz="2400" b="1" dirty="0">
              <a:solidFill>
                <a:srgbClr val="FFFF00"/>
              </a:solidFill>
            </a:endParaRPr>
          </a:p>
        </p:txBody>
      </p:sp>
    </p:spTree>
    <p:extLst>
      <p:ext uri="{BB962C8B-B14F-4D97-AF65-F5344CB8AC3E}">
        <p14:creationId xmlns:p14="http://schemas.microsoft.com/office/powerpoint/2010/main" val="165189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wipe(down)">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wipe(down)">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wipe(down)">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wipe(down)">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5"/>
                                        </p:tgtEl>
                                        <p:attrNameLst>
                                          <p:attrName>style.visibility</p:attrName>
                                        </p:attrNameLst>
                                      </p:cBhvr>
                                      <p:to>
                                        <p:strVal val="visible"/>
                                      </p:to>
                                    </p:set>
                                    <p:animEffect transition="in" filter="wipe(down)">
                                      <p:cBhvr>
                                        <p:cTn id="52" dur="500"/>
                                        <p:tgtEl>
                                          <p:spTgt spid="15"/>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7"/>
                                        </p:tgtEl>
                                        <p:attrNameLst>
                                          <p:attrName>style.visibility</p:attrName>
                                        </p:attrNameLst>
                                      </p:cBhvr>
                                      <p:to>
                                        <p:strVal val="visible"/>
                                      </p:to>
                                    </p:set>
                                    <p:animEffect transition="in" filter="wipe(down)">
                                      <p:cBhvr>
                                        <p:cTn id="57" dur="500"/>
                                        <p:tgtEl>
                                          <p:spTgt spid="17"/>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wipe(down)">
                                      <p:cBhvr>
                                        <p:cTn id="62" dur="5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18"/>
                                        </p:tgtEl>
                                        <p:attrNameLst>
                                          <p:attrName>style.visibility</p:attrName>
                                        </p:attrNameLst>
                                      </p:cBhvr>
                                      <p:to>
                                        <p:strVal val="visible"/>
                                      </p:to>
                                    </p:set>
                                    <p:animEffect transition="in" filter="wipe(down)">
                                      <p:cBhvr>
                                        <p:cTn id="67" dur="500"/>
                                        <p:tgtEl>
                                          <p:spTgt spid="18"/>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wipe(down)">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down)">
                                      <p:cBhvr>
                                        <p:cTn id="7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2" grpId="0" animBg="1"/>
      <p:bldP spid="13" grpId="0" animBg="1"/>
      <p:bldP spid="14" grpId="0" animBg="1"/>
      <p:bldP spid="15" grpId="0" animBg="1"/>
      <p:bldP spid="16" grpId="0" animBg="1"/>
      <p:bldP spid="18" grpId="0" animBg="1"/>
      <p:bldP spid="19" grpId="0" animBg="1"/>
      <p:bldP spid="20" grpId="0" animBg="1"/>
    </p:bld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5914C428-F2FF-4F0D-A74F-FC7A89BCE067}"/>
              </a:ext>
            </a:extLst>
          </p:cNvPr>
          <p:cNvSpPr/>
          <p:nvPr/>
        </p:nvSpPr>
        <p:spPr>
          <a:xfrm>
            <a:off x="1250117" y="1950599"/>
            <a:ext cx="1965741" cy="516835"/>
          </a:xfrm>
          <a:prstGeom prst="round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ALEGRIA</a:t>
            </a:r>
            <a:endParaRPr lang="es-PE" sz="3200" b="1" dirty="0">
              <a:solidFill>
                <a:schemeClr val="bg1"/>
              </a:solidFill>
            </a:endParaRPr>
          </a:p>
        </p:txBody>
      </p:sp>
      <p:sp>
        <p:nvSpPr>
          <p:cNvPr id="5" name="Rectángulo: esquinas redondeadas 4">
            <a:extLst>
              <a:ext uri="{FF2B5EF4-FFF2-40B4-BE49-F238E27FC236}">
                <a16:creationId xmlns:a16="http://schemas.microsoft.com/office/drawing/2014/main" id="{047D50E1-0D03-4E25-B11E-5BA3BEF308A9}"/>
              </a:ext>
            </a:extLst>
          </p:cNvPr>
          <p:cNvSpPr/>
          <p:nvPr/>
        </p:nvSpPr>
        <p:spPr>
          <a:xfrm>
            <a:off x="828257" y="2752450"/>
            <a:ext cx="2809462" cy="100146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Feliz </a:t>
            </a:r>
          </a:p>
          <a:p>
            <a:pPr algn="ctr"/>
            <a:r>
              <a:rPr lang="es-MX" sz="3200" b="1" dirty="0">
                <a:solidFill>
                  <a:schemeClr val="bg1"/>
                </a:solidFill>
              </a:rPr>
              <a:t>Melancólico</a:t>
            </a:r>
          </a:p>
        </p:txBody>
      </p:sp>
      <p:sp>
        <p:nvSpPr>
          <p:cNvPr id="6" name="Rectángulo: esquinas redondeadas 5">
            <a:extLst>
              <a:ext uri="{FF2B5EF4-FFF2-40B4-BE49-F238E27FC236}">
                <a16:creationId xmlns:a16="http://schemas.microsoft.com/office/drawing/2014/main" id="{3F355E21-7597-409F-B0C6-0C7CCE83FFD7}"/>
              </a:ext>
            </a:extLst>
          </p:cNvPr>
          <p:cNvSpPr/>
          <p:nvPr/>
        </p:nvSpPr>
        <p:spPr>
          <a:xfrm>
            <a:off x="828257" y="4074583"/>
            <a:ext cx="2809462" cy="100146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Orgulloso </a:t>
            </a:r>
          </a:p>
          <a:p>
            <a:pPr algn="ctr"/>
            <a:r>
              <a:rPr lang="es-MX" sz="3200" b="1" dirty="0">
                <a:solidFill>
                  <a:schemeClr val="bg1"/>
                </a:solidFill>
              </a:rPr>
              <a:t>Contento </a:t>
            </a:r>
          </a:p>
        </p:txBody>
      </p:sp>
      <p:sp>
        <p:nvSpPr>
          <p:cNvPr id="7" name="Rectángulo: esquinas redondeadas 6">
            <a:extLst>
              <a:ext uri="{FF2B5EF4-FFF2-40B4-BE49-F238E27FC236}">
                <a16:creationId xmlns:a16="http://schemas.microsoft.com/office/drawing/2014/main" id="{BBD3EDF3-6F05-4B82-A519-6039A0ECAFA2}"/>
              </a:ext>
            </a:extLst>
          </p:cNvPr>
          <p:cNvSpPr/>
          <p:nvPr/>
        </p:nvSpPr>
        <p:spPr>
          <a:xfrm>
            <a:off x="828257" y="5360782"/>
            <a:ext cx="2809462" cy="1001460"/>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Eufórico </a:t>
            </a:r>
          </a:p>
          <a:p>
            <a:pPr algn="ctr"/>
            <a:r>
              <a:rPr lang="es-MX" sz="3200" b="1" dirty="0">
                <a:solidFill>
                  <a:schemeClr val="bg1"/>
                </a:solidFill>
              </a:rPr>
              <a:t>Optimista </a:t>
            </a:r>
          </a:p>
        </p:txBody>
      </p:sp>
      <p:sp>
        <p:nvSpPr>
          <p:cNvPr id="8" name="Rectángulo: esquinas redondeadas 7">
            <a:extLst>
              <a:ext uri="{FF2B5EF4-FFF2-40B4-BE49-F238E27FC236}">
                <a16:creationId xmlns:a16="http://schemas.microsoft.com/office/drawing/2014/main" id="{87D5569A-681B-4C36-B1F1-3FBFF287B792}"/>
              </a:ext>
            </a:extLst>
          </p:cNvPr>
          <p:cNvSpPr/>
          <p:nvPr/>
        </p:nvSpPr>
        <p:spPr>
          <a:xfrm>
            <a:off x="5079997" y="2792435"/>
            <a:ext cx="2809462" cy="1001460"/>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Furioso </a:t>
            </a:r>
          </a:p>
          <a:p>
            <a:pPr algn="ctr"/>
            <a:r>
              <a:rPr lang="es-MX" sz="3200" b="1" dirty="0">
                <a:solidFill>
                  <a:schemeClr val="bg1"/>
                </a:solidFill>
              </a:rPr>
              <a:t>Agresivo </a:t>
            </a:r>
          </a:p>
        </p:txBody>
      </p:sp>
      <p:sp>
        <p:nvSpPr>
          <p:cNvPr id="9" name="Rectángulo: esquinas redondeadas 8">
            <a:extLst>
              <a:ext uri="{FF2B5EF4-FFF2-40B4-BE49-F238E27FC236}">
                <a16:creationId xmlns:a16="http://schemas.microsoft.com/office/drawing/2014/main" id="{80F413AF-D4B8-4BA6-839E-FC15489EC2EB}"/>
              </a:ext>
            </a:extLst>
          </p:cNvPr>
          <p:cNvSpPr/>
          <p:nvPr/>
        </p:nvSpPr>
        <p:spPr>
          <a:xfrm>
            <a:off x="8755269" y="2739380"/>
            <a:ext cx="2809462" cy="1001460"/>
          </a:xfrm>
          <a:prstGeom prst="roundRect">
            <a:avLst/>
          </a:prstGeom>
          <a:solidFill>
            <a:srgbClr val="9A444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Insuficiente </a:t>
            </a:r>
          </a:p>
          <a:p>
            <a:pPr algn="ctr"/>
            <a:r>
              <a:rPr lang="es-MX" sz="3200" b="1" dirty="0">
                <a:solidFill>
                  <a:schemeClr val="bg1"/>
                </a:solidFill>
              </a:rPr>
              <a:t>Ansioso </a:t>
            </a:r>
          </a:p>
        </p:txBody>
      </p:sp>
      <p:sp>
        <p:nvSpPr>
          <p:cNvPr id="10" name="Rectángulo: esquinas redondeadas 9">
            <a:extLst>
              <a:ext uri="{FF2B5EF4-FFF2-40B4-BE49-F238E27FC236}">
                <a16:creationId xmlns:a16="http://schemas.microsoft.com/office/drawing/2014/main" id="{AF0206CD-077F-42BF-A6D0-B7B3D872FAF6}"/>
              </a:ext>
            </a:extLst>
          </p:cNvPr>
          <p:cNvSpPr/>
          <p:nvPr/>
        </p:nvSpPr>
        <p:spPr>
          <a:xfrm>
            <a:off x="5093250" y="4065565"/>
            <a:ext cx="2809462" cy="1001460"/>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Herido </a:t>
            </a:r>
          </a:p>
          <a:p>
            <a:pPr algn="ctr"/>
            <a:r>
              <a:rPr lang="es-MX" sz="3200" b="1" dirty="0">
                <a:solidFill>
                  <a:schemeClr val="bg1"/>
                </a:solidFill>
              </a:rPr>
              <a:t>Amenazado </a:t>
            </a:r>
          </a:p>
        </p:txBody>
      </p:sp>
      <p:sp>
        <p:nvSpPr>
          <p:cNvPr id="11" name="Rectángulo: esquinas redondeadas 10">
            <a:extLst>
              <a:ext uri="{FF2B5EF4-FFF2-40B4-BE49-F238E27FC236}">
                <a16:creationId xmlns:a16="http://schemas.microsoft.com/office/drawing/2014/main" id="{03D5F0F4-07DD-4B09-AC77-94F979F34835}"/>
              </a:ext>
            </a:extLst>
          </p:cNvPr>
          <p:cNvSpPr/>
          <p:nvPr/>
        </p:nvSpPr>
        <p:spPr>
          <a:xfrm>
            <a:off x="8870120" y="4055906"/>
            <a:ext cx="2809462" cy="1001460"/>
          </a:xfrm>
          <a:prstGeom prst="roundRect">
            <a:avLst/>
          </a:prstGeom>
          <a:solidFill>
            <a:srgbClr val="97478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Asustado </a:t>
            </a:r>
          </a:p>
          <a:p>
            <a:pPr algn="ctr"/>
            <a:r>
              <a:rPr lang="es-MX" sz="3200" b="1" dirty="0">
                <a:solidFill>
                  <a:schemeClr val="bg1"/>
                </a:solidFill>
              </a:rPr>
              <a:t>Rechazado </a:t>
            </a:r>
          </a:p>
        </p:txBody>
      </p:sp>
      <p:sp>
        <p:nvSpPr>
          <p:cNvPr id="12" name="Rectángulo: esquinas redondeadas 11">
            <a:extLst>
              <a:ext uri="{FF2B5EF4-FFF2-40B4-BE49-F238E27FC236}">
                <a16:creationId xmlns:a16="http://schemas.microsoft.com/office/drawing/2014/main" id="{9FFE4968-4E0B-4235-95F4-762BDD780A6D}"/>
              </a:ext>
            </a:extLst>
          </p:cNvPr>
          <p:cNvSpPr/>
          <p:nvPr/>
        </p:nvSpPr>
        <p:spPr>
          <a:xfrm>
            <a:off x="5093250" y="5297648"/>
            <a:ext cx="2809462" cy="10014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Frustrado </a:t>
            </a:r>
          </a:p>
          <a:p>
            <a:pPr algn="ctr"/>
            <a:r>
              <a:rPr lang="es-MX" sz="3200" b="1" dirty="0">
                <a:solidFill>
                  <a:schemeClr val="bg1"/>
                </a:solidFill>
              </a:rPr>
              <a:t>Hostil </a:t>
            </a:r>
          </a:p>
        </p:txBody>
      </p:sp>
      <p:sp>
        <p:nvSpPr>
          <p:cNvPr id="13" name="Rectángulo: esquinas redondeadas 12">
            <a:extLst>
              <a:ext uri="{FF2B5EF4-FFF2-40B4-BE49-F238E27FC236}">
                <a16:creationId xmlns:a16="http://schemas.microsoft.com/office/drawing/2014/main" id="{C659043F-78DA-44B8-830A-20EA86219CFF}"/>
              </a:ext>
            </a:extLst>
          </p:cNvPr>
          <p:cNvSpPr/>
          <p:nvPr/>
        </p:nvSpPr>
        <p:spPr>
          <a:xfrm>
            <a:off x="8870120" y="5261481"/>
            <a:ext cx="2809462" cy="1001460"/>
          </a:xfrm>
          <a:prstGeom prst="roundRect">
            <a:avLst/>
          </a:prstGeom>
          <a:solidFill>
            <a:srgbClr val="A836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bg1"/>
                </a:solidFill>
              </a:rPr>
              <a:t>Inseguro </a:t>
            </a:r>
          </a:p>
          <a:p>
            <a:pPr algn="ctr"/>
            <a:r>
              <a:rPr lang="es-MX" sz="3200" b="1" dirty="0">
                <a:solidFill>
                  <a:schemeClr val="bg1"/>
                </a:solidFill>
              </a:rPr>
              <a:t>Humilde </a:t>
            </a:r>
          </a:p>
        </p:txBody>
      </p:sp>
      <p:sp>
        <p:nvSpPr>
          <p:cNvPr id="14" name="Rectángulo: esquinas redondeadas 13">
            <a:extLst>
              <a:ext uri="{FF2B5EF4-FFF2-40B4-BE49-F238E27FC236}">
                <a16:creationId xmlns:a16="http://schemas.microsoft.com/office/drawing/2014/main" id="{FA5CAE8D-E561-4EE6-9BAC-6CE34D8E488A}"/>
              </a:ext>
            </a:extLst>
          </p:cNvPr>
          <p:cNvSpPr/>
          <p:nvPr/>
        </p:nvSpPr>
        <p:spPr>
          <a:xfrm>
            <a:off x="5689598" y="2044977"/>
            <a:ext cx="1616765" cy="516835"/>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tx1"/>
                </a:solidFill>
              </a:rPr>
              <a:t>IRA</a:t>
            </a:r>
            <a:r>
              <a:rPr lang="es-MX" sz="3200" b="1" dirty="0"/>
              <a:t> </a:t>
            </a:r>
            <a:endParaRPr lang="es-PE" sz="3200" b="1" dirty="0"/>
          </a:p>
        </p:txBody>
      </p:sp>
      <p:sp>
        <p:nvSpPr>
          <p:cNvPr id="15" name="Rectángulo: esquinas redondeadas 14">
            <a:extLst>
              <a:ext uri="{FF2B5EF4-FFF2-40B4-BE49-F238E27FC236}">
                <a16:creationId xmlns:a16="http://schemas.microsoft.com/office/drawing/2014/main" id="{21415FDE-D290-48EC-8B5F-31109C7AC742}"/>
              </a:ext>
            </a:extLst>
          </p:cNvPr>
          <p:cNvSpPr/>
          <p:nvPr/>
        </p:nvSpPr>
        <p:spPr>
          <a:xfrm>
            <a:off x="9325118" y="1945301"/>
            <a:ext cx="1616765" cy="516835"/>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solidFill>
                  <a:schemeClr val="tx1"/>
                </a:solidFill>
              </a:rPr>
              <a:t>MIEDO</a:t>
            </a:r>
            <a:r>
              <a:rPr lang="es-MX" sz="3200" b="1" dirty="0"/>
              <a:t> </a:t>
            </a:r>
            <a:endParaRPr lang="es-PE" sz="3200" b="1" dirty="0"/>
          </a:p>
        </p:txBody>
      </p:sp>
      <p:pic>
        <p:nvPicPr>
          <p:cNvPr id="16" name="Imagen 15">
            <a:extLst>
              <a:ext uri="{FF2B5EF4-FFF2-40B4-BE49-F238E27FC236}">
                <a16:creationId xmlns:a16="http://schemas.microsoft.com/office/drawing/2014/main" id="{CF337DB2-9B3E-4014-A87F-E4D7A1FEADBC}"/>
              </a:ext>
            </a:extLst>
          </p:cNvPr>
          <p:cNvPicPr>
            <a:picLocks noChangeAspect="1"/>
          </p:cNvPicPr>
          <p:nvPr/>
        </p:nvPicPr>
        <p:blipFill>
          <a:blip r:embed="rId2"/>
          <a:stretch>
            <a:fillRect/>
          </a:stretch>
        </p:blipFill>
        <p:spPr>
          <a:xfrm>
            <a:off x="828257" y="314350"/>
            <a:ext cx="2809462" cy="1517281"/>
          </a:xfrm>
          <a:prstGeom prst="rect">
            <a:avLst/>
          </a:prstGeom>
        </p:spPr>
      </p:pic>
      <p:pic>
        <p:nvPicPr>
          <p:cNvPr id="17" name="Imagen 16">
            <a:extLst>
              <a:ext uri="{FF2B5EF4-FFF2-40B4-BE49-F238E27FC236}">
                <a16:creationId xmlns:a16="http://schemas.microsoft.com/office/drawing/2014/main" id="{BB09F54F-C3E6-4DA6-820A-5E6F794CD22C}"/>
              </a:ext>
            </a:extLst>
          </p:cNvPr>
          <p:cNvPicPr>
            <a:picLocks noChangeAspect="1"/>
          </p:cNvPicPr>
          <p:nvPr/>
        </p:nvPicPr>
        <p:blipFill>
          <a:blip r:embed="rId3"/>
          <a:stretch>
            <a:fillRect/>
          </a:stretch>
        </p:blipFill>
        <p:spPr>
          <a:xfrm>
            <a:off x="5389215" y="314350"/>
            <a:ext cx="2191025" cy="1565295"/>
          </a:xfrm>
          <a:prstGeom prst="rect">
            <a:avLst/>
          </a:prstGeom>
        </p:spPr>
      </p:pic>
      <p:pic>
        <p:nvPicPr>
          <p:cNvPr id="18" name="Imagen 17">
            <a:extLst>
              <a:ext uri="{FF2B5EF4-FFF2-40B4-BE49-F238E27FC236}">
                <a16:creationId xmlns:a16="http://schemas.microsoft.com/office/drawing/2014/main" id="{8C6BEE96-8853-45C3-BAB3-334B9E19F1FF}"/>
              </a:ext>
            </a:extLst>
          </p:cNvPr>
          <p:cNvPicPr>
            <a:picLocks noChangeAspect="1"/>
          </p:cNvPicPr>
          <p:nvPr/>
        </p:nvPicPr>
        <p:blipFill>
          <a:blip r:embed="rId4"/>
          <a:stretch>
            <a:fillRect/>
          </a:stretch>
        </p:blipFill>
        <p:spPr>
          <a:xfrm>
            <a:off x="8418132" y="190896"/>
            <a:ext cx="2523751" cy="1630951"/>
          </a:xfrm>
          <a:prstGeom prst="rect">
            <a:avLst/>
          </a:prstGeom>
        </p:spPr>
      </p:pic>
      <p:sp>
        <p:nvSpPr>
          <p:cNvPr id="2" name="Marcador de fecha 1">
            <a:extLst>
              <a:ext uri="{FF2B5EF4-FFF2-40B4-BE49-F238E27FC236}">
                <a16:creationId xmlns:a16="http://schemas.microsoft.com/office/drawing/2014/main" id="{B2076D84-C7FB-46C3-A1C0-5305363186D6}"/>
              </a:ext>
            </a:extLst>
          </p:cNvPr>
          <p:cNvSpPr>
            <a:spLocks noGrp="1"/>
          </p:cNvSpPr>
          <p:nvPr>
            <p:ph type="dt" sz="half" idx="10"/>
          </p:nvPr>
        </p:nvSpPr>
        <p:spPr/>
        <p:txBody>
          <a:bodyPr/>
          <a:lstStyle/>
          <a:p>
            <a:fld id="{DB1E51C5-67B0-4852-A3E6-DA86C53EE9C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E667E06-F322-450A-84A4-EB807E862229}"/>
              </a:ext>
            </a:extLst>
          </p:cNvPr>
          <p:cNvSpPr>
            <a:spLocks noGrp="1"/>
          </p:cNvSpPr>
          <p:nvPr>
            <p:ph type="sldNum" sz="quarter" idx="12"/>
          </p:nvPr>
        </p:nvSpPr>
        <p:spPr>
          <a:xfrm>
            <a:off x="9331736" y="314350"/>
            <a:ext cx="2743200" cy="365125"/>
          </a:xfrm>
        </p:spPr>
        <p:txBody>
          <a:bodyPr/>
          <a:lstStyle/>
          <a:p>
            <a:fld id="{6D22F896-40B5-4ADD-8801-0D06FADFA095}" type="slidenum">
              <a:rPr lang="en-US" sz="2400" b="1" smtClean="0">
                <a:solidFill>
                  <a:srgbClr val="FFFF00"/>
                </a:solidFill>
              </a:rPr>
              <a:t>245</a:t>
            </a:fld>
            <a:endParaRPr lang="en-US" sz="2400" b="1" dirty="0">
              <a:solidFill>
                <a:srgbClr val="FFFF00"/>
              </a:solidFill>
            </a:endParaRPr>
          </a:p>
        </p:txBody>
      </p:sp>
    </p:spTree>
    <p:extLst>
      <p:ext uri="{BB962C8B-B14F-4D97-AF65-F5344CB8AC3E}">
        <p14:creationId xmlns:p14="http://schemas.microsoft.com/office/powerpoint/2010/main" val="2973554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wipe(down)">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wipe(down)">
                                      <p:cBhvr>
                                        <p:cTn id="37" dur="5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wipe(down)">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wipe(down)">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5"/>
                                        </p:tgtEl>
                                        <p:attrNameLst>
                                          <p:attrName>style.visibility</p:attrName>
                                        </p:attrNameLst>
                                      </p:cBhvr>
                                      <p:to>
                                        <p:strVal val="visible"/>
                                      </p:to>
                                    </p:set>
                                    <p:animEffect transition="in" filter="wipe(down)">
                                      <p:cBhvr>
                                        <p:cTn id="62" dur="500"/>
                                        <p:tgtEl>
                                          <p:spTgt spid="15"/>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wipe(down)">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11"/>
                                        </p:tgtEl>
                                        <p:attrNameLst>
                                          <p:attrName>style.visibility</p:attrName>
                                        </p:attrNameLst>
                                      </p:cBhvr>
                                      <p:to>
                                        <p:strVal val="visible"/>
                                      </p:to>
                                    </p:set>
                                    <p:animEffect transition="in" filter="wipe(down)">
                                      <p:cBhvr>
                                        <p:cTn id="72" dur="500"/>
                                        <p:tgtEl>
                                          <p:spTgt spid="1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13"/>
                                        </p:tgtEl>
                                        <p:attrNameLst>
                                          <p:attrName>style.visibility</p:attrName>
                                        </p:attrNameLst>
                                      </p:cBhvr>
                                      <p:to>
                                        <p:strVal val="visible"/>
                                      </p:to>
                                    </p:set>
                                    <p:animEffect transition="in" filter="wipe(down)">
                                      <p:cBhvr>
                                        <p:cTn id="7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D6AB6B-1195-F153-85BE-A6E3FC7E6534}"/>
              </a:ext>
            </a:extLst>
          </p:cNvPr>
          <p:cNvSpPr>
            <a:spLocks noGrp="1"/>
          </p:cNvSpPr>
          <p:nvPr>
            <p:ph type="title"/>
          </p:nvPr>
        </p:nvSpPr>
        <p:spPr>
          <a:xfrm>
            <a:off x="1959428" y="85958"/>
            <a:ext cx="8610600" cy="1293028"/>
          </a:xfrm>
          <a:solidFill>
            <a:schemeClr val="accent1"/>
          </a:solidFill>
        </p:spPr>
        <p:txBody>
          <a:bodyPr/>
          <a:lstStyle/>
          <a:p>
            <a:pPr algn="ctr"/>
            <a:r>
              <a:rPr lang="es-ES" dirty="0">
                <a:latin typeface="Arial Black" panose="020B0A04020102020204" pitchFamily="34" charset="0"/>
              </a:rPr>
              <a:t>TOMA DE DECISIONES NEUROLIDER CON EL EQUIPO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7A11E9CF-97BF-2F47-137B-F5AC3D9BCBF5}"/>
              </a:ext>
            </a:extLst>
          </p:cNvPr>
          <p:cNvSpPr>
            <a:spLocks noGrp="1"/>
          </p:cNvSpPr>
          <p:nvPr>
            <p:ph idx="1"/>
          </p:nvPr>
        </p:nvSpPr>
        <p:spPr>
          <a:xfrm>
            <a:off x="261257" y="1567543"/>
            <a:ext cx="11669486" cy="4931227"/>
          </a:xfrm>
        </p:spPr>
        <p:txBody>
          <a:bodyPr>
            <a:noAutofit/>
          </a:bodyPr>
          <a:lstStyle/>
          <a:p>
            <a:pPr algn="just"/>
            <a:r>
              <a:rPr lang="es-ES" sz="4000" b="1" dirty="0"/>
              <a:t>El neuro líder moderno debe estar tomando decisiones para resolver problemas.</a:t>
            </a:r>
          </a:p>
          <a:p>
            <a:pPr algn="just"/>
            <a:r>
              <a:rPr lang="es-ES" sz="4000" b="1" dirty="0"/>
              <a:t>Estas decisiones son con cerebro/mente y adaptado a un entorno social motivado, influenciado e inspirado a sus colaboradores con su regulación emocional para facilitar el cambio en este orden.</a:t>
            </a:r>
            <a:endParaRPr lang="es-PE" sz="4000" b="1" dirty="0"/>
          </a:p>
        </p:txBody>
      </p:sp>
      <p:sp>
        <p:nvSpPr>
          <p:cNvPr id="4" name="Marcador de fecha 3">
            <a:extLst>
              <a:ext uri="{FF2B5EF4-FFF2-40B4-BE49-F238E27FC236}">
                <a16:creationId xmlns:a16="http://schemas.microsoft.com/office/drawing/2014/main" id="{6716ADF0-413F-478A-93DB-28BB8FABF8ED}"/>
              </a:ext>
            </a:extLst>
          </p:cNvPr>
          <p:cNvSpPr>
            <a:spLocks noGrp="1"/>
          </p:cNvSpPr>
          <p:nvPr>
            <p:ph type="dt" sz="half" idx="10"/>
          </p:nvPr>
        </p:nvSpPr>
        <p:spPr/>
        <p:txBody>
          <a:bodyPr/>
          <a:lstStyle/>
          <a:p>
            <a:fld id="{C2828B22-75FA-412B-8769-B9C21185FAE9}"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86C4B5C0-BEFE-4D3B-A019-063C18C20173}"/>
              </a:ext>
            </a:extLst>
          </p:cNvPr>
          <p:cNvSpPr>
            <a:spLocks noGrp="1"/>
          </p:cNvSpPr>
          <p:nvPr>
            <p:ph type="sldNum" sz="quarter" idx="12"/>
          </p:nvPr>
        </p:nvSpPr>
        <p:spPr/>
        <p:txBody>
          <a:bodyPr/>
          <a:lstStyle/>
          <a:p>
            <a:fld id="{6D22F896-40B5-4ADD-8801-0D06FADFA095}" type="slidenum">
              <a:rPr lang="en-US" sz="2400" b="1" smtClean="0">
                <a:solidFill>
                  <a:srgbClr val="FFFF00"/>
                </a:solidFill>
              </a:rPr>
              <a:t>246</a:t>
            </a:fld>
            <a:endParaRPr lang="en-US" sz="2400" b="1" dirty="0">
              <a:solidFill>
                <a:srgbClr val="FFFF00"/>
              </a:solidFill>
            </a:endParaRPr>
          </a:p>
        </p:txBody>
      </p:sp>
    </p:spTree>
    <p:extLst>
      <p:ext uri="{BB962C8B-B14F-4D97-AF65-F5344CB8AC3E}">
        <p14:creationId xmlns:p14="http://schemas.microsoft.com/office/powerpoint/2010/main" val="283956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32770A1-FF11-7040-0016-8CD9127A85F8}"/>
              </a:ext>
            </a:extLst>
          </p:cNvPr>
          <p:cNvSpPr>
            <a:spLocks noGrp="1"/>
          </p:cNvSpPr>
          <p:nvPr>
            <p:ph type="title"/>
          </p:nvPr>
        </p:nvSpPr>
        <p:spPr>
          <a:xfrm>
            <a:off x="172277" y="85739"/>
            <a:ext cx="11847443" cy="1293028"/>
          </a:xfrm>
          <a:solidFill>
            <a:srgbClr val="FF0000"/>
          </a:solidFill>
        </p:spPr>
        <p:txBody>
          <a:bodyPr>
            <a:normAutofit/>
          </a:bodyPr>
          <a:lstStyle/>
          <a:p>
            <a:pPr algn="ctr"/>
            <a:r>
              <a:rPr lang="es-MX" dirty="0">
                <a:latin typeface="Arial Black" panose="020B0A04020102020204" pitchFamily="34" charset="0"/>
              </a:rPr>
              <a:t>Implicancias en la conducción:</a:t>
            </a:r>
            <a:br>
              <a:rPr lang="es-MX" dirty="0">
                <a:latin typeface="Arial Black" panose="020B0A04020102020204" pitchFamily="34" charset="0"/>
              </a:rPr>
            </a:br>
            <a:r>
              <a:rPr lang="es-MX" dirty="0">
                <a:latin typeface="Arial Black" panose="020B0A04020102020204" pitchFamily="34" charset="0"/>
              </a:rPr>
              <a:t>neuro liderazgo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088DBA31-9908-5B87-CE89-0D3C04CBF58B}"/>
              </a:ext>
            </a:extLst>
          </p:cNvPr>
          <p:cNvSpPr>
            <a:spLocks noGrp="1"/>
          </p:cNvSpPr>
          <p:nvPr>
            <p:ph idx="1"/>
          </p:nvPr>
        </p:nvSpPr>
        <p:spPr>
          <a:xfrm>
            <a:off x="172277" y="1489267"/>
            <a:ext cx="11847443" cy="5166714"/>
          </a:xfrm>
        </p:spPr>
        <p:txBody>
          <a:bodyPr>
            <a:noAutofit/>
          </a:bodyPr>
          <a:lstStyle/>
          <a:p>
            <a:pPr algn="just"/>
            <a:r>
              <a:rPr lang="es-MX" sz="4000" b="1" dirty="0"/>
              <a:t>Si tenemos en cuenta que liderar implica no sólo la conducción de equipos de trabajo, sino también, y fundamentalmente, la capacidad de procesar eficazmente gran cantidad de información para la toma de decisiones. </a:t>
            </a:r>
          </a:p>
          <a:p>
            <a:pPr algn="just"/>
            <a:r>
              <a:rPr lang="es-MX" sz="4000" b="1" dirty="0"/>
              <a:t>Es necesario contar con cerebros que se destaquen en el desempeño de sus funciones ejecutivas y emocionales.</a:t>
            </a:r>
            <a:endParaRPr lang="es-PE" sz="4000" b="1" dirty="0"/>
          </a:p>
        </p:txBody>
      </p:sp>
      <p:sp>
        <p:nvSpPr>
          <p:cNvPr id="4" name="Marcador de fecha 3">
            <a:extLst>
              <a:ext uri="{FF2B5EF4-FFF2-40B4-BE49-F238E27FC236}">
                <a16:creationId xmlns:a16="http://schemas.microsoft.com/office/drawing/2014/main" id="{05184C41-51CD-4684-B08B-74813752E253}"/>
              </a:ext>
            </a:extLst>
          </p:cNvPr>
          <p:cNvSpPr>
            <a:spLocks noGrp="1"/>
          </p:cNvSpPr>
          <p:nvPr>
            <p:ph type="dt" sz="half" idx="10"/>
          </p:nvPr>
        </p:nvSpPr>
        <p:spPr/>
        <p:txBody>
          <a:bodyPr/>
          <a:lstStyle/>
          <a:p>
            <a:fld id="{25321AE5-9B00-4AD8-960A-9CDFBA3E3830}"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788C0EA2-4D3E-4C1E-A1D7-C14347F70E42}"/>
              </a:ext>
            </a:extLst>
          </p:cNvPr>
          <p:cNvSpPr>
            <a:spLocks noGrp="1"/>
          </p:cNvSpPr>
          <p:nvPr>
            <p:ph type="sldNum" sz="quarter" idx="12"/>
          </p:nvPr>
        </p:nvSpPr>
        <p:spPr>
          <a:xfrm>
            <a:off x="8895522" y="863827"/>
            <a:ext cx="2743200" cy="365125"/>
          </a:xfrm>
        </p:spPr>
        <p:txBody>
          <a:bodyPr/>
          <a:lstStyle/>
          <a:p>
            <a:fld id="{6D22F896-40B5-4ADD-8801-0D06FADFA095}" type="slidenum">
              <a:rPr lang="en-US" sz="2400" b="1" smtClean="0">
                <a:solidFill>
                  <a:srgbClr val="FFFF00"/>
                </a:solidFill>
              </a:rPr>
              <a:t>247</a:t>
            </a:fld>
            <a:endParaRPr lang="en-US" sz="2400" b="1" dirty="0">
              <a:solidFill>
                <a:srgbClr val="FFFF00"/>
              </a:solidFill>
            </a:endParaRPr>
          </a:p>
        </p:txBody>
      </p:sp>
    </p:spTree>
    <p:extLst>
      <p:ext uri="{BB962C8B-B14F-4D97-AF65-F5344CB8AC3E}">
        <p14:creationId xmlns:p14="http://schemas.microsoft.com/office/powerpoint/2010/main" val="268279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2836C3E-995D-69D9-0BF7-0FF8EC27A26F}"/>
              </a:ext>
            </a:extLst>
          </p:cNvPr>
          <p:cNvPicPr>
            <a:picLocks noChangeAspect="1"/>
          </p:cNvPicPr>
          <p:nvPr/>
        </p:nvPicPr>
        <p:blipFill>
          <a:blip r:embed="rId2"/>
          <a:stretch>
            <a:fillRect/>
          </a:stretch>
        </p:blipFill>
        <p:spPr>
          <a:xfrm>
            <a:off x="0" y="0"/>
            <a:ext cx="12192000" cy="6858000"/>
          </a:xfrm>
          <a:prstGeom prst="rect">
            <a:avLst/>
          </a:prstGeom>
        </p:spPr>
      </p:pic>
      <p:sp>
        <p:nvSpPr>
          <p:cNvPr id="5" name="CuadroTexto 4">
            <a:extLst>
              <a:ext uri="{FF2B5EF4-FFF2-40B4-BE49-F238E27FC236}">
                <a16:creationId xmlns:a16="http://schemas.microsoft.com/office/drawing/2014/main" id="{C0B38679-DF0B-4666-55B8-5EA8F962AAE7}"/>
              </a:ext>
            </a:extLst>
          </p:cNvPr>
          <p:cNvSpPr txBox="1"/>
          <p:nvPr/>
        </p:nvSpPr>
        <p:spPr>
          <a:xfrm>
            <a:off x="1371599" y="499730"/>
            <a:ext cx="9664996" cy="1200329"/>
          </a:xfrm>
          <a:prstGeom prst="rect">
            <a:avLst/>
          </a:prstGeom>
          <a:noFill/>
        </p:spPr>
        <p:txBody>
          <a:bodyPr wrap="square" rtlCol="0">
            <a:spAutoFit/>
          </a:bodyPr>
          <a:lstStyle/>
          <a:p>
            <a:pPr algn="ctr"/>
            <a:r>
              <a:rPr lang="es-ES" sz="3600" dirty="0">
                <a:solidFill>
                  <a:srgbClr val="FFFF00"/>
                </a:solidFill>
                <a:latin typeface="Arial Black" panose="020B0A04020102020204" pitchFamily="34" charset="0"/>
              </a:rPr>
              <a:t>FUNCIONES EJECUTIVAS DEL NEUROLOIDERAZGO</a:t>
            </a:r>
            <a:endParaRPr lang="es-PE" sz="3600" dirty="0">
              <a:solidFill>
                <a:srgbClr val="FFFF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84BE084E-3FC1-433A-B3A1-B7D05A325890}"/>
              </a:ext>
            </a:extLst>
          </p:cNvPr>
          <p:cNvSpPr>
            <a:spLocks noGrp="1"/>
          </p:cNvSpPr>
          <p:nvPr>
            <p:ph type="dt" sz="half" idx="10"/>
          </p:nvPr>
        </p:nvSpPr>
        <p:spPr/>
        <p:txBody>
          <a:bodyPr/>
          <a:lstStyle/>
          <a:p>
            <a:fld id="{14BD06C9-D678-4A6C-A81B-3AF42DA098B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CA3012EC-4E5B-413D-8DEC-CD2181DB52B4}"/>
              </a:ext>
            </a:extLst>
          </p:cNvPr>
          <p:cNvSpPr>
            <a:spLocks noGrp="1"/>
          </p:cNvSpPr>
          <p:nvPr>
            <p:ph type="sldNum" sz="quarter" idx="12"/>
          </p:nvPr>
        </p:nvSpPr>
        <p:spPr/>
        <p:txBody>
          <a:bodyPr/>
          <a:lstStyle/>
          <a:p>
            <a:fld id="{6D22F896-40B5-4ADD-8801-0D06FADFA095}" type="slidenum">
              <a:rPr lang="en-US" sz="2400" b="1" smtClean="0">
                <a:solidFill>
                  <a:srgbClr val="FFFF00"/>
                </a:solidFill>
              </a:rPr>
              <a:t>248</a:t>
            </a:fld>
            <a:endParaRPr lang="en-US" sz="2400" b="1" dirty="0">
              <a:solidFill>
                <a:srgbClr val="FFFF00"/>
              </a:solidFill>
            </a:endParaRPr>
          </a:p>
        </p:txBody>
      </p:sp>
    </p:spTree>
    <p:extLst>
      <p:ext uri="{BB962C8B-B14F-4D97-AF65-F5344CB8AC3E}">
        <p14:creationId xmlns:p14="http://schemas.microsoft.com/office/powerpoint/2010/main" val="405254030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88C97F1-46B5-0164-5FBC-C5707CD7F327}"/>
              </a:ext>
            </a:extLst>
          </p:cNvPr>
          <p:cNvSpPr>
            <a:spLocks noGrp="1"/>
          </p:cNvSpPr>
          <p:nvPr>
            <p:ph idx="1"/>
          </p:nvPr>
        </p:nvSpPr>
        <p:spPr>
          <a:xfrm>
            <a:off x="367746" y="432021"/>
            <a:ext cx="11532705" cy="6114553"/>
          </a:xfrm>
        </p:spPr>
        <p:txBody>
          <a:bodyPr>
            <a:noAutofit/>
          </a:bodyPr>
          <a:lstStyle/>
          <a:p>
            <a:pPr algn="just"/>
            <a:r>
              <a:rPr lang="es-MX" sz="4000" b="1" dirty="0"/>
              <a:t>A saber:</a:t>
            </a:r>
          </a:p>
          <a:p>
            <a:pPr algn="just"/>
            <a:r>
              <a:rPr lang="es-MX" sz="4000" b="1" dirty="0"/>
              <a:t>Las funciones ejecutivas del cerebro actúan como sustento del intelecto y también de la personalidad, la sensibilidad, la conducta social y la empatía.</a:t>
            </a:r>
          </a:p>
          <a:p>
            <a:pPr algn="just"/>
            <a:r>
              <a:rPr lang="es-MX" sz="4000" b="1" dirty="0"/>
              <a:t>En el cerebro de un líder deben funcionar en óptimas condiciones las capacidades de concentración, atención, memoria y flexibilidad cognitiva de las que dependen estas funciones.</a:t>
            </a:r>
            <a:endParaRPr lang="es-PE" sz="4000" b="1" dirty="0"/>
          </a:p>
        </p:txBody>
      </p:sp>
      <p:sp>
        <p:nvSpPr>
          <p:cNvPr id="2" name="Marcador de fecha 1">
            <a:extLst>
              <a:ext uri="{FF2B5EF4-FFF2-40B4-BE49-F238E27FC236}">
                <a16:creationId xmlns:a16="http://schemas.microsoft.com/office/drawing/2014/main" id="{6DFD36B6-2E64-4DE3-A008-ED540D1C1911}"/>
              </a:ext>
            </a:extLst>
          </p:cNvPr>
          <p:cNvSpPr>
            <a:spLocks noGrp="1"/>
          </p:cNvSpPr>
          <p:nvPr>
            <p:ph type="dt" sz="half" idx="10"/>
          </p:nvPr>
        </p:nvSpPr>
        <p:spPr/>
        <p:txBody>
          <a:bodyPr/>
          <a:lstStyle/>
          <a:p>
            <a:fld id="{83F12512-EA29-40F6-BC54-A63DB9EB31FD}"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AA98206F-8E34-4DF1-B62C-8CEA4CA07B93}"/>
              </a:ext>
            </a:extLst>
          </p:cNvPr>
          <p:cNvSpPr>
            <a:spLocks noGrp="1"/>
          </p:cNvSpPr>
          <p:nvPr>
            <p:ph type="sldNum" sz="quarter" idx="12"/>
          </p:nvPr>
        </p:nvSpPr>
        <p:spPr/>
        <p:txBody>
          <a:bodyPr/>
          <a:lstStyle/>
          <a:p>
            <a:fld id="{6D22F896-40B5-4ADD-8801-0D06FADFA095}" type="slidenum">
              <a:rPr lang="en-US" sz="2400" b="1" smtClean="0">
                <a:solidFill>
                  <a:srgbClr val="FFFF00"/>
                </a:solidFill>
              </a:rPr>
              <a:t>249</a:t>
            </a:fld>
            <a:endParaRPr lang="en-US" sz="2400" b="1" dirty="0">
              <a:solidFill>
                <a:srgbClr val="FFFF00"/>
              </a:solidFill>
            </a:endParaRPr>
          </a:p>
        </p:txBody>
      </p:sp>
    </p:spTree>
    <p:extLst>
      <p:ext uri="{BB962C8B-B14F-4D97-AF65-F5344CB8AC3E}">
        <p14:creationId xmlns:p14="http://schemas.microsoft.com/office/powerpoint/2010/main" val="2787427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C6A476D-E9CB-4543-9000-68A3A6E5BF8A}"/>
              </a:ext>
            </a:extLst>
          </p:cNvPr>
          <p:cNvSpPr>
            <a:spLocks noGrp="1"/>
          </p:cNvSpPr>
          <p:nvPr>
            <p:ph idx="1"/>
          </p:nvPr>
        </p:nvSpPr>
        <p:spPr>
          <a:xfrm>
            <a:off x="288234" y="789829"/>
            <a:ext cx="11668539" cy="5566521"/>
          </a:xfrm>
        </p:spPr>
        <p:txBody>
          <a:bodyPr>
            <a:normAutofit/>
          </a:bodyPr>
          <a:lstStyle/>
          <a:p>
            <a:pPr algn="just"/>
            <a:r>
              <a:rPr lang="es-MX" sz="3200" b="1" dirty="0"/>
              <a:t>La teoría de los 3 cerebros que poseemos los humanos: el reptiliano, el límbico y el neocórtex. </a:t>
            </a:r>
          </a:p>
          <a:p>
            <a:pPr algn="just"/>
            <a:r>
              <a:rPr lang="es-MX" sz="3200" b="1" dirty="0"/>
              <a:t>Esta teoría del cerebro triple, fue desarrollada por Paul MacLean, el cual entendía el cerebro humano como un compendio de tres cerebros en uno que regulan la adaptación conductual y fisiológica.</a:t>
            </a:r>
          </a:p>
          <a:p>
            <a:pPr algn="just"/>
            <a:r>
              <a:rPr lang="es-MX" sz="3200" b="1" dirty="0"/>
              <a:t> Estos tres cerebros serían relativamente independientes y que se relacionarían entre sí siguiendo una jerarquía, dependiendo de su antigüedad y lo importante de sus funciones de cara a nuestra supervivencia</a:t>
            </a:r>
            <a:endParaRPr lang="es-PE" sz="3200" b="1" dirty="0"/>
          </a:p>
        </p:txBody>
      </p:sp>
      <p:sp>
        <p:nvSpPr>
          <p:cNvPr id="4" name="Marcador de fecha 3">
            <a:extLst>
              <a:ext uri="{FF2B5EF4-FFF2-40B4-BE49-F238E27FC236}">
                <a16:creationId xmlns:a16="http://schemas.microsoft.com/office/drawing/2014/main" id="{9E704550-4CCB-439A-970C-786A22CD8253}"/>
              </a:ext>
            </a:extLst>
          </p:cNvPr>
          <p:cNvSpPr>
            <a:spLocks noGrp="1"/>
          </p:cNvSpPr>
          <p:nvPr>
            <p:ph type="dt" sz="half" idx="10"/>
          </p:nvPr>
        </p:nvSpPr>
        <p:spPr>
          <a:xfrm>
            <a:off x="9045934" y="6356350"/>
            <a:ext cx="2910840" cy="365125"/>
          </a:xfrm>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18CABF4-ECA1-47E9-A8EB-CAEBCD9802B9}"/>
              </a:ext>
            </a:extLst>
          </p:cNvPr>
          <p:cNvSpPr>
            <a:spLocks noGrp="1"/>
          </p:cNvSpPr>
          <p:nvPr>
            <p:ph type="sldNum" sz="quarter" idx="12"/>
          </p:nvPr>
        </p:nvSpPr>
        <p:spPr>
          <a:xfrm>
            <a:off x="8007626" y="136525"/>
            <a:ext cx="2743200" cy="365125"/>
          </a:xfrm>
        </p:spPr>
        <p:txBody>
          <a:bodyPr/>
          <a:lstStyle/>
          <a:p>
            <a:fld id="{6D22F896-40B5-4ADD-8801-0D06FADFA095}" type="slidenum">
              <a:rPr lang="en-US" sz="2400" b="1" smtClean="0">
                <a:solidFill>
                  <a:srgbClr val="FFFF00"/>
                </a:solidFill>
              </a:rPr>
              <a:t>25</a:t>
            </a:fld>
            <a:endParaRPr lang="en-US" sz="2400" b="1" dirty="0">
              <a:solidFill>
                <a:srgbClr val="FFFF00"/>
              </a:solidFill>
            </a:endParaRPr>
          </a:p>
        </p:txBody>
      </p:sp>
    </p:spTree>
    <p:extLst>
      <p:ext uri="{BB962C8B-B14F-4D97-AF65-F5344CB8AC3E}">
        <p14:creationId xmlns:p14="http://schemas.microsoft.com/office/powerpoint/2010/main" val="137996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38E2E8F-99EA-306A-DEBE-2C8076896429}"/>
              </a:ext>
            </a:extLst>
          </p:cNvPr>
          <p:cNvPicPr>
            <a:picLocks noChangeAspect="1"/>
          </p:cNvPicPr>
          <p:nvPr/>
        </p:nvPicPr>
        <p:blipFill rotWithShape="1">
          <a:blip r:embed="rId2"/>
          <a:srcRect l="16556" t="11784" r="19686" b="12093"/>
          <a:stretch/>
        </p:blipFill>
        <p:spPr>
          <a:xfrm>
            <a:off x="0" y="-15949"/>
            <a:ext cx="12192000" cy="6859767"/>
          </a:xfrm>
          <a:prstGeom prst="rect">
            <a:avLst/>
          </a:prstGeom>
        </p:spPr>
      </p:pic>
      <p:sp>
        <p:nvSpPr>
          <p:cNvPr id="7" name="Bocadillo: rectángulo 6">
            <a:extLst>
              <a:ext uri="{FF2B5EF4-FFF2-40B4-BE49-F238E27FC236}">
                <a16:creationId xmlns:a16="http://schemas.microsoft.com/office/drawing/2014/main" id="{C91F8C9A-826F-7516-B122-2C92C14D092B}"/>
              </a:ext>
            </a:extLst>
          </p:cNvPr>
          <p:cNvSpPr/>
          <p:nvPr/>
        </p:nvSpPr>
        <p:spPr>
          <a:xfrm>
            <a:off x="726557" y="180752"/>
            <a:ext cx="1403498" cy="1084521"/>
          </a:xfrm>
          <a:prstGeom prst="wedgeRectCallout">
            <a:avLst>
              <a:gd name="adj1" fmla="val 62803"/>
              <a:gd name="adj2" fmla="val 132770"/>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1800" b="1" dirty="0">
                <a:solidFill>
                  <a:schemeClr val="bg1"/>
                </a:solidFill>
              </a:rPr>
              <a:t>Control emocional </a:t>
            </a:r>
            <a:endParaRPr lang="es-PE" sz="1800" b="1" dirty="0">
              <a:solidFill>
                <a:schemeClr val="bg1"/>
              </a:solidFill>
            </a:endParaRPr>
          </a:p>
        </p:txBody>
      </p:sp>
      <p:sp>
        <p:nvSpPr>
          <p:cNvPr id="8" name="Bocadillo: rectángulo 7">
            <a:extLst>
              <a:ext uri="{FF2B5EF4-FFF2-40B4-BE49-F238E27FC236}">
                <a16:creationId xmlns:a16="http://schemas.microsoft.com/office/drawing/2014/main" id="{AE707A50-50ED-E590-20C1-9E196A9C1BDA}"/>
              </a:ext>
            </a:extLst>
          </p:cNvPr>
          <p:cNvSpPr/>
          <p:nvPr/>
        </p:nvSpPr>
        <p:spPr>
          <a:xfrm>
            <a:off x="281761" y="2029052"/>
            <a:ext cx="1403498" cy="1084521"/>
          </a:xfrm>
          <a:prstGeom prst="wedgeRectCallout">
            <a:avLst>
              <a:gd name="adj1" fmla="val 118864"/>
              <a:gd name="adj2" fmla="val 47476"/>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Inhibición</a:t>
            </a:r>
            <a:r>
              <a:rPr lang="es-ES" b="1" dirty="0"/>
              <a:t> </a:t>
            </a:r>
            <a:r>
              <a:rPr lang="es-ES" sz="1800" b="1" dirty="0"/>
              <a:t> </a:t>
            </a:r>
            <a:endParaRPr lang="es-PE" sz="1800" b="1" dirty="0"/>
          </a:p>
        </p:txBody>
      </p:sp>
      <p:sp>
        <p:nvSpPr>
          <p:cNvPr id="9" name="Bocadillo: rectángulo 8">
            <a:extLst>
              <a:ext uri="{FF2B5EF4-FFF2-40B4-BE49-F238E27FC236}">
                <a16:creationId xmlns:a16="http://schemas.microsoft.com/office/drawing/2014/main" id="{D1F394FF-7F33-410E-47AB-2C112A7D5F8A}"/>
              </a:ext>
            </a:extLst>
          </p:cNvPr>
          <p:cNvSpPr/>
          <p:nvPr/>
        </p:nvSpPr>
        <p:spPr>
          <a:xfrm>
            <a:off x="726557" y="4074053"/>
            <a:ext cx="1637413" cy="1084521"/>
          </a:xfrm>
          <a:prstGeom prst="wedgeRectCallout">
            <a:avLst>
              <a:gd name="adj1" fmla="val 130336"/>
              <a:gd name="adj2" fmla="val -105465"/>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Flexibilidad cognitiva</a:t>
            </a:r>
            <a:r>
              <a:rPr lang="es-ES" sz="1800" b="1" dirty="0">
                <a:solidFill>
                  <a:schemeClr val="bg1"/>
                </a:solidFill>
              </a:rPr>
              <a:t> </a:t>
            </a:r>
            <a:endParaRPr lang="es-PE" sz="1800" b="1" dirty="0">
              <a:solidFill>
                <a:schemeClr val="bg1"/>
              </a:solidFill>
            </a:endParaRPr>
          </a:p>
        </p:txBody>
      </p:sp>
      <p:sp>
        <p:nvSpPr>
          <p:cNvPr id="10" name="Bocadillo: rectángulo 9">
            <a:extLst>
              <a:ext uri="{FF2B5EF4-FFF2-40B4-BE49-F238E27FC236}">
                <a16:creationId xmlns:a16="http://schemas.microsoft.com/office/drawing/2014/main" id="{0E51D19A-C2EB-9CD0-99AA-C9D7E12D13D6}"/>
              </a:ext>
            </a:extLst>
          </p:cNvPr>
          <p:cNvSpPr/>
          <p:nvPr/>
        </p:nvSpPr>
        <p:spPr>
          <a:xfrm>
            <a:off x="2690036" y="4960086"/>
            <a:ext cx="1403498" cy="1084521"/>
          </a:xfrm>
          <a:prstGeom prst="wedgeRectCallout">
            <a:avLst>
              <a:gd name="adj1" fmla="val 78712"/>
              <a:gd name="adj2" fmla="val -164289"/>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Memoria de trabajo</a:t>
            </a:r>
            <a:endParaRPr lang="es-PE" sz="1800" b="1" dirty="0">
              <a:solidFill>
                <a:schemeClr val="bg1"/>
              </a:solidFill>
            </a:endParaRPr>
          </a:p>
        </p:txBody>
      </p:sp>
      <p:sp>
        <p:nvSpPr>
          <p:cNvPr id="11" name="Bocadillo: rectángulo 10">
            <a:extLst>
              <a:ext uri="{FF2B5EF4-FFF2-40B4-BE49-F238E27FC236}">
                <a16:creationId xmlns:a16="http://schemas.microsoft.com/office/drawing/2014/main" id="{392E53B1-4FD6-9B3E-AF87-47B304A93066}"/>
              </a:ext>
            </a:extLst>
          </p:cNvPr>
          <p:cNvSpPr/>
          <p:nvPr/>
        </p:nvSpPr>
        <p:spPr>
          <a:xfrm>
            <a:off x="10194851" y="5498802"/>
            <a:ext cx="1403498" cy="1084521"/>
          </a:xfrm>
          <a:prstGeom prst="wedgeRectCallout">
            <a:avLst>
              <a:gd name="adj1" fmla="val -208409"/>
              <a:gd name="adj2" fmla="val -138799"/>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Toma de decisiones </a:t>
            </a:r>
            <a:r>
              <a:rPr lang="es-ES" sz="1800" b="1" dirty="0">
                <a:solidFill>
                  <a:schemeClr val="bg1"/>
                </a:solidFill>
              </a:rPr>
              <a:t> </a:t>
            </a:r>
            <a:endParaRPr lang="es-PE" sz="1800" b="1" dirty="0">
              <a:solidFill>
                <a:schemeClr val="bg1"/>
              </a:solidFill>
            </a:endParaRPr>
          </a:p>
        </p:txBody>
      </p:sp>
      <p:sp>
        <p:nvSpPr>
          <p:cNvPr id="12" name="Bocadillo: rectángulo 11">
            <a:extLst>
              <a:ext uri="{FF2B5EF4-FFF2-40B4-BE49-F238E27FC236}">
                <a16:creationId xmlns:a16="http://schemas.microsoft.com/office/drawing/2014/main" id="{0F7CFCF8-3383-294A-C1BA-EDA31A4C2587}"/>
              </a:ext>
            </a:extLst>
          </p:cNvPr>
          <p:cNvSpPr/>
          <p:nvPr/>
        </p:nvSpPr>
        <p:spPr>
          <a:xfrm>
            <a:off x="10077894" y="3112679"/>
            <a:ext cx="1637413" cy="1084521"/>
          </a:xfrm>
          <a:prstGeom prst="wedgeRectCallout">
            <a:avLst>
              <a:gd name="adj1" fmla="val -172911"/>
              <a:gd name="adj2" fmla="val 11201"/>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Planificación </a:t>
            </a:r>
            <a:endParaRPr lang="es-PE" sz="1800" b="1" dirty="0">
              <a:solidFill>
                <a:schemeClr val="bg1"/>
              </a:solidFill>
            </a:endParaRPr>
          </a:p>
        </p:txBody>
      </p:sp>
      <p:sp>
        <p:nvSpPr>
          <p:cNvPr id="13" name="Bocadillo: rectángulo 12">
            <a:extLst>
              <a:ext uri="{FF2B5EF4-FFF2-40B4-BE49-F238E27FC236}">
                <a16:creationId xmlns:a16="http://schemas.microsoft.com/office/drawing/2014/main" id="{7ECDA0E6-3CBE-AC2E-53C2-F4F46B14D70B}"/>
              </a:ext>
            </a:extLst>
          </p:cNvPr>
          <p:cNvSpPr/>
          <p:nvPr/>
        </p:nvSpPr>
        <p:spPr>
          <a:xfrm>
            <a:off x="9900995" y="216889"/>
            <a:ext cx="1811077" cy="1084521"/>
          </a:xfrm>
          <a:prstGeom prst="wedgeRectCallout">
            <a:avLst>
              <a:gd name="adj1" fmla="val -238959"/>
              <a:gd name="adj2" fmla="val 198456"/>
            </a:avLst>
          </a:prstGeom>
          <a:solidFill>
            <a:schemeClr val="accent4">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Velocidad de pensamiento</a:t>
            </a:r>
            <a:r>
              <a:rPr lang="es-ES" sz="1800" b="1" dirty="0">
                <a:solidFill>
                  <a:schemeClr val="bg1"/>
                </a:solidFill>
              </a:rPr>
              <a:t> </a:t>
            </a:r>
            <a:endParaRPr lang="es-PE" sz="1800" b="1" dirty="0">
              <a:solidFill>
                <a:schemeClr val="bg1"/>
              </a:solidFill>
            </a:endParaRPr>
          </a:p>
        </p:txBody>
      </p:sp>
      <p:sp>
        <p:nvSpPr>
          <p:cNvPr id="14" name="Bocadillo: rectángulo 13">
            <a:extLst>
              <a:ext uri="{FF2B5EF4-FFF2-40B4-BE49-F238E27FC236}">
                <a16:creationId xmlns:a16="http://schemas.microsoft.com/office/drawing/2014/main" id="{28893F66-1545-8D09-6568-D64174B13EAA}"/>
              </a:ext>
            </a:extLst>
          </p:cNvPr>
          <p:cNvSpPr/>
          <p:nvPr/>
        </p:nvSpPr>
        <p:spPr>
          <a:xfrm>
            <a:off x="6822558" y="180751"/>
            <a:ext cx="1403498" cy="1084521"/>
          </a:xfrm>
          <a:prstGeom prst="wedgeRectCallout">
            <a:avLst>
              <a:gd name="adj1" fmla="val -206136"/>
              <a:gd name="adj2" fmla="val 172966"/>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Fluidez verbal </a:t>
            </a:r>
            <a:r>
              <a:rPr lang="es-ES" sz="1800" b="1" dirty="0">
                <a:solidFill>
                  <a:schemeClr val="bg1"/>
                </a:solidFill>
              </a:rPr>
              <a:t> </a:t>
            </a:r>
            <a:endParaRPr lang="es-PE" sz="1800" b="1" dirty="0">
              <a:solidFill>
                <a:schemeClr val="bg1"/>
              </a:solidFill>
            </a:endParaRPr>
          </a:p>
        </p:txBody>
      </p:sp>
      <p:sp>
        <p:nvSpPr>
          <p:cNvPr id="15" name="Rectángulo: esquinas redondeadas 14">
            <a:extLst>
              <a:ext uri="{FF2B5EF4-FFF2-40B4-BE49-F238E27FC236}">
                <a16:creationId xmlns:a16="http://schemas.microsoft.com/office/drawing/2014/main" id="{51B79CC1-E7E6-9909-F97C-BC098D28A2EB}"/>
              </a:ext>
            </a:extLst>
          </p:cNvPr>
          <p:cNvSpPr/>
          <p:nvPr/>
        </p:nvSpPr>
        <p:spPr>
          <a:xfrm>
            <a:off x="2690036" y="2698009"/>
            <a:ext cx="6432699" cy="956930"/>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t>Componentes de las funciones Ejecutivas </a:t>
            </a:r>
            <a:endParaRPr lang="es-PE" sz="3200" b="1" dirty="0"/>
          </a:p>
        </p:txBody>
      </p:sp>
      <p:sp>
        <p:nvSpPr>
          <p:cNvPr id="2" name="Marcador de fecha 1">
            <a:extLst>
              <a:ext uri="{FF2B5EF4-FFF2-40B4-BE49-F238E27FC236}">
                <a16:creationId xmlns:a16="http://schemas.microsoft.com/office/drawing/2014/main" id="{D1ED75FD-9A45-459C-8C7F-67DC74F4D229}"/>
              </a:ext>
            </a:extLst>
          </p:cNvPr>
          <p:cNvSpPr>
            <a:spLocks noGrp="1"/>
          </p:cNvSpPr>
          <p:nvPr>
            <p:ph type="dt" sz="half" idx="10"/>
          </p:nvPr>
        </p:nvSpPr>
        <p:spPr>
          <a:xfrm>
            <a:off x="7223760" y="6308580"/>
            <a:ext cx="2910840" cy="365125"/>
          </a:xfrm>
        </p:spPr>
        <p:txBody>
          <a:bodyPr/>
          <a:lstStyle/>
          <a:p>
            <a:fld id="{336E6896-676D-4B8B-AC20-F6E6FAF4DF4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20F91614-CE0C-4048-BE3F-2F747846A125}"/>
              </a:ext>
            </a:extLst>
          </p:cNvPr>
          <p:cNvSpPr>
            <a:spLocks noGrp="1"/>
          </p:cNvSpPr>
          <p:nvPr>
            <p:ph type="sldNum" sz="quarter" idx="12"/>
          </p:nvPr>
        </p:nvSpPr>
        <p:spPr/>
        <p:txBody>
          <a:bodyPr/>
          <a:lstStyle/>
          <a:p>
            <a:fld id="{6D22F896-40B5-4ADD-8801-0D06FADFA095}" type="slidenum">
              <a:rPr lang="en-US" smtClean="0"/>
              <a:t>250</a:t>
            </a:fld>
            <a:endParaRPr lang="en-US" dirty="0"/>
          </a:p>
        </p:txBody>
      </p:sp>
    </p:spTree>
    <p:extLst>
      <p:ext uri="{BB962C8B-B14F-4D97-AF65-F5344CB8AC3E}">
        <p14:creationId xmlns:p14="http://schemas.microsoft.com/office/powerpoint/2010/main" val="2873439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circle(in)">
                                      <p:cBhvr>
                                        <p:cTn id="12" dur="20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circle(in)">
                                      <p:cBhvr>
                                        <p:cTn id="22" dur="20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circle(in)">
                                      <p:cBhvr>
                                        <p:cTn id="27" dur="20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circle(in)">
                                      <p:cBhvr>
                                        <p:cTn id="32" dur="20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circle(in)">
                                      <p:cBhvr>
                                        <p:cTn id="37" dur="20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circle(in)">
                                      <p:cBhvr>
                                        <p:cTn id="42" dur="2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circle(in)">
                                      <p:cBhvr>
                                        <p:cTn id="47" dur="20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Effect transition="in" filter="circle(in)">
                                      <p:cBhvr>
                                        <p:cTn id="52"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animBg="1"/>
      <p:bldP spid="13" grpId="0" animBg="1"/>
      <p:bldP spid="14" grpId="0" animBg="1"/>
      <p:bldP spid="15" grpId="0" animBg="1"/>
    </p:bld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00">
            <a:extLst>
              <a:ext uri="{FF2B5EF4-FFF2-40B4-BE49-F238E27FC236}">
                <a16:creationId xmlns:a16="http://schemas.microsoft.com/office/drawing/2014/main" id="{D3602940-F3AE-5EF9-038F-5D25321649F4}"/>
              </a:ext>
            </a:extLst>
          </p:cNvPr>
          <p:cNvPicPr/>
          <p:nvPr/>
        </p:nvPicPr>
        <p:blipFill rotWithShape="1">
          <a:blip r:embed="rId2"/>
          <a:srcRect l="47674" t="33830" r="3605" b="1304"/>
          <a:stretch/>
        </p:blipFill>
        <p:spPr>
          <a:xfrm>
            <a:off x="0" y="0"/>
            <a:ext cx="12192000" cy="6858000"/>
          </a:xfrm>
          <a:prstGeom prst="rect">
            <a:avLst/>
          </a:prstGeom>
        </p:spPr>
      </p:pic>
      <p:pic>
        <p:nvPicPr>
          <p:cNvPr id="6" name="Picture 502">
            <a:extLst>
              <a:ext uri="{FF2B5EF4-FFF2-40B4-BE49-F238E27FC236}">
                <a16:creationId xmlns:a16="http://schemas.microsoft.com/office/drawing/2014/main" id="{0223EF08-5BB7-B0C1-7422-07744618FF5B}"/>
              </a:ext>
            </a:extLst>
          </p:cNvPr>
          <p:cNvPicPr/>
          <p:nvPr/>
        </p:nvPicPr>
        <p:blipFill rotWithShape="1">
          <a:blip r:embed="rId3"/>
          <a:srcRect l="5740" r="45745"/>
          <a:stretch/>
        </p:blipFill>
        <p:spPr>
          <a:xfrm>
            <a:off x="337931" y="1647389"/>
            <a:ext cx="3578088" cy="4098853"/>
          </a:xfrm>
          <a:prstGeom prst="rect">
            <a:avLst/>
          </a:prstGeom>
        </p:spPr>
      </p:pic>
      <p:sp>
        <p:nvSpPr>
          <p:cNvPr id="2" name="Rectángulo: esquinas redondeadas 1">
            <a:extLst>
              <a:ext uri="{FF2B5EF4-FFF2-40B4-BE49-F238E27FC236}">
                <a16:creationId xmlns:a16="http://schemas.microsoft.com/office/drawing/2014/main" id="{79136BC5-B691-421F-A594-7CB95C35D29A}"/>
              </a:ext>
            </a:extLst>
          </p:cNvPr>
          <p:cNvSpPr/>
          <p:nvPr/>
        </p:nvSpPr>
        <p:spPr>
          <a:xfrm>
            <a:off x="4253948" y="2297055"/>
            <a:ext cx="5950227" cy="128877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bg1"/>
                </a:solidFill>
              </a:rPr>
              <a:t>“hay una fuerza motriz mas poderosa que el vapor ,la electricidad y la energía atómica: </a:t>
            </a:r>
            <a:r>
              <a:rPr lang="es-MX" sz="2400" b="1" dirty="0">
                <a:solidFill>
                  <a:srgbClr val="FF0000"/>
                </a:solidFill>
              </a:rPr>
              <a:t>la voluntad</a:t>
            </a:r>
            <a:r>
              <a:rPr lang="es-MX" sz="2400" b="1" dirty="0">
                <a:solidFill>
                  <a:schemeClr val="bg1"/>
                </a:solidFill>
              </a:rPr>
              <a:t>”!</a:t>
            </a:r>
            <a:endParaRPr lang="es-PE" sz="2400" b="1" dirty="0">
              <a:solidFill>
                <a:schemeClr val="bg1"/>
              </a:solidFill>
            </a:endParaRPr>
          </a:p>
        </p:txBody>
      </p:sp>
      <p:sp>
        <p:nvSpPr>
          <p:cNvPr id="3" name="Marcador de fecha 2">
            <a:extLst>
              <a:ext uri="{FF2B5EF4-FFF2-40B4-BE49-F238E27FC236}">
                <a16:creationId xmlns:a16="http://schemas.microsoft.com/office/drawing/2014/main" id="{5749ADCB-4489-4612-85AE-7866D7E7B120}"/>
              </a:ext>
            </a:extLst>
          </p:cNvPr>
          <p:cNvSpPr>
            <a:spLocks noGrp="1"/>
          </p:cNvSpPr>
          <p:nvPr>
            <p:ph type="dt" sz="half" idx="10"/>
          </p:nvPr>
        </p:nvSpPr>
        <p:spPr/>
        <p:txBody>
          <a:bodyPr/>
          <a:lstStyle/>
          <a:p>
            <a:fld id="{0A63B50A-0341-4664-9AD0-E3F29CCAD727}"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DF9708A-EA06-4C00-A834-DFA16A425C18}"/>
              </a:ext>
            </a:extLst>
          </p:cNvPr>
          <p:cNvSpPr>
            <a:spLocks noGrp="1"/>
          </p:cNvSpPr>
          <p:nvPr>
            <p:ph type="sldNum" sz="quarter" idx="12"/>
          </p:nvPr>
        </p:nvSpPr>
        <p:spPr/>
        <p:txBody>
          <a:bodyPr/>
          <a:lstStyle/>
          <a:p>
            <a:fld id="{6D22F896-40B5-4ADD-8801-0D06FADFA095}" type="slidenum">
              <a:rPr lang="en-US" sz="2400" b="1" smtClean="0">
                <a:solidFill>
                  <a:srgbClr val="FFFF00"/>
                </a:solidFill>
              </a:rPr>
              <a:t>251</a:t>
            </a:fld>
            <a:endParaRPr lang="en-US" sz="2400" b="1" dirty="0">
              <a:solidFill>
                <a:srgbClr val="FFFF00"/>
              </a:solidFill>
            </a:endParaRPr>
          </a:p>
        </p:txBody>
      </p:sp>
    </p:spTree>
    <p:extLst>
      <p:ext uri="{BB962C8B-B14F-4D97-AF65-F5344CB8AC3E}">
        <p14:creationId xmlns:p14="http://schemas.microsoft.com/office/powerpoint/2010/main" val="24342885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24CFB46-E1A0-B624-39A1-7BF03B88836A}"/>
              </a:ext>
            </a:extLst>
          </p:cNvPr>
          <p:cNvSpPr>
            <a:spLocks noGrp="1"/>
          </p:cNvSpPr>
          <p:nvPr>
            <p:ph type="title"/>
          </p:nvPr>
        </p:nvSpPr>
        <p:spPr>
          <a:xfrm>
            <a:off x="159026" y="234286"/>
            <a:ext cx="11873948" cy="1293028"/>
          </a:xfrm>
          <a:solidFill>
            <a:srgbClr val="FF0000"/>
          </a:solidFill>
        </p:spPr>
        <p:txBody>
          <a:bodyPr>
            <a:normAutofit fontScale="90000"/>
          </a:bodyPr>
          <a:lstStyle/>
          <a:p>
            <a:pPr algn="ctr"/>
            <a:r>
              <a:rPr lang="es-MX" dirty="0">
                <a:latin typeface="Arial Black" panose="020B0A04020102020204" pitchFamily="34" charset="0"/>
              </a:rPr>
              <a:t>El autoliderazgo emocional es una cualidad imprescindible del liderazgo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2683E85A-B478-3871-FA68-02BCA7318E33}"/>
              </a:ext>
            </a:extLst>
          </p:cNvPr>
          <p:cNvSpPr>
            <a:spLocks noGrp="1"/>
          </p:cNvSpPr>
          <p:nvPr>
            <p:ph idx="1"/>
          </p:nvPr>
        </p:nvSpPr>
        <p:spPr>
          <a:xfrm>
            <a:off x="159026" y="1730735"/>
            <a:ext cx="11873948" cy="4892979"/>
          </a:xfrm>
        </p:spPr>
        <p:txBody>
          <a:bodyPr>
            <a:noAutofit/>
          </a:bodyPr>
          <a:lstStyle/>
          <a:p>
            <a:pPr algn="just"/>
            <a:r>
              <a:rPr lang="es-MX" sz="2800" b="1" dirty="0"/>
              <a:t>La ausencia de liderazgo emocional puede afectar no sólo el desempeño de las funciones ejecutivas, sino también el rendimiento de los equipos de trabajo, cuyos integrantes deben ser seducidos y motivados por sus líderes.</a:t>
            </a:r>
          </a:p>
          <a:p>
            <a:pPr algn="just"/>
            <a:r>
              <a:rPr lang="es-MX" sz="2800" b="1" dirty="0"/>
              <a:t>Los nuevos métodos surgidos de las neurociencias permiten hallar a los hombres y mujeres mejor dotados en cuanto a las mencionadas cualidades y, paralelamente, implementar programas que contribuyan a potenciar las capacidades que se consideran excluyentes para un desempeño eficaz de quienes ya forman parte de la organización . </a:t>
            </a:r>
            <a:endParaRPr lang="es-PE" sz="2800" b="1" dirty="0"/>
          </a:p>
        </p:txBody>
      </p:sp>
      <p:sp>
        <p:nvSpPr>
          <p:cNvPr id="4" name="Marcador de fecha 3">
            <a:extLst>
              <a:ext uri="{FF2B5EF4-FFF2-40B4-BE49-F238E27FC236}">
                <a16:creationId xmlns:a16="http://schemas.microsoft.com/office/drawing/2014/main" id="{FD7A4E0E-0146-41AD-93EB-82D668EDFE9A}"/>
              </a:ext>
            </a:extLst>
          </p:cNvPr>
          <p:cNvSpPr>
            <a:spLocks noGrp="1"/>
          </p:cNvSpPr>
          <p:nvPr>
            <p:ph type="dt" sz="half" idx="10"/>
          </p:nvPr>
        </p:nvSpPr>
        <p:spPr/>
        <p:txBody>
          <a:bodyPr/>
          <a:lstStyle/>
          <a:p>
            <a:fld id="{C7C90487-A063-4A9D-ACC7-A003E32C962E}"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7113BA12-7287-4C34-85DB-FCDED4C001C8}"/>
              </a:ext>
            </a:extLst>
          </p:cNvPr>
          <p:cNvSpPr>
            <a:spLocks noGrp="1"/>
          </p:cNvSpPr>
          <p:nvPr>
            <p:ph type="sldNum" sz="quarter" idx="12"/>
          </p:nvPr>
        </p:nvSpPr>
        <p:spPr>
          <a:xfrm>
            <a:off x="9289774" y="136525"/>
            <a:ext cx="2743200" cy="365125"/>
          </a:xfrm>
        </p:spPr>
        <p:txBody>
          <a:bodyPr/>
          <a:lstStyle/>
          <a:p>
            <a:fld id="{6D22F896-40B5-4ADD-8801-0D06FADFA095}" type="slidenum">
              <a:rPr lang="en-US" sz="2400" b="1" smtClean="0">
                <a:solidFill>
                  <a:srgbClr val="FFFF00"/>
                </a:solidFill>
              </a:rPr>
              <a:t>252</a:t>
            </a:fld>
            <a:endParaRPr lang="en-US" sz="2400" b="1" dirty="0">
              <a:solidFill>
                <a:srgbClr val="FFFF00"/>
              </a:solidFill>
            </a:endParaRPr>
          </a:p>
        </p:txBody>
      </p:sp>
    </p:spTree>
    <p:extLst>
      <p:ext uri="{BB962C8B-B14F-4D97-AF65-F5344CB8AC3E}">
        <p14:creationId xmlns:p14="http://schemas.microsoft.com/office/powerpoint/2010/main" val="1480727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00BF51-4714-BB19-D75E-23354091F4D6}"/>
              </a:ext>
            </a:extLst>
          </p:cNvPr>
          <p:cNvSpPr>
            <a:spLocks noGrp="1"/>
          </p:cNvSpPr>
          <p:nvPr>
            <p:ph type="title"/>
          </p:nvPr>
        </p:nvSpPr>
        <p:spPr>
          <a:xfrm>
            <a:off x="685800" y="243879"/>
            <a:ext cx="10820400" cy="790872"/>
          </a:xfrm>
          <a:solidFill>
            <a:srgbClr val="FF0000"/>
          </a:solidFill>
        </p:spPr>
        <p:txBody>
          <a:bodyPr/>
          <a:lstStyle/>
          <a:p>
            <a:r>
              <a:rPr lang="es-MX" dirty="0">
                <a:latin typeface="Arial Black" panose="020B0A04020102020204" pitchFamily="34" charset="0"/>
              </a:rPr>
              <a:t>Llaves bioquímicas del cerebro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8E35E6D4-FDCA-82DC-DD84-91AF93A513FD}"/>
              </a:ext>
            </a:extLst>
          </p:cNvPr>
          <p:cNvSpPr>
            <a:spLocks noGrp="1"/>
          </p:cNvSpPr>
          <p:nvPr>
            <p:ph idx="1"/>
          </p:nvPr>
        </p:nvSpPr>
        <p:spPr>
          <a:xfrm>
            <a:off x="172278" y="1240403"/>
            <a:ext cx="11860696" cy="5491701"/>
          </a:xfrm>
        </p:spPr>
        <p:txBody>
          <a:bodyPr>
            <a:normAutofit/>
          </a:bodyPr>
          <a:lstStyle/>
          <a:p>
            <a:pPr algn="just"/>
            <a:r>
              <a:rPr lang="es-MX" sz="3200" b="1" dirty="0"/>
              <a:t>Nuestra reacciones, conductas y comportamiento y por que no hasta nuestra personalidad están fuertemente condicionadas por neurotransmisores químicos, hormonas péptidos, que nos desarrollan emociones positivas y sentimientos de placer</a:t>
            </a:r>
          </a:p>
          <a:p>
            <a:pPr algn="just"/>
            <a:r>
              <a:rPr lang="es-MX" sz="3200" b="1" dirty="0">
                <a:solidFill>
                  <a:srgbClr val="FF0000"/>
                </a:solidFill>
              </a:rPr>
              <a:t>Endorfinas :</a:t>
            </a:r>
            <a:r>
              <a:rPr lang="es-MX" sz="3200" b="1" dirty="0"/>
              <a:t>mejora conexión y comunicación con los demás</a:t>
            </a:r>
          </a:p>
          <a:p>
            <a:pPr algn="just"/>
            <a:r>
              <a:rPr lang="es-MX" sz="3200" b="1" dirty="0">
                <a:solidFill>
                  <a:srgbClr val="FF0000"/>
                </a:solidFill>
              </a:rPr>
              <a:t>Dopamina: </a:t>
            </a:r>
            <a:r>
              <a:rPr lang="es-MX" sz="3200" b="1" dirty="0"/>
              <a:t>actitudes de logro, audaces</a:t>
            </a:r>
          </a:p>
          <a:p>
            <a:pPr algn="just"/>
            <a:r>
              <a:rPr lang="es-MX" sz="3200" b="1" dirty="0">
                <a:solidFill>
                  <a:srgbClr val="FF0000"/>
                </a:solidFill>
              </a:rPr>
              <a:t>Oxitocina ; </a:t>
            </a:r>
            <a:r>
              <a:rPr lang="es-MX" sz="3200" b="1" dirty="0"/>
              <a:t>actitud estimulante ,empática</a:t>
            </a:r>
          </a:p>
          <a:p>
            <a:pPr algn="just"/>
            <a:r>
              <a:rPr lang="es-MX" sz="3200" b="1" dirty="0">
                <a:solidFill>
                  <a:srgbClr val="FF0000"/>
                </a:solidFill>
              </a:rPr>
              <a:t>Serotonina: </a:t>
            </a:r>
            <a:r>
              <a:rPr lang="es-MX" sz="3200" b="1" dirty="0"/>
              <a:t>bienestar y relajación .contra el mal humor  </a:t>
            </a:r>
            <a:endParaRPr lang="es-PE" sz="3200" b="1" dirty="0"/>
          </a:p>
        </p:txBody>
      </p:sp>
      <p:sp>
        <p:nvSpPr>
          <p:cNvPr id="4" name="Marcador de fecha 3">
            <a:extLst>
              <a:ext uri="{FF2B5EF4-FFF2-40B4-BE49-F238E27FC236}">
                <a16:creationId xmlns:a16="http://schemas.microsoft.com/office/drawing/2014/main" id="{43197750-5360-4360-ACD3-B7C145879391}"/>
              </a:ext>
            </a:extLst>
          </p:cNvPr>
          <p:cNvSpPr>
            <a:spLocks noGrp="1"/>
          </p:cNvSpPr>
          <p:nvPr>
            <p:ph type="dt" sz="half" idx="10"/>
          </p:nvPr>
        </p:nvSpPr>
        <p:spPr/>
        <p:txBody>
          <a:bodyPr/>
          <a:lstStyle/>
          <a:p>
            <a:fld id="{253B8744-37CC-4121-859F-0CC0082CA711}"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F6DAA5D7-135B-4399-97BD-9642AAB6566A}"/>
              </a:ext>
            </a:extLst>
          </p:cNvPr>
          <p:cNvSpPr>
            <a:spLocks noGrp="1"/>
          </p:cNvSpPr>
          <p:nvPr>
            <p:ph type="sldNum" sz="quarter" idx="12"/>
          </p:nvPr>
        </p:nvSpPr>
        <p:spPr>
          <a:xfrm>
            <a:off x="11115261" y="875278"/>
            <a:ext cx="917713" cy="365125"/>
          </a:xfrm>
        </p:spPr>
        <p:txBody>
          <a:bodyPr/>
          <a:lstStyle/>
          <a:p>
            <a:fld id="{6D22F896-40B5-4ADD-8801-0D06FADFA095}" type="slidenum">
              <a:rPr lang="en-US" sz="2400" b="1" smtClean="0">
                <a:solidFill>
                  <a:srgbClr val="FFFF00"/>
                </a:solidFill>
              </a:rPr>
              <a:t>253</a:t>
            </a:fld>
            <a:endParaRPr lang="en-US" sz="2400" b="1" dirty="0">
              <a:solidFill>
                <a:srgbClr val="FFFF00"/>
              </a:solidFill>
            </a:endParaRPr>
          </a:p>
        </p:txBody>
      </p:sp>
    </p:spTree>
    <p:extLst>
      <p:ext uri="{BB962C8B-B14F-4D97-AF65-F5344CB8AC3E}">
        <p14:creationId xmlns:p14="http://schemas.microsoft.com/office/powerpoint/2010/main" val="1964664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4A426D-2D90-BD81-D041-3FF3261BF8A0}"/>
              </a:ext>
            </a:extLst>
          </p:cNvPr>
          <p:cNvSpPr>
            <a:spLocks noGrp="1"/>
          </p:cNvSpPr>
          <p:nvPr>
            <p:ph type="title"/>
          </p:nvPr>
        </p:nvSpPr>
        <p:spPr>
          <a:xfrm>
            <a:off x="203201" y="132195"/>
            <a:ext cx="11548532" cy="703183"/>
          </a:xfrm>
          <a:solidFill>
            <a:srgbClr val="FF0000"/>
          </a:solidFill>
        </p:spPr>
        <p:txBody>
          <a:bodyPr>
            <a:normAutofit/>
          </a:bodyPr>
          <a:lstStyle/>
          <a:p>
            <a:pPr algn="ctr"/>
            <a:r>
              <a:rPr lang="es-ES" sz="3200" b="1" dirty="0"/>
              <a:t>Teoría de la personalidad y neurotransmisores </a:t>
            </a:r>
            <a:endParaRPr lang="es-PE" sz="3200" b="1" dirty="0"/>
          </a:p>
        </p:txBody>
      </p:sp>
      <p:pic>
        <p:nvPicPr>
          <p:cNvPr id="3" name="Picture 437">
            <a:extLst>
              <a:ext uri="{FF2B5EF4-FFF2-40B4-BE49-F238E27FC236}">
                <a16:creationId xmlns:a16="http://schemas.microsoft.com/office/drawing/2014/main" id="{D0A3EEE4-886E-50D7-4D68-F859948E97FD}"/>
              </a:ext>
            </a:extLst>
          </p:cNvPr>
          <p:cNvPicPr/>
          <p:nvPr/>
        </p:nvPicPr>
        <p:blipFill rotWithShape="1">
          <a:blip r:embed="rId2"/>
          <a:srcRect l="2287" r="70579" b="67301"/>
          <a:stretch/>
        </p:blipFill>
        <p:spPr>
          <a:xfrm>
            <a:off x="200373" y="999114"/>
            <a:ext cx="2277541" cy="2120418"/>
          </a:xfrm>
          <a:prstGeom prst="rect">
            <a:avLst/>
          </a:prstGeom>
        </p:spPr>
      </p:pic>
      <p:pic>
        <p:nvPicPr>
          <p:cNvPr id="5" name="Picture 437">
            <a:extLst>
              <a:ext uri="{FF2B5EF4-FFF2-40B4-BE49-F238E27FC236}">
                <a16:creationId xmlns:a16="http://schemas.microsoft.com/office/drawing/2014/main" id="{846D5E8C-2DA3-E619-7BE6-98B503E7357B}"/>
              </a:ext>
            </a:extLst>
          </p:cNvPr>
          <p:cNvPicPr/>
          <p:nvPr/>
        </p:nvPicPr>
        <p:blipFill rotWithShape="1">
          <a:blip r:embed="rId2"/>
          <a:srcRect l="28201" r="54116" b="67301"/>
          <a:stretch/>
        </p:blipFill>
        <p:spPr>
          <a:xfrm>
            <a:off x="2559758" y="999113"/>
            <a:ext cx="1769352" cy="2120417"/>
          </a:xfrm>
          <a:prstGeom prst="rect">
            <a:avLst/>
          </a:prstGeom>
        </p:spPr>
      </p:pic>
      <p:pic>
        <p:nvPicPr>
          <p:cNvPr id="6" name="Picture 437">
            <a:extLst>
              <a:ext uri="{FF2B5EF4-FFF2-40B4-BE49-F238E27FC236}">
                <a16:creationId xmlns:a16="http://schemas.microsoft.com/office/drawing/2014/main" id="{8DE957CA-7D2C-A212-9523-A8E6D6A87547}"/>
              </a:ext>
            </a:extLst>
          </p:cNvPr>
          <p:cNvPicPr/>
          <p:nvPr/>
        </p:nvPicPr>
        <p:blipFill rotWithShape="1">
          <a:blip r:embed="rId2"/>
          <a:srcRect l="48475" r="33842" b="67301"/>
          <a:stretch/>
        </p:blipFill>
        <p:spPr>
          <a:xfrm>
            <a:off x="4447819" y="999112"/>
            <a:ext cx="2054582" cy="2120418"/>
          </a:xfrm>
          <a:prstGeom prst="rect">
            <a:avLst/>
          </a:prstGeom>
        </p:spPr>
      </p:pic>
      <p:pic>
        <p:nvPicPr>
          <p:cNvPr id="7" name="Picture 437">
            <a:extLst>
              <a:ext uri="{FF2B5EF4-FFF2-40B4-BE49-F238E27FC236}">
                <a16:creationId xmlns:a16="http://schemas.microsoft.com/office/drawing/2014/main" id="{F0512807-408A-D229-06F9-2D3107ED6792}"/>
              </a:ext>
            </a:extLst>
          </p:cNvPr>
          <p:cNvPicPr/>
          <p:nvPr/>
        </p:nvPicPr>
        <p:blipFill rotWithShape="1">
          <a:blip r:embed="rId2"/>
          <a:srcRect t="36836" r="75152" b="30466"/>
          <a:stretch/>
        </p:blipFill>
        <p:spPr>
          <a:xfrm>
            <a:off x="242705" y="3230599"/>
            <a:ext cx="2137476" cy="2120417"/>
          </a:xfrm>
          <a:prstGeom prst="rect">
            <a:avLst/>
          </a:prstGeom>
        </p:spPr>
      </p:pic>
      <p:pic>
        <p:nvPicPr>
          <p:cNvPr id="8" name="Picture 437">
            <a:extLst>
              <a:ext uri="{FF2B5EF4-FFF2-40B4-BE49-F238E27FC236}">
                <a16:creationId xmlns:a16="http://schemas.microsoft.com/office/drawing/2014/main" id="{3E0D374C-1644-1D5A-C244-2FD6F8EDC34D}"/>
              </a:ext>
            </a:extLst>
          </p:cNvPr>
          <p:cNvPicPr/>
          <p:nvPr/>
        </p:nvPicPr>
        <p:blipFill rotWithShape="1">
          <a:blip r:embed="rId2"/>
          <a:srcRect l="25609" t="35903" r="52744" b="29311"/>
          <a:stretch/>
        </p:blipFill>
        <p:spPr>
          <a:xfrm>
            <a:off x="2622371" y="3230599"/>
            <a:ext cx="1665820" cy="2058887"/>
          </a:xfrm>
          <a:prstGeom prst="rect">
            <a:avLst/>
          </a:prstGeom>
        </p:spPr>
      </p:pic>
      <p:pic>
        <p:nvPicPr>
          <p:cNvPr id="9" name="Picture 437">
            <a:extLst>
              <a:ext uri="{FF2B5EF4-FFF2-40B4-BE49-F238E27FC236}">
                <a16:creationId xmlns:a16="http://schemas.microsoft.com/office/drawing/2014/main" id="{39504E30-BFC7-C9EA-F253-6C140C0A36CA}"/>
              </a:ext>
            </a:extLst>
          </p:cNvPr>
          <p:cNvPicPr/>
          <p:nvPr/>
        </p:nvPicPr>
        <p:blipFill rotWithShape="1">
          <a:blip r:embed="rId2"/>
          <a:srcRect l="45427" t="31914" r="29878" b="30862"/>
          <a:stretch/>
        </p:blipFill>
        <p:spPr>
          <a:xfrm>
            <a:off x="4447819" y="3254576"/>
            <a:ext cx="2032621" cy="1965565"/>
          </a:xfrm>
          <a:prstGeom prst="rect">
            <a:avLst/>
          </a:prstGeom>
        </p:spPr>
      </p:pic>
      <p:sp>
        <p:nvSpPr>
          <p:cNvPr id="10" name="CuadroTexto 9">
            <a:extLst>
              <a:ext uri="{FF2B5EF4-FFF2-40B4-BE49-F238E27FC236}">
                <a16:creationId xmlns:a16="http://schemas.microsoft.com/office/drawing/2014/main" id="{E283D9C3-F421-4540-C003-AD63A445A0BA}"/>
              </a:ext>
            </a:extLst>
          </p:cNvPr>
          <p:cNvSpPr txBox="1"/>
          <p:nvPr/>
        </p:nvSpPr>
        <p:spPr>
          <a:xfrm>
            <a:off x="7981244" y="999114"/>
            <a:ext cx="3770489" cy="954107"/>
          </a:xfrm>
          <a:prstGeom prst="rect">
            <a:avLst/>
          </a:prstGeom>
          <a:noFill/>
        </p:spPr>
        <p:txBody>
          <a:bodyPr wrap="square" rtlCol="0">
            <a:spAutoFit/>
          </a:bodyPr>
          <a:lstStyle/>
          <a:p>
            <a:pPr algn="ctr"/>
            <a:r>
              <a:rPr lang="es-ES" sz="2800" b="1" dirty="0">
                <a:solidFill>
                  <a:srgbClr val="FF0000"/>
                </a:solidFill>
              </a:rPr>
              <a:t>HORMONAS Y COMPORTAMIENTO</a:t>
            </a:r>
            <a:endParaRPr lang="es-PE" sz="2800" b="1" dirty="0">
              <a:solidFill>
                <a:srgbClr val="FF0000"/>
              </a:solidFill>
            </a:endParaRPr>
          </a:p>
        </p:txBody>
      </p:sp>
      <p:pic>
        <p:nvPicPr>
          <p:cNvPr id="6146" name="Picture 2" descr="Hombre Señalando PNG para descargar gratis">
            <a:extLst>
              <a:ext uri="{FF2B5EF4-FFF2-40B4-BE49-F238E27FC236}">
                <a16:creationId xmlns:a16="http://schemas.microsoft.com/office/drawing/2014/main" id="{A9750020-6352-6FD0-ECAE-A43669E14D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51333" y="2798864"/>
            <a:ext cx="3482623" cy="3627437"/>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5FA618B2-B0B2-8AC5-D488-6D75EC218920}"/>
              </a:ext>
            </a:extLst>
          </p:cNvPr>
          <p:cNvSpPr txBox="1"/>
          <p:nvPr/>
        </p:nvSpPr>
        <p:spPr>
          <a:xfrm>
            <a:off x="6502401" y="2276493"/>
            <a:ext cx="3866442" cy="954107"/>
          </a:xfrm>
          <a:prstGeom prst="rect">
            <a:avLst/>
          </a:prstGeom>
          <a:noFill/>
        </p:spPr>
        <p:txBody>
          <a:bodyPr wrap="square" rtlCol="0">
            <a:spAutoFit/>
          </a:bodyPr>
          <a:lstStyle/>
          <a:p>
            <a:pPr algn="ctr"/>
            <a:r>
              <a:rPr lang="es-ES" sz="2800" b="1" dirty="0"/>
              <a:t>Esta químicamente explicado </a:t>
            </a:r>
            <a:endParaRPr lang="es-PE" sz="2800" b="1" dirty="0"/>
          </a:p>
        </p:txBody>
      </p:sp>
      <p:sp>
        <p:nvSpPr>
          <p:cNvPr id="12" name="Flecha: a la derecha 11">
            <a:extLst>
              <a:ext uri="{FF2B5EF4-FFF2-40B4-BE49-F238E27FC236}">
                <a16:creationId xmlns:a16="http://schemas.microsoft.com/office/drawing/2014/main" id="{F1D18484-CD3E-860B-4257-9607349CBC42}"/>
              </a:ext>
            </a:extLst>
          </p:cNvPr>
          <p:cNvSpPr/>
          <p:nvPr/>
        </p:nvSpPr>
        <p:spPr>
          <a:xfrm>
            <a:off x="1092953" y="5234215"/>
            <a:ext cx="5464926" cy="1288091"/>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Ellos regulan nuestras vidas </a:t>
            </a:r>
            <a:endParaRPr lang="es-PE" sz="2800" b="1" dirty="0"/>
          </a:p>
        </p:txBody>
      </p:sp>
      <p:sp>
        <p:nvSpPr>
          <p:cNvPr id="13" name="Rectángulo 12">
            <a:extLst>
              <a:ext uri="{FF2B5EF4-FFF2-40B4-BE49-F238E27FC236}">
                <a16:creationId xmlns:a16="http://schemas.microsoft.com/office/drawing/2014/main" id="{99997944-BBB3-E9A7-93C6-32B871E43293}"/>
              </a:ext>
            </a:extLst>
          </p:cNvPr>
          <p:cNvSpPr/>
          <p:nvPr/>
        </p:nvSpPr>
        <p:spPr>
          <a:xfrm>
            <a:off x="6763204" y="4394242"/>
            <a:ext cx="637824" cy="307441"/>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CuadroTexto 14">
            <a:extLst>
              <a:ext uri="{FF2B5EF4-FFF2-40B4-BE49-F238E27FC236}">
                <a16:creationId xmlns:a16="http://schemas.microsoft.com/office/drawing/2014/main" id="{1ED6EC32-E0B0-0445-C6A9-12C77FCC78EC}"/>
              </a:ext>
            </a:extLst>
          </p:cNvPr>
          <p:cNvSpPr txBox="1"/>
          <p:nvPr/>
        </p:nvSpPr>
        <p:spPr>
          <a:xfrm>
            <a:off x="7413974" y="4347908"/>
            <a:ext cx="1478844" cy="400110"/>
          </a:xfrm>
          <a:prstGeom prst="rect">
            <a:avLst/>
          </a:prstGeom>
          <a:noFill/>
        </p:spPr>
        <p:txBody>
          <a:bodyPr wrap="square" rtlCol="0">
            <a:spAutoFit/>
          </a:bodyPr>
          <a:lstStyle/>
          <a:p>
            <a:r>
              <a:rPr lang="es-ES" sz="2000" b="1" dirty="0"/>
              <a:t>Dopamina</a:t>
            </a:r>
            <a:r>
              <a:rPr lang="es-ES" sz="2000" dirty="0"/>
              <a:t> </a:t>
            </a:r>
            <a:endParaRPr lang="es-PE" sz="2000" dirty="0"/>
          </a:p>
        </p:txBody>
      </p:sp>
      <p:sp>
        <p:nvSpPr>
          <p:cNvPr id="16" name="Rectángulo 15">
            <a:extLst>
              <a:ext uri="{FF2B5EF4-FFF2-40B4-BE49-F238E27FC236}">
                <a16:creationId xmlns:a16="http://schemas.microsoft.com/office/drawing/2014/main" id="{D07879C5-9B79-6A3C-616F-76E98D1DA0A8}"/>
              </a:ext>
            </a:extLst>
          </p:cNvPr>
          <p:cNvSpPr/>
          <p:nvPr/>
        </p:nvSpPr>
        <p:spPr>
          <a:xfrm>
            <a:off x="6791618" y="4866204"/>
            <a:ext cx="637824" cy="307441"/>
          </a:xfrm>
          <a:prstGeom prst="rect">
            <a:avLst/>
          </a:prstGeom>
          <a:solidFill>
            <a:srgbClr val="E1373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CuadroTexto 16">
            <a:extLst>
              <a:ext uri="{FF2B5EF4-FFF2-40B4-BE49-F238E27FC236}">
                <a16:creationId xmlns:a16="http://schemas.microsoft.com/office/drawing/2014/main" id="{0E5D0CE1-9472-D149-ECC7-356AAC5EC29B}"/>
              </a:ext>
            </a:extLst>
          </p:cNvPr>
          <p:cNvSpPr txBox="1"/>
          <p:nvPr/>
        </p:nvSpPr>
        <p:spPr>
          <a:xfrm>
            <a:off x="7413974" y="4819870"/>
            <a:ext cx="1591729" cy="400110"/>
          </a:xfrm>
          <a:prstGeom prst="rect">
            <a:avLst/>
          </a:prstGeom>
          <a:noFill/>
        </p:spPr>
        <p:txBody>
          <a:bodyPr wrap="square" rtlCol="0">
            <a:spAutoFit/>
          </a:bodyPr>
          <a:lstStyle/>
          <a:p>
            <a:r>
              <a:rPr lang="es-ES" sz="2000" b="1" dirty="0"/>
              <a:t>Serotonina </a:t>
            </a:r>
            <a:r>
              <a:rPr lang="es-ES" sz="2000" dirty="0"/>
              <a:t> </a:t>
            </a:r>
            <a:endParaRPr lang="es-PE" sz="2000" dirty="0"/>
          </a:p>
        </p:txBody>
      </p:sp>
      <p:sp>
        <p:nvSpPr>
          <p:cNvPr id="18" name="Rectángulo 17">
            <a:extLst>
              <a:ext uri="{FF2B5EF4-FFF2-40B4-BE49-F238E27FC236}">
                <a16:creationId xmlns:a16="http://schemas.microsoft.com/office/drawing/2014/main" id="{FE3A5BE0-1FBF-A6DA-C89D-C2D859C5B558}"/>
              </a:ext>
            </a:extLst>
          </p:cNvPr>
          <p:cNvSpPr/>
          <p:nvPr/>
        </p:nvSpPr>
        <p:spPr>
          <a:xfrm>
            <a:off x="6791618" y="5376292"/>
            <a:ext cx="637824" cy="307441"/>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9" name="CuadroTexto 18">
            <a:extLst>
              <a:ext uri="{FF2B5EF4-FFF2-40B4-BE49-F238E27FC236}">
                <a16:creationId xmlns:a16="http://schemas.microsoft.com/office/drawing/2014/main" id="{BC59062D-1C0E-3A4D-FB7D-3A608B1C35B7}"/>
              </a:ext>
            </a:extLst>
          </p:cNvPr>
          <p:cNvSpPr txBox="1"/>
          <p:nvPr/>
        </p:nvSpPr>
        <p:spPr>
          <a:xfrm>
            <a:off x="7447848" y="5315697"/>
            <a:ext cx="1591729" cy="400110"/>
          </a:xfrm>
          <a:prstGeom prst="rect">
            <a:avLst/>
          </a:prstGeom>
          <a:noFill/>
        </p:spPr>
        <p:txBody>
          <a:bodyPr wrap="square" rtlCol="0">
            <a:spAutoFit/>
          </a:bodyPr>
          <a:lstStyle/>
          <a:p>
            <a:r>
              <a:rPr lang="es-ES" sz="2000" b="1" dirty="0"/>
              <a:t>Oxitocina </a:t>
            </a:r>
            <a:r>
              <a:rPr lang="es-ES" sz="2000" dirty="0"/>
              <a:t> </a:t>
            </a:r>
            <a:endParaRPr lang="es-PE" sz="2000" dirty="0"/>
          </a:p>
        </p:txBody>
      </p:sp>
      <p:sp>
        <p:nvSpPr>
          <p:cNvPr id="20" name="Rectángulo 19">
            <a:extLst>
              <a:ext uri="{FF2B5EF4-FFF2-40B4-BE49-F238E27FC236}">
                <a16:creationId xmlns:a16="http://schemas.microsoft.com/office/drawing/2014/main" id="{20735F44-692E-FD81-2730-A1F5F75C6013}"/>
              </a:ext>
            </a:extLst>
          </p:cNvPr>
          <p:cNvSpPr/>
          <p:nvPr/>
        </p:nvSpPr>
        <p:spPr>
          <a:xfrm>
            <a:off x="6776150" y="5788685"/>
            <a:ext cx="637824" cy="307441"/>
          </a:xfrm>
          <a:prstGeom prst="rect">
            <a:avLst/>
          </a:prstGeom>
          <a:solidFill>
            <a:srgbClr val="FA62D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21" name="CuadroTexto 20">
            <a:extLst>
              <a:ext uri="{FF2B5EF4-FFF2-40B4-BE49-F238E27FC236}">
                <a16:creationId xmlns:a16="http://schemas.microsoft.com/office/drawing/2014/main" id="{09341F78-52D3-0FB7-9097-1F439CE08646}"/>
              </a:ext>
            </a:extLst>
          </p:cNvPr>
          <p:cNvSpPr txBox="1"/>
          <p:nvPr/>
        </p:nvSpPr>
        <p:spPr>
          <a:xfrm>
            <a:off x="7470423" y="5742351"/>
            <a:ext cx="2161819" cy="400110"/>
          </a:xfrm>
          <a:prstGeom prst="rect">
            <a:avLst/>
          </a:prstGeom>
          <a:noFill/>
        </p:spPr>
        <p:txBody>
          <a:bodyPr wrap="square" rtlCol="0">
            <a:spAutoFit/>
          </a:bodyPr>
          <a:lstStyle/>
          <a:p>
            <a:r>
              <a:rPr lang="es-ES" sz="2000" b="1" dirty="0"/>
              <a:t>Nor adrenalina </a:t>
            </a:r>
            <a:r>
              <a:rPr lang="es-ES" sz="2000" dirty="0"/>
              <a:t> </a:t>
            </a:r>
            <a:endParaRPr lang="es-PE" sz="2000" dirty="0"/>
          </a:p>
        </p:txBody>
      </p:sp>
      <p:sp>
        <p:nvSpPr>
          <p:cNvPr id="4" name="Marcador de fecha 3">
            <a:extLst>
              <a:ext uri="{FF2B5EF4-FFF2-40B4-BE49-F238E27FC236}">
                <a16:creationId xmlns:a16="http://schemas.microsoft.com/office/drawing/2014/main" id="{94B37F0C-2693-499E-8B79-815968F39DF8}"/>
              </a:ext>
            </a:extLst>
          </p:cNvPr>
          <p:cNvSpPr>
            <a:spLocks noGrp="1"/>
          </p:cNvSpPr>
          <p:nvPr>
            <p:ph type="dt" sz="half" idx="10"/>
          </p:nvPr>
        </p:nvSpPr>
        <p:spPr>
          <a:xfrm>
            <a:off x="9886123" y="6426301"/>
            <a:ext cx="1873958" cy="365125"/>
          </a:xfrm>
        </p:spPr>
        <p:txBody>
          <a:bodyPr/>
          <a:lstStyle/>
          <a:p>
            <a:fld id="{0FD40BBF-92DB-40E9-93A1-D5DA5F7CB529}" type="datetime1">
              <a:rPr lang="es-PE" sz="2400" b="1" smtClean="0">
                <a:solidFill>
                  <a:srgbClr val="FF0000"/>
                </a:solidFill>
              </a:rPr>
              <a:t>29/08/2024</a:t>
            </a:fld>
            <a:endParaRPr lang="en-US" sz="2400" b="1" dirty="0">
              <a:solidFill>
                <a:srgbClr val="FF0000"/>
              </a:solidFill>
            </a:endParaRPr>
          </a:p>
        </p:txBody>
      </p:sp>
      <p:sp>
        <p:nvSpPr>
          <p:cNvPr id="14" name="Marcador de número de diapositiva 13">
            <a:extLst>
              <a:ext uri="{FF2B5EF4-FFF2-40B4-BE49-F238E27FC236}">
                <a16:creationId xmlns:a16="http://schemas.microsoft.com/office/drawing/2014/main" id="{E9BCAA85-6175-4485-BC24-B6FC87D8FC1A}"/>
              </a:ext>
            </a:extLst>
          </p:cNvPr>
          <p:cNvSpPr>
            <a:spLocks noGrp="1"/>
          </p:cNvSpPr>
          <p:nvPr>
            <p:ph type="sldNum" sz="quarter" idx="12"/>
          </p:nvPr>
        </p:nvSpPr>
        <p:spPr>
          <a:xfrm>
            <a:off x="11034157" y="915382"/>
            <a:ext cx="957470" cy="365125"/>
          </a:xfrm>
        </p:spPr>
        <p:txBody>
          <a:bodyPr/>
          <a:lstStyle/>
          <a:p>
            <a:fld id="{6D22F896-40B5-4ADD-8801-0D06FADFA095}" type="slidenum">
              <a:rPr lang="en-US" sz="2400" b="1" smtClean="0">
                <a:solidFill>
                  <a:srgbClr val="FFFF00"/>
                </a:solidFill>
              </a:rPr>
              <a:t>254</a:t>
            </a:fld>
            <a:endParaRPr lang="en-US" sz="2400" b="1" dirty="0">
              <a:solidFill>
                <a:srgbClr val="FFFF00"/>
              </a:solidFill>
            </a:endParaRPr>
          </a:p>
        </p:txBody>
      </p:sp>
    </p:spTree>
    <p:extLst>
      <p:ext uri="{BB962C8B-B14F-4D97-AF65-F5344CB8AC3E}">
        <p14:creationId xmlns:p14="http://schemas.microsoft.com/office/powerpoint/2010/main" val="908027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p:cTn id="12" dur="500" fill="hold"/>
                                        <p:tgtEl>
                                          <p:spTgt spid="10"/>
                                        </p:tgtEl>
                                        <p:attrNameLst>
                                          <p:attrName>ppt_w</p:attrName>
                                        </p:attrNameLst>
                                      </p:cBhvr>
                                      <p:tavLst>
                                        <p:tav tm="0">
                                          <p:val>
                                            <p:fltVal val="0"/>
                                          </p:val>
                                        </p:tav>
                                        <p:tav tm="100000">
                                          <p:val>
                                            <p:strVal val="#ppt_w"/>
                                          </p:val>
                                        </p:tav>
                                      </p:tavLst>
                                    </p:anim>
                                    <p:anim calcmode="lin" valueType="num">
                                      <p:cBhvr>
                                        <p:cTn id="13" dur="500" fill="hold"/>
                                        <p:tgtEl>
                                          <p:spTgt spid="10"/>
                                        </p:tgtEl>
                                        <p:attrNameLst>
                                          <p:attrName>ppt_h</p:attrName>
                                        </p:attrNameLst>
                                      </p:cBhvr>
                                      <p:tavLst>
                                        <p:tav tm="0">
                                          <p:val>
                                            <p:fltVal val="0"/>
                                          </p:val>
                                        </p:tav>
                                        <p:tav tm="100000">
                                          <p:val>
                                            <p:strVal val="#ppt_h"/>
                                          </p:val>
                                        </p:tav>
                                      </p:tavLst>
                                    </p:anim>
                                    <p:animEffect transition="in" filter="fade">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barn(inVertical)">
                                      <p:cBhvr>
                                        <p:cTn id="19" dur="500"/>
                                        <p:tgtEl>
                                          <p:spTgt spid="3"/>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barn(inVertical)">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9"/>
                                        </p:tgtEl>
                                        <p:attrNameLst>
                                          <p:attrName>style.visibility</p:attrName>
                                        </p:attrNameLst>
                                      </p:cBhvr>
                                      <p:to>
                                        <p:strVal val="visible"/>
                                      </p:to>
                                    </p:set>
                                    <p:animEffect transition="in" filter="barn(inVertical)">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6146"/>
                                        </p:tgtEl>
                                        <p:attrNameLst>
                                          <p:attrName>style.visibility</p:attrName>
                                        </p:attrNameLst>
                                      </p:cBhvr>
                                      <p:to>
                                        <p:strVal val="visible"/>
                                      </p:to>
                                    </p:set>
                                    <p:animEffect transition="in" filter="barn(inVertical)">
                                      <p:cBhvr>
                                        <p:cTn id="49" dur="500"/>
                                        <p:tgtEl>
                                          <p:spTgt spid="6146"/>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1"/>
                                        </p:tgtEl>
                                        <p:attrNameLst>
                                          <p:attrName>style.visibility</p:attrName>
                                        </p:attrNameLst>
                                      </p:cBhvr>
                                      <p:to>
                                        <p:strVal val="visible"/>
                                      </p:to>
                                    </p:set>
                                    <p:animEffect transition="in" filter="barn(inVertical)">
                                      <p:cBhvr>
                                        <p:cTn id="54" dur="500"/>
                                        <p:tgtEl>
                                          <p:spTgt spid="11"/>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12"/>
                                        </p:tgtEl>
                                        <p:attrNameLst>
                                          <p:attrName>style.visibility</p:attrName>
                                        </p:attrNameLst>
                                      </p:cBhvr>
                                      <p:to>
                                        <p:strVal val="visible"/>
                                      </p:to>
                                    </p:set>
                                    <p:animEffect transition="in" filter="barn(inVertical)">
                                      <p:cBhvr>
                                        <p:cTn id="59" dur="500"/>
                                        <p:tgtEl>
                                          <p:spTgt spid="12"/>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barn(inVertical)">
                                      <p:cBhvr>
                                        <p:cTn id="64" dur="500"/>
                                        <p:tgtEl>
                                          <p:spTgt spid="13"/>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15"/>
                                        </p:tgtEl>
                                        <p:attrNameLst>
                                          <p:attrName>style.visibility</p:attrName>
                                        </p:attrNameLst>
                                      </p:cBhvr>
                                      <p:to>
                                        <p:strVal val="visible"/>
                                      </p:to>
                                    </p:set>
                                    <p:animEffect transition="in" filter="barn(inVertical)">
                                      <p:cBhvr>
                                        <p:cTn id="69" dur="500"/>
                                        <p:tgtEl>
                                          <p:spTgt spid="15"/>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grpId="0" nodeType="clickEffect">
                                  <p:stCondLst>
                                    <p:cond delay="0"/>
                                  </p:stCondLst>
                                  <p:childTnLst>
                                    <p:set>
                                      <p:cBhvr>
                                        <p:cTn id="73" dur="1" fill="hold">
                                          <p:stCondLst>
                                            <p:cond delay="0"/>
                                          </p:stCondLst>
                                        </p:cTn>
                                        <p:tgtEl>
                                          <p:spTgt spid="16"/>
                                        </p:tgtEl>
                                        <p:attrNameLst>
                                          <p:attrName>style.visibility</p:attrName>
                                        </p:attrNameLst>
                                      </p:cBhvr>
                                      <p:to>
                                        <p:strVal val="visible"/>
                                      </p:to>
                                    </p:set>
                                    <p:animEffect transition="in" filter="barn(inVertical)">
                                      <p:cBhvr>
                                        <p:cTn id="74" dur="500"/>
                                        <p:tgtEl>
                                          <p:spTgt spid="16"/>
                                        </p:tgtEl>
                                      </p:cBhvr>
                                    </p:animEffect>
                                  </p:childTnLst>
                                </p:cTn>
                              </p:par>
                            </p:childTnLst>
                          </p:cTn>
                        </p:par>
                      </p:childTnLst>
                    </p:cTn>
                  </p:par>
                  <p:par>
                    <p:cTn id="75" fill="hold">
                      <p:stCondLst>
                        <p:cond delay="indefinite"/>
                      </p:stCondLst>
                      <p:childTnLst>
                        <p:par>
                          <p:cTn id="76" fill="hold">
                            <p:stCondLst>
                              <p:cond delay="0"/>
                            </p:stCondLst>
                            <p:childTnLst>
                              <p:par>
                                <p:cTn id="77" presetID="16" presetClass="entr" presetSubtype="21"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Effect transition="in" filter="barn(inVertical)">
                                      <p:cBhvr>
                                        <p:cTn id="79" dur="500"/>
                                        <p:tgtEl>
                                          <p:spTgt spid="17"/>
                                        </p:tgtEl>
                                      </p:cBhvr>
                                    </p:animEffect>
                                  </p:childTnLst>
                                </p:cTn>
                              </p:par>
                            </p:childTnLst>
                          </p:cTn>
                        </p:par>
                      </p:childTnLst>
                    </p:cTn>
                  </p:par>
                  <p:par>
                    <p:cTn id="80" fill="hold">
                      <p:stCondLst>
                        <p:cond delay="indefinite"/>
                      </p:stCondLst>
                      <p:childTnLst>
                        <p:par>
                          <p:cTn id="81" fill="hold">
                            <p:stCondLst>
                              <p:cond delay="0"/>
                            </p:stCondLst>
                            <p:childTnLst>
                              <p:par>
                                <p:cTn id="82" presetID="16" presetClass="entr" presetSubtype="21" fill="hold" grpId="0" nodeType="clickEffect">
                                  <p:stCondLst>
                                    <p:cond delay="0"/>
                                  </p:stCondLst>
                                  <p:childTnLst>
                                    <p:set>
                                      <p:cBhvr>
                                        <p:cTn id="83" dur="1" fill="hold">
                                          <p:stCondLst>
                                            <p:cond delay="0"/>
                                          </p:stCondLst>
                                        </p:cTn>
                                        <p:tgtEl>
                                          <p:spTgt spid="18"/>
                                        </p:tgtEl>
                                        <p:attrNameLst>
                                          <p:attrName>style.visibility</p:attrName>
                                        </p:attrNameLst>
                                      </p:cBhvr>
                                      <p:to>
                                        <p:strVal val="visible"/>
                                      </p:to>
                                    </p:set>
                                    <p:animEffect transition="in" filter="barn(inVertical)">
                                      <p:cBhvr>
                                        <p:cTn id="84" dur="500"/>
                                        <p:tgtEl>
                                          <p:spTgt spid="18"/>
                                        </p:tgtEl>
                                      </p:cBhvr>
                                    </p:animEffect>
                                  </p:childTnLst>
                                </p:cTn>
                              </p:par>
                            </p:childTnLst>
                          </p:cTn>
                        </p:par>
                      </p:childTnLst>
                    </p:cTn>
                  </p:par>
                  <p:par>
                    <p:cTn id="85" fill="hold">
                      <p:stCondLst>
                        <p:cond delay="indefinite"/>
                      </p:stCondLst>
                      <p:childTnLst>
                        <p:par>
                          <p:cTn id="86" fill="hold">
                            <p:stCondLst>
                              <p:cond delay="0"/>
                            </p:stCondLst>
                            <p:childTnLst>
                              <p:par>
                                <p:cTn id="87" presetID="16" presetClass="entr" presetSubtype="21" fill="hold" grpId="0" nodeType="clickEffect">
                                  <p:stCondLst>
                                    <p:cond delay="0"/>
                                  </p:stCondLst>
                                  <p:childTnLst>
                                    <p:set>
                                      <p:cBhvr>
                                        <p:cTn id="88" dur="1" fill="hold">
                                          <p:stCondLst>
                                            <p:cond delay="0"/>
                                          </p:stCondLst>
                                        </p:cTn>
                                        <p:tgtEl>
                                          <p:spTgt spid="19"/>
                                        </p:tgtEl>
                                        <p:attrNameLst>
                                          <p:attrName>style.visibility</p:attrName>
                                        </p:attrNameLst>
                                      </p:cBhvr>
                                      <p:to>
                                        <p:strVal val="visible"/>
                                      </p:to>
                                    </p:set>
                                    <p:animEffect transition="in" filter="barn(inVertical)">
                                      <p:cBhvr>
                                        <p:cTn id="89" dur="500"/>
                                        <p:tgtEl>
                                          <p:spTgt spid="19"/>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grpId="0" nodeType="click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barn(inVertical)">
                                      <p:cBhvr>
                                        <p:cTn id="94" dur="500"/>
                                        <p:tgtEl>
                                          <p:spTgt spid="20"/>
                                        </p:tgtEl>
                                      </p:cBhvr>
                                    </p:animEffect>
                                  </p:childTnLst>
                                </p:cTn>
                              </p:par>
                            </p:childTnLst>
                          </p:cTn>
                        </p:par>
                      </p:childTnLst>
                    </p:cTn>
                  </p:par>
                  <p:par>
                    <p:cTn id="95" fill="hold">
                      <p:stCondLst>
                        <p:cond delay="indefinite"/>
                      </p:stCondLst>
                      <p:childTnLst>
                        <p:par>
                          <p:cTn id="96" fill="hold">
                            <p:stCondLst>
                              <p:cond delay="0"/>
                            </p:stCondLst>
                            <p:childTnLst>
                              <p:par>
                                <p:cTn id="97" presetID="16" presetClass="entr" presetSubtype="21" fill="hold" grpId="0" nodeType="clickEffect">
                                  <p:stCondLst>
                                    <p:cond delay="0"/>
                                  </p:stCondLst>
                                  <p:childTnLst>
                                    <p:set>
                                      <p:cBhvr>
                                        <p:cTn id="98" dur="1" fill="hold">
                                          <p:stCondLst>
                                            <p:cond delay="0"/>
                                          </p:stCondLst>
                                        </p:cTn>
                                        <p:tgtEl>
                                          <p:spTgt spid="21"/>
                                        </p:tgtEl>
                                        <p:attrNameLst>
                                          <p:attrName>style.visibility</p:attrName>
                                        </p:attrNameLst>
                                      </p:cBhvr>
                                      <p:to>
                                        <p:strVal val="visible"/>
                                      </p:to>
                                    </p:set>
                                    <p:animEffect transition="in" filter="barn(inVertical)">
                                      <p:cBhvr>
                                        <p:cTn id="9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p:bldP spid="11" grpId="0"/>
      <p:bldP spid="12" grpId="0" animBg="1"/>
      <p:bldP spid="13" grpId="0" animBg="1"/>
      <p:bldP spid="15" grpId="0"/>
      <p:bldP spid="16" grpId="0" animBg="1"/>
      <p:bldP spid="17" grpId="0"/>
      <p:bldP spid="18" grpId="0" animBg="1"/>
      <p:bldP spid="19" grpId="0"/>
      <p:bldP spid="20" grpId="0" animBg="1"/>
      <p:bldP spid="21" grpId="0"/>
    </p:bld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0FDD8DE-C10A-4074-8211-C096E05470D7}"/>
              </a:ext>
            </a:extLst>
          </p:cNvPr>
          <p:cNvSpPr>
            <a:spLocks noGrp="1"/>
          </p:cNvSpPr>
          <p:nvPr>
            <p:ph type="title"/>
          </p:nvPr>
        </p:nvSpPr>
        <p:spPr>
          <a:xfrm>
            <a:off x="887963" y="114961"/>
            <a:ext cx="10618237" cy="607226"/>
          </a:xfrm>
          <a:solidFill>
            <a:schemeClr val="accent6">
              <a:lumMod val="75000"/>
            </a:schemeClr>
          </a:solidFill>
        </p:spPr>
        <p:txBody>
          <a:bodyPr>
            <a:normAutofit fontScale="90000"/>
          </a:bodyPr>
          <a:lstStyle/>
          <a:p>
            <a:r>
              <a:rPr lang="es-ES" dirty="0">
                <a:latin typeface="Arial Black" panose="020B0A04020102020204" pitchFamily="34" charset="0"/>
              </a:rPr>
              <a:t>LOS PRINCIPALES NEUROTRASMISORES</a:t>
            </a:r>
            <a:endParaRPr lang="es-PE" dirty="0">
              <a:latin typeface="Arial Black" panose="020B0A04020102020204" pitchFamily="34" charset="0"/>
            </a:endParaRPr>
          </a:p>
        </p:txBody>
      </p:sp>
      <p:sp>
        <p:nvSpPr>
          <p:cNvPr id="7" name="CuadroTexto 6">
            <a:extLst>
              <a:ext uri="{FF2B5EF4-FFF2-40B4-BE49-F238E27FC236}">
                <a16:creationId xmlns:a16="http://schemas.microsoft.com/office/drawing/2014/main" id="{1956809F-1E69-4AEC-8A94-6AB9A67EB143}"/>
              </a:ext>
            </a:extLst>
          </p:cNvPr>
          <p:cNvSpPr txBox="1"/>
          <p:nvPr/>
        </p:nvSpPr>
        <p:spPr>
          <a:xfrm>
            <a:off x="167951" y="2565918"/>
            <a:ext cx="3303037" cy="954107"/>
          </a:xfrm>
          <a:prstGeom prst="rect">
            <a:avLst/>
          </a:prstGeom>
          <a:noFill/>
        </p:spPr>
        <p:txBody>
          <a:bodyPr wrap="square" rtlCol="0">
            <a:spAutoFit/>
          </a:bodyPr>
          <a:lstStyle/>
          <a:p>
            <a:r>
              <a:rPr lang="es-ES" sz="2800" b="1" dirty="0"/>
              <a:t>NORADRENALINA</a:t>
            </a:r>
          </a:p>
          <a:p>
            <a:r>
              <a:rPr lang="es-ES" sz="2800" b="1" dirty="0"/>
              <a:t>Atención e interés</a:t>
            </a:r>
            <a:endParaRPr lang="es-PE" sz="2800" b="1" dirty="0"/>
          </a:p>
        </p:txBody>
      </p:sp>
      <p:sp>
        <p:nvSpPr>
          <p:cNvPr id="8" name="CuadroTexto 7">
            <a:extLst>
              <a:ext uri="{FF2B5EF4-FFF2-40B4-BE49-F238E27FC236}">
                <a16:creationId xmlns:a16="http://schemas.microsoft.com/office/drawing/2014/main" id="{BC6446CB-E4C1-4374-A1C5-008039CF0681}"/>
              </a:ext>
            </a:extLst>
          </p:cNvPr>
          <p:cNvSpPr txBox="1"/>
          <p:nvPr/>
        </p:nvSpPr>
        <p:spPr>
          <a:xfrm>
            <a:off x="196221" y="5185493"/>
            <a:ext cx="3303037" cy="1384995"/>
          </a:xfrm>
          <a:prstGeom prst="rect">
            <a:avLst/>
          </a:prstGeom>
          <a:noFill/>
        </p:spPr>
        <p:txBody>
          <a:bodyPr wrap="square" rtlCol="0">
            <a:spAutoFit/>
          </a:bodyPr>
          <a:lstStyle/>
          <a:p>
            <a:pPr algn="ctr"/>
            <a:r>
              <a:rPr lang="es-ES" sz="2800" b="1" dirty="0"/>
              <a:t>SEROTONINA/</a:t>
            </a:r>
          </a:p>
          <a:p>
            <a:pPr algn="ctr"/>
            <a:r>
              <a:rPr lang="es-ES" sz="2800" b="1" dirty="0"/>
              <a:t>ENDORFINAS</a:t>
            </a:r>
          </a:p>
          <a:p>
            <a:pPr algn="ctr"/>
            <a:r>
              <a:rPr lang="es-ES" sz="2800" b="1" dirty="0"/>
              <a:t>Satisfacción </a:t>
            </a:r>
            <a:endParaRPr lang="es-PE" sz="2800" b="1" dirty="0"/>
          </a:p>
        </p:txBody>
      </p:sp>
      <p:sp>
        <p:nvSpPr>
          <p:cNvPr id="9" name="CuadroTexto 8">
            <a:extLst>
              <a:ext uri="{FF2B5EF4-FFF2-40B4-BE49-F238E27FC236}">
                <a16:creationId xmlns:a16="http://schemas.microsoft.com/office/drawing/2014/main" id="{BC0CFFB3-8114-4376-80AC-1D48C121EE74}"/>
              </a:ext>
            </a:extLst>
          </p:cNvPr>
          <p:cNvSpPr txBox="1"/>
          <p:nvPr/>
        </p:nvSpPr>
        <p:spPr>
          <a:xfrm>
            <a:off x="4393797" y="5400938"/>
            <a:ext cx="3303037" cy="954107"/>
          </a:xfrm>
          <a:prstGeom prst="rect">
            <a:avLst/>
          </a:prstGeom>
          <a:noFill/>
        </p:spPr>
        <p:txBody>
          <a:bodyPr wrap="square" rtlCol="0">
            <a:spAutoFit/>
          </a:bodyPr>
          <a:lstStyle/>
          <a:p>
            <a:pPr algn="ctr"/>
            <a:r>
              <a:rPr lang="es-ES" sz="2800" b="1" dirty="0"/>
              <a:t>ADRENALINA</a:t>
            </a:r>
          </a:p>
          <a:p>
            <a:pPr algn="ctr"/>
            <a:r>
              <a:rPr lang="es-ES" sz="2800" b="1" dirty="0"/>
              <a:t>Decisión /acción</a:t>
            </a:r>
            <a:endParaRPr lang="es-PE" sz="2800" b="1" dirty="0"/>
          </a:p>
        </p:txBody>
      </p:sp>
      <p:sp>
        <p:nvSpPr>
          <p:cNvPr id="10" name="CuadroTexto 9">
            <a:extLst>
              <a:ext uri="{FF2B5EF4-FFF2-40B4-BE49-F238E27FC236}">
                <a16:creationId xmlns:a16="http://schemas.microsoft.com/office/drawing/2014/main" id="{DA381F4F-F90C-481C-9F80-3D7B860CC7D7}"/>
              </a:ext>
            </a:extLst>
          </p:cNvPr>
          <p:cNvSpPr txBox="1"/>
          <p:nvPr/>
        </p:nvSpPr>
        <p:spPr>
          <a:xfrm>
            <a:off x="8311956" y="3056291"/>
            <a:ext cx="3657601" cy="954107"/>
          </a:xfrm>
          <a:prstGeom prst="rect">
            <a:avLst/>
          </a:prstGeom>
          <a:noFill/>
        </p:spPr>
        <p:txBody>
          <a:bodyPr wrap="square" rtlCol="0">
            <a:spAutoFit/>
          </a:bodyPr>
          <a:lstStyle/>
          <a:p>
            <a:pPr algn="ctr"/>
            <a:r>
              <a:rPr lang="es-ES" sz="2800" b="1" dirty="0"/>
              <a:t>OXITOCINA</a:t>
            </a:r>
          </a:p>
          <a:p>
            <a:pPr algn="ctr"/>
            <a:r>
              <a:rPr lang="es-ES" sz="2800" b="1" dirty="0"/>
              <a:t>Confianza (madres)</a:t>
            </a:r>
            <a:endParaRPr lang="es-PE" sz="2800" b="1" dirty="0"/>
          </a:p>
        </p:txBody>
      </p:sp>
      <p:sp>
        <p:nvSpPr>
          <p:cNvPr id="11" name="CuadroTexto 10">
            <a:extLst>
              <a:ext uri="{FF2B5EF4-FFF2-40B4-BE49-F238E27FC236}">
                <a16:creationId xmlns:a16="http://schemas.microsoft.com/office/drawing/2014/main" id="{821BC3F4-3F1B-4200-A909-5F0ACF7CCDB4}"/>
              </a:ext>
            </a:extLst>
          </p:cNvPr>
          <p:cNvSpPr txBox="1"/>
          <p:nvPr/>
        </p:nvSpPr>
        <p:spPr>
          <a:xfrm>
            <a:off x="4432043" y="980008"/>
            <a:ext cx="3701143" cy="954107"/>
          </a:xfrm>
          <a:prstGeom prst="rect">
            <a:avLst/>
          </a:prstGeom>
          <a:noFill/>
        </p:spPr>
        <p:txBody>
          <a:bodyPr wrap="square" rtlCol="0">
            <a:spAutoFit/>
          </a:bodyPr>
          <a:lstStyle/>
          <a:p>
            <a:pPr algn="ctr"/>
            <a:r>
              <a:rPr lang="es-ES" sz="2800" b="1" dirty="0"/>
              <a:t>DOPAMINA</a:t>
            </a:r>
          </a:p>
          <a:p>
            <a:pPr algn="ctr"/>
            <a:r>
              <a:rPr lang="es-ES" sz="2800" b="1" dirty="0"/>
              <a:t>Motivación /Deseo</a:t>
            </a:r>
            <a:endParaRPr lang="es-PE" sz="2800" b="1" dirty="0"/>
          </a:p>
        </p:txBody>
      </p:sp>
      <p:sp>
        <p:nvSpPr>
          <p:cNvPr id="12" name="Flecha: a la derecha 11">
            <a:extLst>
              <a:ext uri="{FF2B5EF4-FFF2-40B4-BE49-F238E27FC236}">
                <a16:creationId xmlns:a16="http://schemas.microsoft.com/office/drawing/2014/main" id="{9B87BFF7-CB1A-4AA3-8265-995D71609422}"/>
              </a:ext>
            </a:extLst>
          </p:cNvPr>
          <p:cNvSpPr/>
          <p:nvPr/>
        </p:nvSpPr>
        <p:spPr>
          <a:xfrm rot="20282839">
            <a:off x="2272147" y="1447516"/>
            <a:ext cx="2184245"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Flecha: a la derecha 12">
            <a:extLst>
              <a:ext uri="{FF2B5EF4-FFF2-40B4-BE49-F238E27FC236}">
                <a16:creationId xmlns:a16="http://schemas.microsoft.com/office/drawing/2014/main" id="{27729704-224A-47A3-82C5-5D20B3577332}"/>
              </a:ext>
            </a:extLst>
          </p:cNvPr>
          <p:cNvSpPr/>
          <p:nvPr/>
        </p:nvSpPr>
        <p:spPr>
          <a:xfrm rot="2106463">
            <a:off x="7929608" y="1625896"/>
            <a:ext cx="2184245"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4" name="Flecha: a la derecha 13">
            <a:extLst>
              <a:ext uri="{FF2B5EF4-FFF2-40B4-BE49-F238E27FC236}">
                <a16:creationId xmlns:a16="http://schemas.microsoft.com/office/drawing/2014/main" id="{522CC116-AD76-4675-A63C-7704E7AA0139}"/>
              </a:ext>
            </a:extLst>
          </p:cNvPr>
          <p:cNvSpPr/>
          <p:nvPr/>
        </p:nvSpPr>
        <p:spPr>
          <a:xfrm rot="8061024">
            <a:off x="7679197" y="4670600"/>
            <a:ext cx="2356968"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Flecha: a la derecha 14">
            <a:extLst>
              <a:ext uri="{FF2B5EF4-FFF2-40B4-BE49-F238E27FC236}">
                <a16:creationId xmlns:a16="http://schemas.microsoft.com/office/drawing/2014/main" id="{048ADADC-D896-49D4-BB42-E7CDC54A26FB}"/>
              </a:ext>
            </a:extLst>
          </p:cNvPr>
          <p:cNvSpPr/>
          <p:nvPr/>
        </p:nvSpPr>
        <p:spPr>
          <a:xfrm rot="10800000">
            <a:off x="3221856" y="5570538"/>
            <a:ext cx="1210187"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6" name="Imagen 15">
            <a:extLst>
              <a:ext uri="{FF2B5EF4-FFF2-40B4-BE49-F238E27FC236}">
                <a16:creationId xmlns:a16="http://schemas.microsoft.com/office/drawing/2014/main" id="{9D5E4A63-C0F1-4947-8B33-D7F8318C2A8D}"/>
              </a:ext>
            </a:extLst>
          </p:cNvPr>
          <p:cNvPicPr>
            <a:picLocks noChangeAspect="1"/>
          </p:cNvPicPr>
          <p:nvPr/>
        </p:nvPicPr>
        <p:blipFill>
          <a:blip r:embed="rId2"/>
          <a:stretch>
            <a:fillRect/>
          </a:stretch>
        </p:blipFill>
        <p:spPr>
          <a:xfrm>
            <a:off x="3583282" y="2206408"/>
            <a:ext cx="4636987" cy="3002007"/>
          </a:xfrm>
          <a:prstGeom prst="rect">
            <a:avLst/>
          </a:prstGeom>
        </p:spPr>
      </p:pic>
      <p:sp>
        <p:nvSpPr>
          <p:cNvPr id="2" name="Marcador de fecha 1">
            <a:extLst>
              <a:ext uri="{FF2B5EF4-FFF2-40B4-BE49-F238E27FC236}">
                <a16:creationId xmlns:a16="http://schemas.microsoft.com/office/drawing/2014/main" id="{04D5BC52-B128-488D-9D6C-B6D22501D313}"/>
              </a:ext>
            </a:extLst>
          </p:cNvPr>
          <p:cNvSpPr>
            <a:spLocks noGrp="1"/>
          </p:cNvSpPr>
          <p:nvPr>
            <p:ph type="dt" sz="half" idx="10"/>
          </p:nvPr>
        </p:nvSpPr>
        <p:spPr/>
        <p:txBody>
          <a:bodyPr/>
          <a:lstStyle/>
          <a:p>
            <a:fld id="{5B965903-85D7-4D51-ABA6-033C0F96BE3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670F2F5-FF72-4073-8BDA-E58AF04BC4A5}"/>
              </a:ext>
            </a:extLst>
          </p:cNvPr>
          <p:cNvSpPr>
            <a:spLocks noGrp="1"/>
          </p:cNvSpPr>
          <p:nvPr>
            <p:ph type="sldNum" sz="quarter" idx="12"/>
          </p:nvPr>
        </p:nvSpPr>
        <p:spPr>
          <a:xfrm>
            <a:off x="9226357" y="797445"/>
            <a:ext cx="2743200" cy="365125"/>
          </a:xfrm>
        </p:spPr>
        <p:txBody>
          <a:bodyPr/>
          <a:lstStyle/>
          <a:p>
            <a:fld id="{6D22F896-40B5-4ADD-8801-0D06FADFA095}" type="slidenum">
              <a:rPr lang="en-US" sz="2400" b="1" smtClean="0">
                <a:solidFill>
                  <a:srgbClr val="FFFF00"/>
                </a:solidFill>
              </a:rPr>
              <a:t>255</a:t>
            </a:fld>
            <a:endParaRPr lang="en-US" sz="2400" b="1" dirty="0">
              <a:solidFill>
                <a:srgbClr val="FFFF00"/>
              </a:solidFill>
            </a:endParaRPr>
          </a:p>
        </p:txBody>
      </p:sp>
    </p:spTree>
    <p:extLst>
      <p:ext uri="{BB962C8B-B14F-4D97-AF65-F5344CB8AC3E}">
        <p14:creationId xmlns:p14="http://schemas.microsoft.com/office/powerpoint/2010/main" val="2956704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fltVal val="0"/>
                                          </p:val>
                                        </p:tav>
                                        <p:tav tm="100000">
                                          <p:val>
                                            <p:strVal val="#ppt_h"/>
                                          </p:val>
                                        </p:tav>
                                      </p:tavLst>
                                    </p:anim>
                                    <p:animEffect transition="in" filter="fade">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animBg="1"/>
      <p:bldP spid="13" grpId="0" animBg="1"/>
      <p:bldP spid="14" grpId="0" animBg="1"/>
      <p:bldP spid="15" grpId="0" animBg="1"/>
    </p:bldLst>
  </p:timing>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1CF2739F-38C5-1B3E-DA86-469CCF10C6B4}"/>
              </a:ext>
            </a:extLst>
          </p:cNvPr>
          <p:cNvSpPr>
            <a:spLocks noGrp="1"/>
          </p:cNvSpPr>
          <p:nvPr>
            <p:ph type="title"/>
          </p:nvPr>
        </p:nvSpPr>
        <p:spPr>
          <a:xfrm>
            <a:off x="2082018" y="311083"/>
            <a:ext cx="3346938" cy="740870"/>
          </a:xfrm>
          <a:solidFill>
            <a:srgbClr val="FF0000"/>
          </a:solidFill>
        </p:spPr>
        <p:txBody>
          <a:bodyPr/>
          <a:lstStyle/>
          <a:p>
            <a:r>
              <a:rPr lang="es-ES" b="1" dirty="0">
                <a:latin typeface="Arial Black" panose="020B0A04020102020204" pitchFamily="34" charset="0"/>
              </a:rPr>
              <a:t>DOPAMINA</a:t>
            </a:r>
            <a:r>
              <a:rPr lang="es-ES" dirty="0"/>
              <a:t> </a:t>
            </a:r>
            <a:endParaRPr lang="es-PE" dirty="0"/>
          </a:p>
        </p:txBody>
      </p:sp>
      <p:sp>
        <p:nvSpPr>
          <p:cNvPr id="5" name="Marcador de contenido 4">
            <a:extLst>
              <a:ext uri="{FF2B5EF4-FFF2-40B4-BE49-F238E27FC236}">
                <a16:creationId xmlns:a16="http://schemas.microsoft.com/office/drawing/2014/main" id="{70C7CF07-E2E9-2B7A-124D-16AC40484250}"/>
              </a:ext>
            </a:extLst>
          </p:cNvPr>
          <p:cNvSpPr>
            <a:spLocks noGrp="1"/>
          </p:cNvSpPr>
          <p:nvPr>
            <p:ph idx="1"/>
          </p:nvPr>
        </p:nvSpPr>
        <p:spPr>
          <a:xfrm>
            <a:off x="309488" y="1588086"/>
            <a:ext cx="6344529" cy="4532922"/>
          </a:xfrm>
        </p:spPr>
        <p:txBody>
          <a:bodyPr>
            <a:noAutofit/>
          </a:bodyPr>
          <a:lstStyle/>
          <a:p>
            <a:pPr algn="just"/>
            <a:r>
              <a:rPr lang="es-ES" sz="3600" b="1" dirty="0"/>
              <a:t>Proporciona placer y relajación. Interviene en procesos de memoria y aprendizaje porque regula la duración de los recuerdos.</a:t>
            </a:r>
          </a:p>
          <a:p>
            <a:pPr algn="just"/>
            <a:r>
              <a:rPr lang="es-ES" sz="3600" b="1" dirty="0"/>
              <a:t>Esquizofrenia y ansiedad exceso de dopamina</a:t>
            </a:r>
            <a:endParaRPr lang="es-PE" sz="3600" b="1" dirty="0"/>
          </a:p>
        </p:txBody>
      </p:sp>
      <p:pic>
        <p:nvPicPr>
          <p:cNvPr id="6" name="Imagen 5">
            <a:extLst>
              <a:ext uri="{FF2B5EF4-FFF2-40B4-BE49-F238E27FC236}">
                <a16:creationId xmlns:a16="http://schemas.microsoft.com/office/drawing/2014/main" id="{1A178A0F-304E-DE03-D600-798FE8FD7B64}"/>
              </a:ext>
            </a:extLst>
          </p:cNvPr>
          <p:cNvPicPr>
            <a:picLocks noChangeAspect="1"/>
          </p:cNvPicPr>
          <p:nvPr/>
        </p:nvPicPr>
        <p:blipFill>
          <a:blip r:embed="rId2"/>
          <a:stretch>
            <a:fillRect/>
          </a:stretch>
        </p:blipFill>
        <p:spPr>
          <a:xfrm>
            <a:off x="6738426" y="1266091"/>
            <a:ext cx="5144086" cy="5176911"/>
          </a:xfrm>
          <a:prstGeom prst="rect">
            <a:avLst/>
          </a:prstGeom>
        </p:spPr>
      </p:pic>
      <p:sp>
        <p:nvSpPr>
          <p:cNvPr id="2" name="Marcador de fecha 1">
            <a:extLst>
              <a:ext uri="{FF2B5EF4-FFF2-40B4-BE49-F238E27FC236}">
                <a16:creationId xmlns:a16="http://schemas.microsoft.com/office/drawing/2014/main" id="{C0A9A184-E14A-4776-B6E2-E1E9EB50867F}"/>
              </a:ext>
            </a:extLst>
          </p:cNvPr>
          <p:cNvSpPr>
            <a:spLocks noGrp="1"/>
          </p:cNvSpPr>
          <p:nvPr>
            <p:ph type="dt" sz="half" idx="10"/>
          </p:nvPr>
        </p:nvSpPr>
        <p:spPr>
          <a:xfrm>
            <a:off x="8763000" y="6443002"/>
            <a:ext cx="2910840" cy="365125"/>
          </a:xfrm>
        </p:spPr>
        <p:txBody>
          <a:bodyPr/>
          <a:lstStyle/>
          <a:p>
            <a:fld id="{7B5D25D0-F467-4C10-8651-265F487121E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D0DBA3A-5340-4D60-A291-B9B0B3198E67}"/>
              </a:ext>
            </a:extLst>
          </p:cNvPr>
          <p:cNvSpPr>
            <a:spLocks noGrp="1"/>
          </p:cNvSpPr>
          <p:nvPr>
            <p:ph type="sldNum" sz="quarter" idx="12"/>
          </p:nvPr>
        </p:nvSpPr>
        <p:spPr/>
        <p:txBody>
          <a:bodyPr/>
          <a:lstStyle/>
          <a:p>
            <a:fld id="{6D22F896-40B5-4ADD-8801-0D06FADFA095}" type="slidenum">
              <a:rPr lang="en-US" sz="2400" b="1" smtClean="0">
                <a:solidFill>
                  <a:srgbClr val="FFFF00"/>
                </a:solidFill>
              </a:rPr>
              <a:t>256</a:t>
            </a:fld>
            <a:endParaRPr lang="en-US" sz="2400" b="1" dirty="0">
              <a:solidFill>
                <a:srgbClr val="FFFF00"/>
              </a:solidFill>
            </a:endParaRPr>
          </a:p>
        </p:txBody>
      </p:sp>
    </p:spTree>
    <p:extLst>
      <p:ext uri="{BB962C8B-B14F-4D97-AF65-F5344CB8AC3E}">
        <p14:creationId xmlns:p14="http://schemas.microsoft.com/office/powerpoint/2010/main" val="1131361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barn(inVertical)">
                                      <p:cBhvr>
                                        <p:cTn id="17" dur="500"/>
                                        <p:tgtEl>
                                          <p:spTgt spid="5">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1" end="1"/>
                                            </p:txEl>
                                          </p:spTgt>
                                        </p:tgtEl>
                                        <p:attrNameLst>
                                          <p:attrName>style.visibility</p:attrName>
                                        </p:attrNameLst>
                                      </p:cBhvr>
                                      <p:to>
                                        <p:strVal val="visible"/>
                                      </p:to>
                                    </p:set>
                                    <p:animEffect transition="in" filter="barn(inVertical)">
                                      <p:cBhvr>
                                        <p:cTn id="2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DC40AC-6966-D199-DDDB-C7CDE87275ED}"/>
              </a:ext>
            </a:extLst>
          </p:cNvPr>
          <p:cNvSpPr>
            <a:spLocks noGrp="1"/>
          </p:cNvSpPr>
          <p:nvPr>
            <p:ph type="title"/>
          </p:nvPr>
        </p:nvSpPr>
        <p:spPr>
          <a:xfrm>
            <a:off x="685800" y="497086"/>
            <a:ext cx="4148797" cy="839344"/>
          </a:xfrm>
          <a:solidFill>
            <a:srgbClr val="FF0000"/>
          </a:solidFill>
        </p:spPr>
        <p:txBody>
          <a:bodyPr/>
          <a:lstStyle/>
          <a:p>
            <a:r>
              <a:rPr lang="es-ES" dirty="0">
                <a:latin typeface="Arial Black" panose="020B0A04020102020204" pitchFamily="34" charset="0"/>
              </a:rPr>
              <a:t>Serotonina </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31192ED5-DE69-E61D-7A84-2EEE5EB674FE}"/>
              </a:ext>
            </a:extLst>
          </p:cNvPr>
          <p:cNvSpPr>
            <a:spLocks noGrp="1"/>
          </p:cNvSpPr>
          <p:nvPr>
            <p:ph idx="1"/>
          </p:nvPr>
        </p:nvSpPr>
        <p:spPr>
          <a:xfrm>
            <a:off x="249702" y="1561514"/>
            <a:ext cx="6277707" cy="5022166"/>
          </a:xfrm>
        </p:spPr>
        <p:txBody>
          <a:bodyPr>
            <a:normAutofit/>
          </a:bodyPr>
          <a:lstStyle/>
          <a:p>
            <a:pPr algn="just"/>
            <a:r>
              <a:rPr lang="es-ES" sz="3600" b="1" dirty="0"/>
              <a:t>La serotonina tiene una amplia variedad de funciones en el cuerpo humano. </a:t>
            </a:r>
          </a:p>
          <a:p>
            <a:pPr algn="just"/>
            <a:r>
              <a:rPr lang="es-ES" sz="3600" b="1" dirty="0"/>
              <a:t>Algunas veces, las personas la llaman el químico de la felicidad, debido a que contribuye al bienestar.</a:t>
            </a:r>
          </a:p>
          <a:p>
            <a:endParaRPr lang="es-ES" dirty="0"/>
          </a:p>
        </p:txBody>
      </p:sp>
      <p:pic>
        <p:nvPicPr>
          <p:cNvPr id="4" name="Imagen 3">
            <a:extLst>
              <a:ext uri="{FF2B5EF4-FFF2-40B4-BE49-F238E27FC236}">
                <a16:creationId xmlns:a16="http://schemas.microsoft.com/office/drawing/2014/main" id="{4298AE32-8FDA-2838-B58D-A211176D4C4D}"/>
              </a:ext>
            </a:extLst>
          </p:cNvPr>
          <p:cNvPicPr>
            <a:picLocks noChangeAspect="1"/>
          </p:cNvPicPr>
          <p:nvPr/>
        </p:nvPicPr>
        <p:blipFill>
          <a:blip r:embed="rId2"/>
          <a:stretch>
            <a:fillRect/>
          </a:stretch>
        </p:blipFill>
        <p:spPr>
          <a:xfrm>
            <a:off x="6752492" y="1561513"/>
            <a:ext cx="5268644" cy="4794837"/>
          </a:xfrm>
          <a:prstGeom prst="rect">
            <a:avLst/>
          </a:prstGeom>
        </p:spPr>
      </p:pic>
      <p:sp>
        <p:nvSpPr>
          <p:cNvPr id="5" name="Marcador de fecha 4">
            <a:extLst>
              <a:ext uri="{FF2B5EF4-FFF2-40B4-BE49-F238E27FC236}">
                <a16:creationId xmlns:a16="http://schemas.microsoft.com/office/drawing/2014/main" id="{C152ACAB-9625-41D9-8742-FABCD0EE95C6}"/>
              </a:ext>
            </a:extLst>
          </p:cNvPr>
          <p:cNvSpPr>
            <a:spLocks noGrp="1"/>
          </p:cNvSpPr>
          <p:nvPr>
            <p:ph type="dt" sz="half" idx="10"/>
          </p:nvPr>
        </p:nvSpPr>
        <p:spPr/>
        <p:txBody>
          <a:bodyPr/>
          <a:lstStyle/>
          <a:p>
            <a:fld id="{C9A3B1A5-73D9-4017-B685-22C22530216B}"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BDC87E18-7223-49FE-9461-8D522BFD9EC1}"/>
              </a:ext>
            </a:extLst>
          </p:cNvPr>
          <p:cNvSpPr>
            <a:spLocks noGrp="1"/>
          </p:cNvSpPr>
          <p:nvPr>
            <p:ph type="sldNum" sz="quarter" idx="12"/>
          </p:nvPr>
        </p:nvSpPr>
        <p:spPr/>
        <p:txBody>
          <a:bodyPr/>
          <a:lstStyle/>
          <a:p>
            <a:fld id="{6D22F896-40B5-4ADD-8801-0D06FADFA095}" type="slidenum">
              <a:rPr lang="en-US" sz="2400" b="1" smtClean="0">
                <a:solidFill>
                  <a:srgbClr val="FFFF00"/>
                </a:solidFill>
              </a:rPr>
              <a:t>257</a:t>
            </a:fld>
            <a:endParaRPr lang="en-US" sz="2400" b="1" dirty="0">
              <a:solidFill>
                <a:srgbClr val="FFFF00"/>
              </a:solidFill>
            </a:endParaRPr>
          </a:p>
        </p:txBody>
      </p:sp>
    </p:spTree>
    <p:extLst>
      <p:ext uri="{BB962C8B-B14F-4D97-AF65-F5344CB8AC3E}">
        <p14:creationId xmlns:p14="http://schemas.microsoft.com/office/powerpoint/2010/main" val="966947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14729E-72C9-78FD-8579-941035EC99B0}"/>
              </a:ext>
            </a:extLst>
          </p:cNvPr>
          <p:cNvSpPr>
            <a:spLocks noGrp="1"/>
          </p:cNvSpPr>
          <p:nvPr>
            <p:ph type="title"/>
          </p:nvPr>
        </p:nvSpPr>
        <p:spPr>
          <a:xfrm>
            <a:off x="1111348" y="187598"/>
            <a:ext cx="3642360" cy="670532"/>
          </a:xfrm>
          <a:solidFill>
            <a:srgbClr val="FF0000"/>
          </a:solidFill>
        </p:spPr>
        <p:txBody>
          <a:bodyPr/>
          <a:lstStyle/>
          <a:p>
            <a:r>
              <a:rPr lang="es-ES" dirty="0">
                <a:latin typeface="Arial Black" panose="020B0A04020102020204" pitchFamily="34" charset="0"/>
              </a:rPr>
              <a:t>oxitocina</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0AC07144-FAE8-96C3-C7A4-A8F45E687962}"/>
              </a:ext>
            </a:extLst>
          </p:cNvPr>
          <p:cNvSpPr>
            <a:spLocks noGrp="1"/>
          </p:cNvSpPr>
          <p:nvPr>
            <p:ph idx="1"/>
          </p:nvPr>
        </p:nvSpPr>
        <p:spPr>
          <a:xfrm>
            <a:off x="295422" y="1026941"/>
            <a:ext cx="6541476" cy="5430130"/>
          </a:xfrm>
        </p:spPr>
        <p:txBody>
          <a:bodyPr>
            <a:normAutofit/>
          </a:bodyPr>
          <a:lstStyle/>
          <a:p>
            <a:pPr algn="just"/>
            <a:r>
              <a:rPr lang="es-ES" sz="3200" b="1" dirty="0"/>
              <a:t>Ejerce funciones como neuromodulador en el sistema nervioso central modulando comportamientos sociales, sentimentales, patrones sexuales y la conducta parental. </a:t>
            </a:r>
          </a:p>
          <a:p>
            <a:pPr algn="just"/>
            <a:r>
              <a:rPr lang="es-ES" sz="3200" b="1" dirty="0"/>
              <a:t>Se presenta mayormente cuando el individuo experimenta sensaciones muy agradables</a:t>
            </a:r>
            <a:endParaRPr lang="es-PE" sz="3200" b="1" dirty="0"/>
          </a:p>
        </p:txBody>
      </p:sp>
      <p:pic>
        <p:nvPicPr>
          <p:cNvPr id="4" name="Imagen 3">
            <a:extLst>
              <a:ext uri="{FF2B5EF4-FFF2-40B4-BE49-F238E27FC236}">
                <a16:creationId xmlns:a16="http://schemas.microsoft.com/office/drawing/2014/main" id="{8A2F9CF3-B868-44D4-C428-5D9B96BB5F11}"/>
              </a:ext>
            </a:extLst>
          </p:cNvPr>
          <p:cNvPicPr>
            <a:picLocks noChangeAspect="1"/>
          </p:cNvPicPr>
          <p:nvPr/>
        </p:nvPicPr>
        <p:blipFill>
          <a:blip r:embed="rId2"/>
          <a:stretch>
            <a:fillRect/>
          </a:stretch>
        </p:blipFill>
        <p:spPr>
          <a:xfrm>
            <a:off x="7061982" y="1026941"/>
            <a:ext cx="5013082" cy="5261317"/>
          </a:xfrm>
          <a:prstGeom prst="rect">
            <a:avLst/>
          </a:prstGeom>
        </p:spPr>
      </p:pic>
      <p:sp>
        <p:nvSpPr>
          <p:cNvPr id="5" name="Marcador de fecha 4">
            <a:extLst>
              <a:ext uri="{FF2B5EF4-FFF2-40B4-BE49-F238E27FC236}">
                <a16:creationId xmlns:a16="http://schemas.microsoft.com/office/drawing/2014/main" id="{E58810E0-0C80-4CDF-9E72-698AD535A931}"/>
              </a:ext>
            </a:extLst>
          </p:cNvPr>
          <p:cNvSpPr>
            <a:spLocks noGrp="1"/>
          </p:cNvSpPr>
          <p:nvPr>
            <p:ph type="dt" sz="half" idx="10"/>
          </p:nvPr>
        </p:nvSpPr>
        <p:spPr/>
        <p:txBody>
          <a:bodyPr/>
          <a:lstStyle/>
          <a:p>
            <a:fld id="{8A54EF46-D963-424C-9E01-6724278D5A78}"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98A08A0E-6DB1-433E-81B2-AC0C9C0527E7}"/>
              </a:ext>
            </a:extLst>
          </p:cNvPr>
          <p:cNvSpPr>
            <a:spLocks noGrp="1"/>
          </p:cNvSpPr>
          <p:nvPr>
            <p:ph type="sldNum" sz="quarter" idx="12"/>
          </p:nvPr>
        </p:nvSpPr>
        <p:spPr/>
        <p:txBody>
          <a:bodyPr/>
          <a:lstStyle/>
          <a:p>
            <a:fld id="{6D22F896-40B5-4ADD-8801-0D06FADFA095}" type="slidenum">
              <a:rPr lang="en-US" sz="2400" b="1" smtClean="0">
                <a:solidFill>
                  <a:srgbClr val="FFFF00"/>
                </a:solidFill>
              </a:rPr>
              <a:t>258</a:t>
            </a:fld>
            <a:endParaRPr lang="en-US" sz="2400" b="1" dirty="0">
              <a:solidFill>
                <a:srgbClr val="FFFF00"/>
              </a:solidFill>
            </a:endParaRPr>
          </a:p>
        </p:txBody>
      </p:sp>
    </p:spTree>
    <p:extLst>
      <p:ext uri="{BB962C8B-B14F-4D97-AF65-F5344CB8AC3E}">
        <p14:creationId xmlns:p14="http://schemas.microsoft.com/office/powerpoint/2010/main" val="186189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E909FA-EC80-A660-0E28-7774B43D455E}"/>
              </a:ext>
            </a:extLst>
          </p:cNvPr>
          <p:cNvSpPr>
            <a:spLocks noGrp="1"/>
          </p:cNvSpPr>
          <p:nvPr>
            <p:ph type="title"/>
          </p:nvPr>
        </p:nvSpPr>
        <p:spPr>
          <a:xfrm>
            <a:off x="225084" y="226677"/>
            <a:ext cx="5541498" cy="825276"/>
          </a:xfrm>
          <a:solidFill>
            <a:srgbClr val="FF0000"/>
          </a:solidFill>
        </p:spPr>
        <p:txBody>
          <a:bodyPr/>
          <a:lstStyle/>
          <a:p>
            <a:r>
              <a:rPr lang="es-ES" dirty="0">
                <a:latin typeface="Arial Black" panose="020B0A04020102020204" pitchFamily="34" charset="0"/>
              </a:rPr>
              <a:t>Nor adrenalina </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EE29C540-B964-351B-0504-92CE90688827}"/>
              </a:ext>
            </a:extLst>
          </p:cNvPr>
          <p:cNvSpPr>
            <a:spLocks noGrp="1"/>
          </p:cNvSpPr>
          <p:nvPr>
            <p:ph idx="1"/>
          </p:nvPr>
        </p:nvSpPr>
        <p:spPr>
          <a:xfrm>
            <a:off x="225085" y="1234057"/>
            <a:ext cx="7287064" cy="5397266"/>
          </a:xfrm>
        </p:spPr>
        <p:txBody>
          <a:bodyPr>
            <a:noAutofit/>
          </a:bodyPr>
          <a:lstStyle/>
          <a:p>
            <a:pPr algn="just"/>
            <a:r>
              <a:rPr lang="es-ES" sz="3200" b="1" dirty="0"/>
              <a:t>Una de sus funciones más importantes es la de activar el sistema nervioso simpático, lo que conduce a una respuesta de «lucha o huida en situaciones estresantes o peligrosas.</a:t>
            </a:r>
          </a:p>
          <a:p>
            <a:pPr algn="just"/>
            <a:r>
              <a:rPr lang="es-ES" sz="3200" b="1" dirty="0"/>
              <a:t>La respuesta del cuerpo al estrés es liberar noradrenalina en el torrente sanguíneo y en el cerebro en momentos de peligro o de necesidad de acción rápida. </a:t>
            </a:r>
          </a:p>
        </p:txBody>
      </p:sp>
      <p:pic>
        <p:nvPicPr>
          <p:cNvPr id="4" name="Imagen 3">
            <a:extLst>
              <a:ext uri="{FF2B5EF4-FFF2-40B4-BE49-F238E27FC236}">
                <a16:creationId xmlns:a16="http://schemas.microsoft.com/office/drawing/2014/main" id="{ACA4F367-6A51-0FAB-39F1-D6429079E8FB}"/>
              </a:ext>
            </a:extLst>
          </p:cNvPr>
          <p:cNvPicPr>
            <a:picLocks noChangeAspect="1"/>
          </p:cNvPicPr>
          <p:nvPr/>
        </p:nvPicPr>
        <p:blipFill>
          <a:blip r:embed="rId2"/>
          <a:stretch>
            <a:fillRect/>
          </a:stretch>
        </p:blipFill>
        <p:spPr>
          <a:xfrm>
            <a:off x="7723163" y="1397391"/>
            <a:ext cx="4243752" cy="4862732"/>
          </a:xfrm>
          <a:prstGeom prst="rect">
            <a:avLst/>
          </a:prstGeom>
        </p:spPr>
      </p:pic>
      <p:sp>
        <p:nvSpPr>
          <p:cNvPr id="5" name="Marcador de fecha 4">
            <a:extLst>
              <a:ext uri="{FF2B5EF4-FFF2-40B4-BE49-F238E27FC236}">
                <a16:creationId xmlns:a16="http://schemas.microsoft.com/office/drawing/2014/main" id="{049229A7-782A-420C-86C7-649BE2B35FAB}"/>
              </a:ext>
            </a:extLst>
          </p:cNvPr>
          <p:cNvSpPr>
            <a:spLocks noGrp="1"/>
          </p:cNvSpPr>
          <p:nvPr>
            <p:ph type="dt" sz="half" idx="10"/>
          </p:nvPr>
        </p:nvSpPr>
        <p:spPr/>
        <p:txBody>
          <a:bodyPr/>
          <a:lstStyle/>
          <a:p>
            <a:fld id="{EE279307-608F-4D87-AC29-F77BEA76F1D5}"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0634E229-2714-4110-BD7C-C8D5BFF36255}"/>
              </a:ext>
            </a:extLst>
          </p:cNvPr>
          <p:cNvSpPr>
            <a:spLocks noGrp="1"/>
          </p:cNvSpPr>
          <p:nvPr>
            <p:ph type="sldNum" sz="quarter" idx="12"/>
          </p:nvPr>
        </p:nvSpPr>
        <p:spPr/>
        <p:txBody>
          <a:bodyPr/>
          <a:lstStyle/>
          <a:p>
            <a:fld id="{6D22F896-40B5-4ADD-8801-0D06FADFA095}" type="slidenum">
              <a:rPr lang="en-US" sz="2400" b="1" smtClean="0">
                <a:solidFill>
                  <a:srgbClr val="FFFF00"/>
                </a:solidFill>
              </a:rPr>
              <a:t>259</a:t>
            </a:fld>
            <a:endParaRPr lang="en-US" sz="2400" b="1" dirty="0">
              <a:solidFill>
                <a:srgbClr val="FFFF00"/>
              </a:solidFill>
            </a:endParaRPr>
          </a:p>
        </p:txBody>
      </p:sp>
    </p:spTree>
    <p:extLst>
      <p:ext uri="{BB962C8B-B14F-4D97-AF65-F5344CB8AC3E}">
        <p14:creationId xmlns:p14="http://schemas.microsoft.com/office/powerpoint/2010/main" val="4116281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4269318-3B25-4DE7-B501-3CD1080B3BD7}"/>
              </a:ext>
            </a:extLst>
          </p:cNvPr>
          <p:cNvSpPr>
            <a:spLocks noGrp="1"/>
          </p:cNvSpPr>
          <p:nvPr>
            <p:ph type="title"/>
          </p:nvPr>
        </p:nvSpPr>
        <p:spPr>
          <a:xfrm>
            <a:off x="251791" y="225050"/>
            <a:ext cx="10658061" cy="746375"/>
          </a:xfrm>
          <a:solidFill>
            <a:schemeClr val="accent2"/>
          </a:solidFill>
        </p:spPr>
        <p:txBody>
          <a:bodyPr/>
          <a:lstStyle/>
          <a:p>
            <a:r>
              <a:rPr lang="es-MX" dirty="0">
                <a:latin typeface="Arial Black" panose="020B0A04020102020204" pitchFamily="34" charset="0"/>
              </a:rPr>
              <a:t>La teoría de los tres cerebros </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53D4276C-6D72-4A47-BD9E-99286746CC78}"/>
              </a:ext>
            </a:extLst>
          </p:cNvPr>
          <p:cNvSpPr>
            <a:spLocks noGrp="1"/>
          </p:cNvSpPr>
          <p:nvPr>
            <p:ph idx="1"/>
          </p:nvPr>
        </p:nvSpPr>
        <p:spPr>
          <a:xfrm>
            <a:off x="251791" y="1127375"/>
            <a:ext cx="7103166" cy="5505575"/>
          </a:xfrm>
        </p:spPr>
        <p:txBody>
          <a:bodyPr>
            <a:normAutofit lnSpcReduction="10000"/>
          </a:bodyPr>
          <a:lstStyle/>
          <a:p>
            <a:pPr algn="just"/>
            <a:r>
              <a:rPr lang="es-MX" sz="2800" b="1" dirty="0">
                <a:solidFill>
                  <a:schemeClr val="accent1"/>
                </a:solidFill>
              </a:rPr>
              <a:t>Cerebro reptiliano: </a:t>
            </a:r>
            <a:r>
              <a:rPr lang="es-MX" sz="2800" b="1" dirty="0"/>
              <a:t>responsables del mantenimiento de las funciones necesarias para la supervivencia inmediata, conductas simples e impulsivas </a:t>
            </a:r>
          </a:p>
          <a:p>
            <a:pPr algn="just"/>
            <a:r>
              <a:rPr lang="es-MX" sz="2800" b="1" dirty="0">
                <a:solidFill>
                  <a:schemeClr val="accent1"/>
                </a:solidFill>
              </a:rPr>
              <a:t>Cerebro límbico: </a:t>
            </a:r>
            <a:r>
              <a:rPr lang="es-MX" sz="2800" b="1" dirty="0"/>
              <a:t>estructura responsable de la aparición de las emociones. </a:t>
            </a:r>
          </a:p>
          <a:p>
            <a:pPr algn="just"/>
            <a:r>
              <a:rPr lang="es-MX" sz="2800" b="1" dirty="0"/>
              <a:t>Su utilidad tiene que ver con el aprendizaje </a:t>
            </a:r>
          </a:p>
          <a:p>
            <a:pPr algn="just"/>
            <a:r>
              <a:rPr lang="es-MX" sz="2800" b="1" dirty="0">
                <a:solidFill>
                  <a:schemeClr val="accent1"/>
                </a:solidFill>
              </a:rPr>
              <a:t>Neocórtex: </a:t>
            </a:r>
            <a:r>
              <a:rPr lang="es-MX" sz="2800" b="1" dirty="0"/>
              <a:t>capacidad para aprender todos los matices de la realidad y de trazar los planes y las estrategias más complicadas y originales</a:t>
            </a:r>
            <a:endParaRPr lang="es-PE" sz="2800" b="1" dirty="0"/>
          </a:p>
        </p:txBody>
      </p:sp>
      <p:sp>
        <p:nvSpPr>
          <p:cNvPr id="4" name="Marcador de fecha 3">
            <a:extLst>
              <a:ext uri="{FF2B5EF4-FFF2-40B4-BE49-F238E27FC236}">
                <a16:creationId xmlns:a16="http://schemas.microsoft.com/office/drawing/2014/main" id="{9EA274C9-6EB1-41E3-81A0-18F32E51D429}"/>
              </a:ext>
            </a:extLst>
          </p:cNvPr>
          <p:cNvSpPr>
            <a:spLocks noGrp="1"/>
          </p:cNvSpPr>
          <p:nvPr>
            <p:ph type="dt" sz="half" idx="10"/>
          </p:nvPr>
        </p:nvSpPr>
        <p:spPr>
          <a:xfrm>
            <a:off x="9019430" y="6294437"/>
            <a:ext cx="2910840" cy="365125"/>
          </a:xfrm>
        </p:spPr>
        <p:txBody>
          <a:bodyPr/>
          <a:lstStyle/>
          <a:p>
            <a:fld id="{6955B599-0A90-4C19-805A-B6A209E563E3}" type="datetime1">
              <a:rPr lang="es-PE" sz="2400" b="1" smtClean="0">
                <a:solidFill>
                  <a:srgbClr val="FFFF00"/>
                </a:solidFill>
              </a:rPr>
              <a:t>29/08/2024</a:t>
            </a:fld>
            <a:endParaRPr lang="en-US" sz="2400" b="1" dirty="0">
              <a:solidFill>
                <a:srgbClr val="FFFF00"/>
              </a:solidFill>
            </a:endParaRPr>
          </a:p>
        </p:txBody>
      </p:sp>
      <p:sp>
        <p:nvSpPr>
          <p:cNvPr id="5" name="Marcador de número de diapositiva 4">
            <a:extLst>
              <a:ext uri="{FF2B5EF4-FFF2-40B4-BE49-F238E27FC236}">
                <a16:creationId xmlns:a16="http://schemas.microsoft.com/office/drawing/2014/main" id="{F43D2343-5D44-413A-9081-9A0673B549D1}"/>
              </a:ext>
            </a:extLst>
          </p:cNvPr>
          <p:cNvSpPr>
            <a:spLocks noGrp="1"/>
          </p:cNvSpPr>
          <p:nvPr>
            <p:ph type="sldNum" sz="quarter" idx="12"/>
          </p:nvPr>
        </p:nvSpPr>
        <p:spPr/>
        <p:txBody>
          <a:bodyPr/>
          <a:lstStyle/>
          <a:p>
            <a:fld id="{6D22F896-40B5-4ADD-8801-0D06FADFA095}" type="slidenum">
              <a:rPr lang="en-US" sz="2400" b="1" smtClean="0">
                <a:solidFill>
                  <a:srgbClr val="FF0000"/>
                </a:solidFill>
              </a:rPr>
              <a:t>26</a:t>
            </a:fld>
            <a:endParaRPr lang="en-US" sz="2400" b="1" dirty="0">
              <a:solidFill>
                <a:srgbClr val="FF0000"/>
              </a:solidFill>
            </a:endParaRPr>
          </a:p>
        </p:txBody>
      </p:sp>
      <p:pic>
        <p:nvPicPr>
          <p:cNvPr id="6" name="Imagen 5">
            <a:extLst>
              <a:ext uri="{FF2B5EF4-FFF2-40B4-BE49-F238E27FC236}">
                <a16:creationId xmlns:a16="http://schemas.microsoft.com/office/drawing/2014/main" id="{3E0F4877-C479-4D3B-8108-A39CD3E2F126}"/>
              </a:ext>
            </a:extLst>
          </p:cNvPr>
          <p:cNvPicPr>
            <a:picLocks noChangeAspect="1"/>
          </p:cNvPicPr>
          <p:nvPr/>
        </p:nvPicPr>
        <p:blipFill>
          <a:blip r:embed="rId2"/>
          <a:stretch>
            <a:fillRect/>
          </a:stretch>
        </p:blipFill>
        <p:spPr>
          <a:xfrm>
            <a:off x="7513983" y="1127375"/>
            <a:ext cx="4416287" cy="5091310"/>
          </a:xfrm>
          <a:prstGeom prst="rect">
            <a:avLst/>
          </a:prstGeom>
        </p:spPr>
      </p:pic>
    </p:spTree>
    <p:extLst>
      <p:ext uri="{BB962C8B-B14F-4D97-AF65-F5344CB8AC3E}">
        <p14:creationId xmlns:p14="http://schemas.microsoft.com/office/powerpoint/2010/main" val="2812551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Effect transition="in" filter="wipe(down)">
                                      <p:cBhvr>
                                        <p:cTn id="25" dur="500"/>
                                        <p:tgtEl>
                                          <p:spTgt spid="3">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3">
                                            <p:txEl>
                                              <p:pRg st="3" end="3"/>
                                            </p:txEl>
                                          </p:spTgt>
                                        </p:tgtEl>
                                        <p:attrNameLst>
                                          <p:attrName>style.visibility</p:attrName>
                                        </p:attrNameLst>
                                      </p:cBhvr>
                                      <p:to>
                                        <p:strVal val="visible"/>
                                      </p:to>
                                    </p:set>
                                    <p:animEffect transition="in" filter="wipe(down)">
                                      <p:cBhvr>
                                        <p:cTn id="30"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E3B79-4B6B-44FE-B28A-A32696ADDD68}"/>
              </a:ext>
            </a:extLst>
          </p:cNvPr>
          <p:cNvSpPr>
            <a:spLocks noGrp="1"/>
          </p:cNvSpPr>
          <p:nvPr>
            <p:ph type="title"/>
          </p:nvPr>
        </p:nvSpPr>
        <p:spPr>
          <a:xfrm>
            <a:off x="464197" y="215732"/>
            <a:ext cx="11263604" cy="1293028"/>
          </a:xfrm>
          <a:solidFill>
            <a:srgbClr val="FF0000"/>
          </a:solidFill>
        </p:spPr>
        <p:txBody>
          <a:bodyPr>
            <a:normAutofit fontScale="90000"/>
          </a:bodyPr>
          <a:lstStyle/>
          <a:p>
            <a:r>
              <a:rPr lang="es-ES" dirty="0">
                <a:latin typeface="Arial Black" panose="020B0A04020102020204" pitchFamily="34" charset="0"/>
              </a:rPr>
              <a:t>CÓMO ESTIMULAR LOS CUATRO GRANDES NEUROTRANSMISORES DE LA FELICIDAD</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CABF7759-94E8-4C4B-BC53-09E3123F4C2E}"/>
              </a:ext>
            </a:extLst>
          </p:cNvPr>
          <p:cNvSpPr>
            <a:spLocks noGrp="1"/>
          </p:cNvSpPr>
          <p:nvPr>
            <p:ph idx="1"/>
          </p:nvPr>
        </p:nvSpPr>
        <p:spPr>
          <a:xfrm>
            <a:off x="249115" y="1730326"/>
            <a:ext cx="11693769" cy="4771264"/>
          </a:xfrm>
        </p:spPr>
        <p:txBody>
          <a:bodyPr>
            <a:noAutofit/>
          </a:bodyPr>
          <a:lstStyle/>
          <a:p>
            <a:pPr algn="just"/>
            <a:r>
              <a:rPr lang="es-ES" sz="3200" b="1" dirty="0"/>
              <a:t>Los neurotransmisores son sustancias que utilizan nuestras neuronas para comunicarse entre ellas. </a:t>
            </a:r>
          </a:p>
          <a:p>
            <a:pPr algn="just"/>
            <a:r>
              <a:rPr lang="es-ES" sz="3200" b="1" dirty="0"/>
              <a:t>Dependiendo de qué tipo se active se transmitirán unos mensajes u otro</a:t>
            </a:r>
          </a:p>
          <a:p>
            <a:pPr algn="just"/>
            <a:r>
              <a:rPr lang="es-ES" sz="3200" b="1" dirty="0"/>
              <a:t>Existen cuatro neurotransmisores encargados de que te sientas bien y cada uno de ellos se encarga de un aspecto concreto. </a:t>
            </a:r>
          </a:p>
          <a:p>
            <a:pPr algn="just"/>
            <a:r>
              <a:rPr lang="es-ES" sz="3200" b="1" dirty="0"/>
              <a:t>A estas sustancias se las ha llamado en ocasiones “el cuarteto de la felicidad” y te vamos a explicar cuáles son, para qué sirven y cómo activarlos.</a:t>
            </a:r>
          </a:p>
        </p:txBody>
      </p:sp>
      <p:sp>
        <p:nvSpPr>
          <p:cNvPr id="4" name="Marcador de fecha 3">
            <a:extLst>
              <a:ext uri="{FF2B5EF4-FFF2-40B4-BE49-F238E27FC236}">
                <a16:creationId xmlns:a16="http://schemas.microsoft.com/office/drawing/2014/main" id="{0E3A8ECE-C659-43D6-B309-031E476BBC34}"/>
              </a:ext>
            </a:extLst>
          </p:cNvPr>
          <p:cNvSpPr>
            <a:spLocks noGrp="1"/>
          </p:cNvSpPr>
          <p:nvPr>
            <p:ph type="dt" sz="half" idx="10"/>
          </p:nvPr>
        </p:nvSpPr>
        <p:spPr/>
        <p:txBody>
          <a:bodyPr/>
          <a:lstStyle/>
          <a:p>
            <a:fld id="{118EFE7F-852E-47D5-B19E-1D1DDC9990ED}"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FF6C3CC3-2F7E-4904-823F-01E794B0CC7E}"/>
              </a:ext>
            </a:extLst>
          </p:cNvPr>
          <p:cNvSpPr>
            <a:spLocks noGrp="1"/>
          </p:cNvSpPr>
          <p:nvPr>
            <p:ph type="sldNum" sz="quarter" idx="12"/>
          </p:nvPr>
        </p:nvSpPr>
        <p:spPr>
          <a:xfrm>
            <a:off x="10721008" y="1326198"/>
            <a:ext cx="1006793" cy="365125"/>
          </a:xfrm>
        </p:spPr>
        <p:txBody>
          <a:bodyPr/>
          <a:lstStyle/>
          <a:p>
            <a:fld id="{6D22F896-40B5-4ADD-8801-0D06FADFA095}" type="slidenum">
              <a:rPr lang="en-US" sz="2400" b="1" smtClean="0">
                <a:solidFill>
                  <a:srgbClr val="FFFF00"/>
                </a:solidFill>
              </a:rPr>
              <a:t>260</a:t>
            </a:fld>
            <a:endParaRPr lang="en-US" sz="2400" b="1" dirty="0">
              <a:solidFill>
                <a:srgbClr val="FFFF00"/>
              </a:solidFill>
            </a:endParaRPr>
          </a:p>
        </p:txBody>
      </p:sp>
    </p:spTree>
    <p:extLst>
      <p:ext uri="{BB962C8B-B14F-4D97-AF65-F5344CB8AC3E}">
        <p14:creationId xmlns:p14="http://schemas.microsoft.com/office/powerpoint/2010/main" val="25405329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77833B1-3B17-0399-0772-2C769E13A42F}"/>
              </a:ext>
            </a:extLst>
          </p:cNvPr>
          <p:cNvSpPr txBox="1"/>
          <p:nvPr/>
        </p:nvSpPr>
        <p:spPr>
          <a:xfrm>
            <a:off x="112541" y="239151"/>
            <a:ext cx="3052690" cy="2954655"/>
          </a:xfrm>
          <a:prstGeom prst="rect">
            <a:avLst/>
          </a:prstGeom>
          <a:solidFill>
            <a:schemeClr val="accent3">
              <a:lumMod val="60000"/>
              <a:lumOff val="40000"/>
            </a:schemeClr>
          </a:solidFill>
        </p:spPr>
        <p:txBody>
          <a:bodyPr wrap="square" rtlCol="0">
            <a:spAutoFit/>
          </a:bodyPr>
          <a:lstStyle/>
          <a:p>
            <a:pPr algn="just"/>
            <a:r>
              <a:rPr lang="es-MX" sz="2400" b="1" dirty="0">
                <a:solidFill>
                  <a:srgbClr val="FF0000"/>
                </a:solidFill>
              </a:rPr>
              <a:t>MAS DOPAMINA</a:t>
            </a:r>
          </a:p>
          <a:p>
            <a:pPr marL="285750" indent="-285750" algn="just">
              <a:buFont typeface="Arial" panose="020B0604020202020204" pitchFamily="34" charset="0"/>
              <a:buChar char="•"/>
            </a:pPr>
            <a:r>
              <a:rPr lang="es-MX" sz="2400" b="1" dirty="0">
                <a:solidFill>
                  <a:schemeClr val="bg1"/>
                </a:solidFill>
              </a:rPr>
              <a:t>Cumple objetivos a corto plazo</a:t>
            </a:r>
          </a:p>
          <a:p>
            <a:pPr marL="285750" indent="-285750" algn="just">
              <a:buFont typeface="Arial" panose="020B0604020202020204" pitchFamily="34" charset="0"/>
              <a:buChar char="•"/>
            </a:pPr>
            <a:r>
              <a:rPr lang="es-MX" sz="2400" b="1" dirty="0">
                <a:solidFill>
                  <a:schemeClr val="bg1"/>
                </a:solidFill>
              </a:rPr>
              <a:t>Celebra y reconvoca tus logros</a:t>
            </a:r>
          </a:p>
          <a:p>
            <a:endParaRPr lang="es-PE" dirty="0"/>
          </a:p>
        </p:txBody>
      </p:sp>
      <p:sp>
        <p:nvSpPr>
          <p:cNvPr id="6" name="CuadroTexto 5">
            <a:extLst>
              <a:ext uri="{FF2B5EF4-FFF2-40B4-BE49-F238E27FC236}">
                <a16:creationId xmlns:a16="http://schemas.microsoft.com/office/drawing/2014/main" id="{C54F88D4-2567-6114-46A1-A66FA5E5FC7F}"/>
              </a:ext>
            </a:extLst>
          </p:cNvPr>
          <p:cNvSpPr txBox="1"/>
          <p:nvPr/>
        </p:nvSpPr>
        <p:spPr>
          <a:xfrm>
            <a:off x="8698525" y="239151"/>
            <a:ext cx="3198053" cy="2215991"/>
          </a:xfrm>
          <a:prstGeom prst="rect">
            <a:avLst/>
          </a:prstGeom>
          <a:solidFill>
            <a:schemeClr val="accent4">
              <a:lumMod val="75000"/>
            </a:schemeClr>
          </a:solidFill>
        </p:spPr>
        <p:txBody>
          <a:bodyPr wrap="square" rtlCol="0">
            <a:spAutoFit/>
          </a:bodyPr>
          <a:lstStyle/>
          <a:p>
            <a:pPr algn="just"/>
            <a:r>
              <a:rPr lang="es-MX" sz="2400" b="1" dirty="0">
                <a:solidFill>
                  <a:srgbClr val="FF0000"/>
                </a:solidFill>
              </a:rPr>
              <a:t>OXITOCINA</a:t>
            </a:r>
          </a:p>
          <a:p>
            <a:pPr marL="285750" indent="-285750" algn="just">
              <a:buFont typeface="Arial" panose="020B0604020202020204" pitchFamily="34" charset="0"/>
              <a:buChar char="•"/>
            </a:pPr>
            <a:r>
              <a:rPr lang="es-MX" sz="2400" b="1" dirty="0">
                <a:solidFill>
                  <a:schemeClr val="bg1"/>
                </a:solidFill>
              </a:rPr>
              <a:t>Abrazar</a:t>
            </a:r>
          </a:p>
          <a:p>
            <a:pPr marL="285750" indent="-285750" algn="just">
              <a:buFont typeface="Arial" panose="020B0604020202020204" pitchFamily="34" charset="0"/>
              <a:buChar char="•"/>
            </a:pPr>
            <a:r>
              <a:rPr lang="es-MX" sz="2400" b="1" dirty="0">
                <a:solidFill>
                  <a:schemeClr val="bg1"/>
                </a:solidFill>
              </a:rPr>
              <a:t>Medita </a:t>
            </a:r>
          </a:p>
          <a:p>
            <a:pPr marL="285750" indent="-285750" algn="just">
              <a:buFont typeface="Arial" panose="020B0604020202020204" pitchFamily="34" charset="0"/>
              <a:buChar char="•"/>
            </a:pPr>
            <a:r>
              <a:rPr lang="es-MX" sz="2400" b="1" dirty="0">
                <a:solidFill>
                  <a:schemeClr val="bg1"/>
                </a:solidFill>
              </a:rPr>
              <a:t>Piensa positivo</a:t>
            </a:r>
          </a:p>
          <a:p>
            <a:pPr marL="285750" indent="-285750" algn="just">
              <a:buFont typeface="Arial" panose="020B0604020202020204" pitchFamily="34" charset="0"/>
              <a:buChar char="•"/>
            </a:pPr>
            <a:endParaRPr lang="es-MX" sz="2400" b="1" dirty="0"/>
          </a:p>
          <a:p>
            <a:endParaRPr lang="es-PE" dirty="0"/>
          </a:p>
        </p:txBody>
      </p:sp>
      <p:sp>
        <p:nvSpPr>
          <p:cNvPr id="7" name="CuadroTexto 6">
            <a:extLst>
              <a:ext uri="{FF2B5EF4-FFF2-40B4-BE49-F238E27FC236}">
                <a16:creationId xmlns:a16="http://schemas.microsoft.com/office/drawing/2014/main" id="{AA8FA97E-B17B-85B0-E595-C72726547625}"/>
              </a:ext>
            </a:extLst>
          </p:cNvPr>
          <p:cNvSpPr txBox="1"/>
          <p:nvPr/>
        </p:nvSpPr>
        <p:spPr>
          <a:xfrm>
            <a:off x="166470" y="3306494"/>
            <a:ext cx="4318781" cy="3416320"/>
          </a:xfrm>
          <a:prstGeom prst="rect">
            <a:avLst/>
          </a:prstGeom>
          <a:solidFill>
            <a:schemeClr val="accent2">
              <a:lumMod val="40000"/>
              <a:lumOff val="60000"/>
            </a:schemeClr>
          </a:solidFill>
        </p:spPr>
        <p:txBody>
          <a:bodyPr wrap="square" rtlCol="0">
            <a:spAutoFit/>
          </a:bodyPr>
          <a:lstStyle/>
          <a:p>
            <a:pPr algn="just"/>
            <a:r>
              <a:rPr lang="es-MX" sz="2400" b="1" dirty="0">
                <a:solidFill>
                  <a:srgbClr val="FF0000"/>
                </a:solidFill>
              </a:rPr>
              <a:t>DOSIS DE SEROTONINA</a:t>
            </a:r>
          </a:p>
          <a:p>
            <a:pPr marL="285750" indent="-285750" algn="just">
              <a:buFont typeface="Arial" panose="020B0604020202020204" pitchFamily="34" charset="0"/>
              <a:buChar char="•"/>
            </a:pPr>
            <a:r>
              <a:rPr lang="es-MX" sz="2400" b="1" dirty="0">
                <a:solidFill>
                  <a:schemeClr val="bg1"/>
                </a:solidFill>
              </a:rPr>
              <a:t>Ser agradecido siempre</a:t>
            </a:r>
          </a:p>
          <a:p>
            <a:pPr marL="285750" indent="-285750" algn="just">
              <a:buFont typeface="Arial" panose="020B0604020202020204" pitchFamily="34" charset="0"/>
              <a:buChar char="•"/>
            </a:pPr>
            <a:r>
              <a:rPr lang="es-MX" sz="2400" b="1" dirty="0">
                <a:solidFill>
                  <a:schemeClr val="bg1"/>
                </a:solidFill>
              </a:rPr>
              <a:t>Resignifica hasta donde sea posible cada momento.</a:t>
            </a:r>
          </a:p>
          <a:p>
            <a:pPr marL="285750" indent="-285750" algn="just">
              <a:buFont typeface="Arial" panose="020B0604020202020204" pitchFamily="34" charset="0"/>
              <a:buChar char="•"/>
            </a:pPr>
            <a:r>
              <a:rPr lang="es-MX" sz="2400" b="1" dirty="0">
                <a:solidFill>
                  <a:schemeClr val="bg1"/>
                </a:solidFill>
              </a:rPr>
              <a:t>Recuerda constantemente tus buenos momentos o recuerdos </a:t>
            </a:r>
          </a:p>
        </p:txBody>
      </p:sp>
      <p:sp>
        <p:nvSpPr>
          <p:cNvPr id="8" name="CuadroTexto 7">
            <a:extLst>
              <a:ext uri="{FF2B5EF4-FFF2-40B4-BE49-F238E27FC236}">
                <a16:creationId xmlns:a16="http://schemas.microsoft.com/office/drawing/2014/main" id="{BC185902-9B16-AFF8-E6B0-788DEE6EEE3B}"/>
              </a:ext>
            </a:extLst>
          </p:cNvPr>
          <p:cNvSpPr txBox="1"/>
          <p:nvPr/>
        </p:nvSpPr>
        <p:spPr>
          <a:xfrm>
            <a:off x="8698525" y="3537326"/>
            <a:ext cx="3186329" cy="2954655"/>
          </a:xfrm>
          <a:prstGeom prst="rect">
            <a:avLst/>
          </a:prstGeom>
          <a:solidFill>
            <a:schemeClr val="accent1">
              <a:lumMod val="60000"/>
              <a:lumOff val="40000"/>
            </a:schemeClr>
          </a:solidFill>
        </p:spPr>
        <p:txBody>
          <a:bodyPr wrap="square" rtlCol="0">
            <a:spAutoFit/>
          </a:bodyPr>
          <a:lstStyle/>
          <a:p>
            <a:pPr algn="just"/>
            <a:r>
              <a:rPr lang="es-MX" sz="2400" b="1" dirty="0">
                <a:solidFill>
                  <a:srgbClr val="FF0000"/>
                </a:solidFill>
              </a:rPr>
              <a:t>ENDORFINAS EN CASA Y FUERA DE ELLA</a:t>
            </a:r>
          </a:p>
          <a:p>
            <a:pPr marL="285750" indent="-285750" algn="just">
              <a:buFont typeface="Arial" panose="020B0604020202020204" pitchFamily="34" charset="0"/>
              <a:buChar char="•"/>
            </a:pPr>
            <a:r>
              <a:rPr lang="es-MX" sz="2400" b="1" dirty="0">
                <a:solidFill>
                  <a:schemeClr val="bg1"/>
                </a:solidFill>
              </a:rPr>
              <a:t>No tomes nada personal</a:t>
            </a:r>
          </a:p>
          <a:p>
            <a:pPr marL="285750" indent="-285750" algn="just">
              <a:buFont typeface="Arial" panose="020B0604020202020204" pitchFamily="34" charset="0"/>
              <a:buChar char="•"/>
            </a:pPr>
            <a:r>
              <a:rPr lang="es-MX" sz="2400" b="1" dirty="0">
                <a:solidFill>
                  <a:schemeClr val="bg1"/>
                </a:solidFill>
              </a:rPr>
              <a:t>Trabaja en equipo</a:t>
            </a:r>
          </a:p>
          <a:p>
            <a:pPr marL="285750" indent="-285750" algn="just">
              <a:buFont typeface="Arial" panose="020B0604020202020204" pitchFamily="34" charset="0"/>
              <a:buChar char="•"/>
            </a:pPr>
            <a:r>
              <a:rPr lang="es-MX" sz="2400" b="1" dirty="0">
                <a:solidFill>
                  <a:schemeClr val="bg1"/>
                </a:solidFill>
              </a:rPr>
              <a:t>Ríe, baila, canta </a:t>
            </a:r>
          </a:p>
          <a:p>
            <a:endParaRPr lang="es-PE" dirty="0"/>
          </a:p>
        </p:txBody>
      </p:sp>
      <p:sp>
        <p:nvSpPr>
          <p:cNvPr id="9" name="Elipse 8">
            <a:extLst>
              <a:ext uri="{FF2B5EF4-FFF2-40B4-BE49-F238E27FC236}">
                <a16:creationId xmlns:a16="http://schemas.microsoft.com/office/drawing/2014/main" id="{4C5B5D77-3F73-CCDD-4B75-AF3B59E81C16}"/>
              </a:ext>
            </a:extLst>
          </p:cNvPr>
          <p:cNvSpPr/>
          <p:nvPr/>
        </p:nvSpPr>
        <p:spPr>
          <a:xfrm>
            <a:off x="2870983" y="2532771"/>
            <a:ext cx="731520" cy="77372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1</a:t>
            </a:r>
            <a:endParaRPr lang="es-PE" sz="4400" b="1" dirty="0">
              <a:solidFill>
                <a:schemeClr val="bg1"/>
              </a:solidFill>
            </a:endParaRPr>
          </a:p>
        </p:txBody>
      </p:sp>
      <p:sp>
        <p:nvSpPr>
          <p:cNvPr id="10" name="Elipse 9">
            <a:extLst>
              <a:ext uri="{FF2B5EF4-FFF2-40B4-BE49-F238E27FC236}">
                <a16:creationId xmlns:a16="http://schemas.microsoft.com/office/drawing/2014/main" id="{0FA038AE-4C94-B149-D459-07E898F74270}"/>
              </a:ext>
            </a:extLst>
          </p:cNvPr>
          <p:cNvSpPr/>
          <p:nvPr/>
        </p:nvSpPr>
        <p:spPr>
          <a:xfrm>
            <a:off x="8555501" y="1956524"/>
            <a:ext cx="731520" cy="77372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2</a:t>
            </a:r>
            <a:endParaRPr lang="es-PE" sz="4400" b="1" dirty="0">
              <a:solidFill>
                <a:schemeClr val="bg1"/>
              </a:solidFill>
            </a:endParaRPr>
          </a:p>
        </p:txBody>
      </p:sp>
      <p:sp>
        <p:nvSpPr>
          <p:cNvPr id="11" name="Elipse 10">
            <a:extLst>
              <a:ext uri="{FF2B5EF4-FFF2-40B4-BE49-F238E27FC236}">
                <a16:creationId xmlns:a16="http://schemas.microsoft.com/office/drawing/2014/main" id="{66937C7F-2522-9BC5-D9DE-A41CA53BBEF2}"/>
              </a:ext>
            </a:extLst>
          </p:cNvPr>
          <p:cNvSpPr/>
          <p:nvPr/>
        </p:nvSpPr>
        <p:spPr>
          <a:xfrm>
            <a:off x="4450081" y="5970248"/>
            <a:ext cx="731520" cy="77372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3</a:t>
            </a:r>
            <a:endParaRPr lang="es-PE" sz="4400" b="1" dirty="0">
              <a:solidFill>
                <a:schemeClr val="bg1"/>
              </a:solidFill>
            </a:endParaRPr>
          </a:p>
        </p:txBody>
      </p:sp>
      <p:sp>
        <p:nvSpPr>
          <p:cNvPr id="12" name="Elipse 11">
            <a:extLst>
              <a:ext uri="{FF2B5EF4-FFF2-40B4-BE49-F238E27FC236}">
                <a16:creationId xmlns:a16="http://schemas.microsoft.com/office/drawing/2014/main" id="{EEFDA24D-751E-45C4-EAED-B95CA2D61369}"/>
              </a:ext>
            </a:extLst>
          </p:cNvPr>
          <p:cNvSpPr/>
          <p:nvPr/>
        </p:nvSpPr>
        <p:spPr>
          <a:xfrm>
            <a:off x="8189741" y="5845126"/>
            <a:ext cx="731520" cy="773723"/>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400" b="1" dirty="0">
                <a:solidFill>
                  <a:schemeClr val="bg1"/>
                </a:solidFill>
              </a:rPr>
              <a:t>4</a:t>
            </a:r>
            <a:endParaRPr lang="es-PE" sz="4400" b="1" dirty="0">
              <a:solidFill>
                <a:schemeClr val="bg1"/>
              </a:solidFill>
            </a:endParaRPr>
          </a:p>
        </p:txBody>
      </p:sp>
      <p:pic>
        <p:nvPicPr>
          <p:cNvPr id="13" name="Imagen 12">
            <a:extLst>
              <a:ext uri="{FF2B5EF4-FFF2-40B4-BE49-F238E27FC236}">
                <a16:creationId xmlns:a16="http://schemas.microsoft.com/office/drawing/2014/main" id="{F03F7B6D-2E96-36FF-B769-9ED88B2F9CD2}"/>
              </a:ext>
            </a:extLst>
          </p:cNvPr>
          <p:cNvPicPr>
            <a:picLocks noChangeAspect="1"/>
          </p:cNvPicPr>
          <p:nvPr/>
        </p:nvPicPr>
        <p:blipFill rotWithShape="1">
          <a:blip r:embed="rId2"/>
          <a:srcRect l="10128" t="4885" r="4015" b="7498"/>
          <a:stretch/>
        </p:blipFill>
        <p:spPr>
          <a:xfrm>
            <a:off x="4684542" y="334968"/>
            <a:ext cx="3727935" cy="5510158"/>
          </a:xfrm>
          <a:prstGeom prst="rect">
            <a:avLst/>
          </a:prstGeom>
        </p:spPr>
      </p:pic>
      <p:sp>
        <p:nvSpPr>
          <p:cNvPr id="2" name="Marcador de fecha 1">
            <a:extLst>
              <a:ext uri="{FF2B5EF4-FFF2-40B4-BE49-F238E27FC236}">
                <a16:creationId xmlns:a16="http://schemas.microsoft.com/office/drawing/2014/main" id="{9A05F6AF-AD74-40B7-8890-B54FA6FBD20E}"/>
              </a:ext>
            </a:extLst>
          </p:cNvPr>
          <p:cNvSpPr>
            <a:spLocks noGrp="1"/>
          </p:cNvSpPr>
          <p:nvPr>
            <p:ph type="dt" sz="half" idx="10"/>
          </p:nvPr>
        </p:nvSpPr>
        <p:spPr>
          <a:xfrm>
            <a:off x="8985738" y="6436286"/>
            <a:ext cx="2910840" cy="365125"/>
          </a:xfrm>
        </p:spPr>
        <p:txBody>
          <a:bodyPr/>
          <a:lstStyle/>
          <a:p>
            <a:fld id="{0A9BDD25-F3ED-4B68-B991-891583514503}"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24006BE8-17DD-441F-9D67-ABDA0CFFEF71}"/>
              </a:ext>
            </a:extLst>
          </p:cNvPr>
          <p:cNvSpPr>
            <a:spLocks noGrp="1"/>
          </p:cNvSpPr>
          <p:nvPr>
            <p:ph type="sldNum" sz="quarter" idx="12"/>
          </p:nvPr>
        </p:nvSpPr>
        <p:spPr/>
        <p:txBody>
          <a:bodyPr/>
          <a:lstStyle/>
          <a:p>
            <a:fld id="{6D22F896-40B5-4ADD-8801-0D06FADFA095}" type="slidenum">
              <a:rPr lang="en-US" sz="2400" b="1" smtClean="0">
                <a:solidFill>
                  <a:srgbClr val="FFFF00"/>
                </a:solidFill>
              </a:rPr>
              <a:t>261</a:t>
            </a:fld>
            <a:endParaRPr lang="en-US" sz="2400" b="1" dirty="0">
              <a:solidFill>
                <a:srgbClr val="FFFF00"/>
              </a:solidFill>
            </a:endParaRPr>
          </a:p>
        </p:txBody>
      </p:sp>
    </p:spTree>
    <p:extLst>
      <p:ext uri="{BB962C8B-B14F-4D97-AF65-F5344CB8AC3E}">
        <p14:creationId xmlns:p14="http://schemas.microsoft.com/office/powerpoint/2010/main" val="2342591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down)">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wipe(down)">
                                      <p:cBhvr>
                                        <p:cTn id="37" dur="5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wipe(down)">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8"/>
                                        </p:tgtEl>
                                        <p:attrNameLst>
                                          <p:attrName>style.visibility</p:attrName>
                                        </p:attrNameLst>
                                      </p:cBhvr>
                                      <p:to>
                                        <p:strVal val="visible"/>
                                      </p:to>
                                    </p:set>
                                    <p:animEffect transition="in" filter="wipe(down)">
                                      <p:cBhvr>
                                        <p:cTn id="4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Lst>
  </p:timing>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93374D1-8A1A-4FDB-8A27-90CC934BFD27}"/>
              </a:ext>
            </a:extLst>
          </p:cNvPr>
          <p:cNvSpPr txBox="1"/>
          <p:nvPr/>
        </p:nvSpPr>
        <p:spPr>
          <a:xfrm>
            <a:off x="3959290" y="189871"/>
            <a:ext cx="4273420" cy="707886"/>
          </a:xfrm>
          <a:prstGeom prst="rect">
            <a:avLst/>
          </a:prstGeom>
          <a:solidFill>
            <a:schemeClr val="accent6"/>
          </a:solidFill>
        </p:spPr>
        <p:txBody>
          <a:bodyPr wrap="square" rtlCol="0">
            <a:spAutoFit/>
          </a:bodyPr>
          <a:lstStyle/>
          <a:p>
            <a:r>
              <a:rPr lang="es-ES" sz="4000" dirty="0">
                <a:latin typeface="Arial Black" panose="020B0A04020102020204" pitchFamily="34" charset="0"/>
              </a:rPr>
              <a:t>IMPORTANTE </a:t>
            </a:r>
            <a:endParaRPr lang="es-PE" sz="4000" dirty="0">
              <a:latin typeface="Arial Black" panose="020B0A04020102020204" pitchFamily="34" charset="0"/>
            </a:endParaRPr>
          </a:p>
        </p:txBody>
      </p:sp>
      <p:sp>
        <p:nvSpPr>
          <p:cNvPr id="8" name="CuadroTexto 7">
            <a:extLst>
              <a:ext uri="{FF2B5EF4-FFF2-40B4-BE49-F238E27FC236}">
                <a16:creationId xmlns:a16="http://schemas.microsoft.com/office/drawing/2014/main" id="{F8B2751F-EC31-434B-BAE2-FD88F547ACED}"/>
              </a:ext>
            </a:extLst>
          </p:cNvPr>
          <p:cNvSpPr txBox="1"/>
          <p:nvPr/>
        </p:nvSpPr>
        <p:spPr>
          <a:xfrm>
            <a:off x="964164" y="989817"/>
            <a:ext cx="10596465" cy="1323439"/>
          </a:xfrm>
          <a:prstGeom prst="rect">
            <a:avLst/>
          </a:prstGeom>
          <a:solidFill>
            <a:srgbClr val="0070C0"/>
          </a:solidFill>
        </p:spPr>
        <p:txBody>
          <a:bodyPr wrap="square" rtlCol="0">
            <a:spAutoFit/>
          </a:bodyPr>
          <a:lstStyle/>
          <a:p>
            <a:pPr algn="ctr"/>
            <a:r>
              <a:rPr lang="es-ES" sz="4000" dirty="0">
                <a:latin typeface="Arial Black" panose="020B0A04020102020204" pitchFamily="34" charset="0"/>
              </a:rPr>
              <a:t>NUESTRO CEREBRO NO DEJA DE TRABAJAR  </a:t>
            </a:r>
            <a:endParaRPr lang="es-PE" sz="4000" dirty="0">
              <a:latin typeface="Arial Black" panose="020B0A04020102020204" pitchFamily="34" charset="0"/>
            </a:endParaRPr>
          </a:p>
        </p:txBody>
      </p:sp>
      <p:sp>
        <p:nvSpPr>
          <p:cNvPr id="9" name="CuadroTexto 8">
            <a:extLst>
              <a:ext uri="{FF2B5EF4-FFF2-40B4-BE49-F238E27FC236}">
                <a16:creationId xmlns:a16="http://schemas.microsoft.com/office/drawing/2014/main" id="{3738C2F0-CC9A-4D98-ACD8-002626E53E2F}"/>
              </a:ext>
            </a:extLst>
          </p:cNvPr>
          <p:cNvSpPr txBox="1"/>
          <p:nvPr/>
        </p:nvSpPr>
        <p:spPr>
          <a:xfrm>
            <a:off x="1807028" y="2537190"/>
            <a:ext cx="8780108" cy="707886"/>
          </a:xfrm>
          <a:prstGeom prst="rect">
            <a:avLst/>
          </a:prstGeom>
          <a:solidFill>
            <a:schemeClr val="accent6">
              <a:lumMod val="60000"/>
              <a:lumOff val="40000"/>
            </a:schemeClr>
          </a:solidFill>
        </p:spPr>
        <p:txBody>
          <a:bodyPr wrap="square" rtlCol="0">
            <a:spAutoFit/>
          </a:bodyPr>
          <a:lstStyle/>
          <a:p>
            <a:r>
              <a:rPr lang="es-ES" sz="4000" dirty="0">
                <a:latin typeface="Arial Black" panose="020B0A04020102020204" pitchFamily="34" charset="0"/>
              </a:rPr>
              <a:t>Igual o mas cuando dormimos </a:t>
            </a:r>
            <a:endParaRPr lang="es-PE" sz="4000" dirty="0">
              <a:latin typeface="Arial Black" panose="020B0A04020102020204" pitchFamily="34" charset="0"/>
            </a:endParaRPr>
          </a:p>
        </p:txBody>
      </p:sp>
      <p:sp>
        <p:nvSpPr>
          <p:cNvPr id="10" name="Rectángulo: esquinas redondeadas 9">
            <a:extLst>
              <a:ext uri="{FF2B5EF4-FFF2-40B4-BE49-F238E27FC236}">
                <a16:creationId xmlns:a16="http://schemas.microsoft.com/office/drawing/2014/main" id="{A4E6E853-FA8A-4EBA-93CE-464DEE8D66B8}"/>
              </a:ext>
            </a:extLst>
          </p:cNvPr>
          <p:cNvSpPr/>
          <p:nvPr/>
        </p:nvSpPr>
        <p:spPr>
          <a:xfrm>
            <a:off x="466530" y="3836859"/>
            <a:ext cx="5330890" cy="2220685"/>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3200" b="1" dirty="0">
                <a:latin typeface="Arial Black" panose="020B0A04020102020204" pitchFamily="34" charset="0"/>
              </a:rPr>
              <a:t>ES IMPORTRANTE CUIDAR NUESTRAS HORAS DE SUEÑO</a:t>
            </a:r>
            <a:endParaRPr lang="es-PE" sz="3200" b="1" dirty="0">
              <a:latin typeface="Arial Black" panose="020B0A04020102020204" pitchFamily="34" charset="0"/>
            </a:endParaRPr>
          </a:p>
        </p:txBody>
      </p:sp>
      <p:pic>
        <p:nvPicPr>
          <p:cNvPr id="11" name="Imagen 10">
            <a:extLst>
              <a:ext uri="{FF2B5EF4-FFF2-40B4-BE49-F238E27FC236}">
                <a16:creationId xmlns:a16="http://schemas.microsoft.com/office/drawing/2014/main" id="{802C6666-CC2C-429F-814D-032AE667C671}"/>
              </a:ext>
            </a:extLst>
          </p:cNvPr>
          <p:cNvPicPr>
            <a:picLocks noChangeAspect="1"/>
          </p:cNvPicPr>
          <p:nvPr/>
        </p:nvPicPr>
        <p:blipFill>
          <a:blip r:embed="rId2"/>
          <a:stretch>
            <a:fillRect/>
          </a:stretch>
        </p:blipFill>
        <p:spPr>
          <a:xfrm>
            <a:off x="6197082" y="3433666"/>
            <a:ext cx="5524500" cy="3143250"/>
          </a:xfrm>
          <a:prstGeom prst="rect">
            <a:avLst/>
          </a:prstGeom>
        </p:spPr>
      </p:pic>
      <p:sp>
        <p:nvSpPr>
          <p:cNvPr id="2" name="Marcador de fecha 1">
            <a:extLst>
              <a:ext uri="{FF2B5EF4-FFF2-40B4-BE49-F238E27FC236}">
                <a16:creationId xmlns:a16="http://schemas.microsoft.com/office/drawing/2014/main" id="{D271615B-2A54-46A3-8FE7-1DD4EF34D928}"/>
              </a:ext>
            </a:extLst>
          </p:cNvPr>
          <p:cNvSpPr>
            <a:spLocks noGrp="1"/>
          </p:cNvSpPr>
          <p:nvPr>
            <p:ph type="dt" sz="half" idx="10"/>
          </p:nvPr>
        </p:nvSpPr>
        <p:spPr/>
        <p:txBody>
          <a:bodyPr/>
          <a:lstStyle/>
          <a:p>
            <a:fld id="{DA627698-6184-4A65-B61D-7005CC6FB22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3A731BC-2777-44F5-832F-223652A8BA9A}"/>
              </a:ext>
            </a:extLst>
          </p:cNvPr>
          <p:cNvSpPr>
            <a:spLocks noGrp="1"/>
          </p:cNvSpPr>
          <p:nvPr>
            <p:ph type="sldNum" sz="quarter" idx="12"/>
          </p:nvPr>
        </p:nvSpPr>
        <p:spPr/>
        <p:txBody>
          <a:bodyPr/>
          <a:lstStyle/>
          <a:p>
            <a:fld id="{6D22F896-40B5-4ADD-8801-0D06FADFA095}" type="slidenum">
              <a:rPr lang="en-US" sz="2400" b="1" smtClean="0">
                <a:solidFill>
                  <a:srgbClr val="FFFF00"/>
                </a:solidFill>
              </a:rPr>
              <a:t>262</a:t>
            </a:fld>
            <a:endParaRPr lang="en-US" sz="2400" b="1" dirty="0">
              <a:solidFill>
                <a:srgbClr val="FFFF00"/>
              </a:solidFill>
            </a:endParaRPr>
          </a:p>
        </p:txBody>
      </p:sp>
    </p:spTree>
    <p:extLst>
      <p:ext uri="{BB962C8B-B14F-4D97-AF65-F5344CB8AC3E}">
        <p14:creationId xmlns:p14="http://schemas.microsoft.com/office/powerpoint/2010/main" val="72565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500" fill="hold"/>
                                        <p:tgtEl>
                                          <p:spTgt spid="8"/>
                                        </p:tgtEl>
                                        <p:attrNameLst>
                                          <p:attrName>ppt_w</p:attrName>
                                        </p:attrNameLst>
                                      </p:cBhvr>
                                      <p:tavLst>
                                        <p:tav tm="0">
                                          <p:val>
                                            <p:fltVal val="0"/>
                                          </p:val>
                                        </p:tav>
                                        <p:tav tm="100000">
                                          <p:val>
                                            <p:strVal val="#ppt_w"/>
                                          </p:val>
                                        </p:tav>
                                      </p:tavLst>
                                    </p:anim>
                                    <p:anim calcmode="lin" valueType="num">
                                      <p:cBhvr>
                                        <p:cTn id="15" dur="500" fill="hold"/>
                                        <p:tgtEl>
                                          <p:spTgt spid="8"/>
                                        </p:tgtEl>
                                        <p:attrNameLst>
                                          <p:attrName>ppt_h</p:attrName>
                                        </p:attrNameLst>
                                      </p:cBhvr>
                                      <p:tavLst>
                                        <p:tav tm="0">
                                          <p:val>
                                            <p:fltVal val="0"/>
                                          </p:val>
                                        </p:tav>
                                        <p:tav tm="100000">
                                          <p:val>
                                            <p:strVal val="#ppt_h"/>
                                          </p:val>
                                        </p:tav>
                                      </p:tavLst>
                                    </p:anim>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p:cTn id="21" dur="500" fill="hold"/>
                                        <p:tgtEl>
                                          <p:spTgt spid="9"/>
                                        </p:tgtEl>
                                        <p:attrNameLst>
                                          <p:attrName>ppt_w</p:attrName>
                                        </p:attrNameLst>
                                      </p:cBhvr>
                                      <p:tavLst>
                                        <p:tav tm="0">
                                          <p:val>
                                            <p:fltVal val="0"/>
                                          </p:val>
                                        </p:tav>
                                        <p:tav tm="100000">
                                          <p:val>
                                            <p:strVal val="#ppt_w"/>
                                          </p:val>
                                        </p:tav>
                                      </p:tavLst>
                                    </p:anim>
                                    <p:anim calcmode="lin" valueType="num">
                                      <p:cBhvr>
                                        <p:cTn id="22" dur="500" fill="hold"/>
                                        <p:tgtEl>
                                          <p:spTgt spid="9"/>
                                        </p:tgtEl>
                                        <p:attrNameLst>
                                          <p:attrName>ppt_h</p:attrName>
                                        </p:attrNameLst>
                                      </p:cBhvr>
                                      <p:tavLst>
                                        <p:tav tm="0">
                                          <p:val>
                                            <p:fltVal val="0"/>
                                          </p:val>
                                        </p:tav>
                                        <p:tav tm="100000">
                                          <p:val>
                                            <p:strVal val="#ppt_h"/>
                                          </p:val>
                                        </p:tav>
                                      </p:tavLst>
                                    </p:anim>
                                    <p:animEffect transition="in" filter="fade">
                                      <p:cBhvr>
                                        <p:cTn id="23" dur="5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500" fill="hold"/>
                                        <p:tgtEl>
                                          <p:spTgt spid="10"/>
                                        </p:tgtEl>
                                        <p:attrNameLst>
                                          <p:attrName>ppt_w</p:attrName>
                                        </p:attrNameLst>
                                      </p:cBhvr>
                                      <p:tavLst>
                                        <p:tav tm="0">
                                          <p:val>
                                            <p:fltVal val="0"/>
                                          </p:val>
                                        </p:tav>
                                        <p:tav tm="100000">
                                          <p:val>
                                            <p:strVal val="#ppt_w"/>
                                          </p:val>
                                        </p:tav>
                                      </p:tavLst>
                                    </p:anim>
                                    <p:anim calcmode="lin" valueType="num">
                                      <p:cBhvr>
                                        <p:cTn id="29" dur="500" fill="hold"/>
                                        <p:tgtEl>
                                          <p:spTgt spid="10"/>
                                        </p:tgtEl>
                                        <p:attrNameLst>
                                          <p:attrName>ppt_h</p:attrName>
                                        </p:attrNameLst>
                                      </p:cBhvr>
                                      <p:tavLst>
                                        <p:tav tm="0">
                                          <p:val>
                                            <p:fltVal val="0"/>
                                          </p:val>
                                        </p:tav>
                                        <p:tav tm="100000">
                                          <p:val>
                                            <p:strVal val="#ppt_h"/>
                                          </p:val>
                                        </p:tav>
                                      </p:tavLst>
                                    </p:anim>
                                    <p:animEffect transition="in" filter="fade">
                                      <p:cBhvr>
                                        <p:cTn id="30" dur="500"/>
                                        <p:tgtEl>
                                          <p:spTgt spid="10"/>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anim calcmode="lin" valueType="num">
                                      <p:cBhvr>
                                        <p:cTn id="35" dur="500" fill="hold"/>
                                        <p:tgtEl>
                                          <p:spTgt spid="11"/>
                                        </p:tgtEl>
                                        <p:attrNameLst>
                                          <p:attrName>ppt_w</p:attrName>
                                        </p:attrNameLst>
                                      </p:cBhvr>
                                      <p:tavLst>
                                        <p:tav tm="0">
                                          <p:val>
                                            <p:fltVal val="0"/>
                                          </p:val>
                                        </p:tav>
                                        <p:tav tm="100000">
                                          <p:val>
                                            <p:strVal val="#ppt_w"/>
                                          </p:val>
                                        </p:tav>
                                      </p:tavLst>
                                    </p:anim>
                                    <p:anim calcmode="lin" valueType="num">
                                      <p:cBhvr>
                                        <p:cTn id="36" dur="500" fill="hold"/>
                                        <p:tgtEl>
                                          <p:spTgt spid="11"/>
                                        </p:tgtEl>
                                        <p:attrNameLst>
                                          <p:attrName>ppt_h</p:attrName>
                                        </p:attrNameLst>
                                      </p:cBhvr>
                                      <p:tavLst>
                                        <p:tav tm="0">
                                          <p:val>
                                            <p:fltVal val="0"/>
                                          </p:val>
                                        </p:tav>
                                        <p:tav tm="100000">
                                          <p:val>
                                            <p:strVal val="#ppt_h"/>
                                          </p:val>
                                        </p:tav>
                                      </p:tavLst>
                                    </p:anim>
                                    <p:animEffect transition="in" filter="fade">
                                      <p:cBhvr>
                                        <p:cTn id="3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Lst>
  </p:timing>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4452A445-D0DA-4FD6-8A87-26720F4B9A20}"/>
              </a:ext>
            </a:extLst>
          </p:cNvPr>
          <p:cNvPicPr>
            <a:picLocks noChangeAspect="1"/>
          </p:cNvPicPr>
          <p:nvPr/>
        </p:nvPicPr>
        <p:blipFill>
          <a:blip r:embed="rId2"/>
          <a:stretch>
            <a:fillRect/>
          </a:stretch>
        </p:blipFill>
        <p:spPr>
          <a:xfrm>
            <a:off x="0" y="0"/>
            <a:ext cx="12192000" cy="6858000"/>
          </a:xfrm>
          <a:prstGeom prst="rect">
            <a:avLst/>
          </a:prstGeom>
        </p:spPr>
      </p:pic>
      <p:sp>
        <p:nvSpPr>
          <p:cNvPr id="6" name="CuadroTexto 5">
            <a:extLst>
              <a:ext uri="{FF2B5EF4-FFF2-40B4-BE49-F238E27FC236}">
                <a16:creationId xmlns:a16="http://schemas.microsoft.com/office/drawing/2014/main" id="{A5902FCF-93B5-4A17-AF04-C6C6385A0BC4}"/>
              </a:ext>
            </a:extLst>
          </p:cNvPr>
          <p:cNvSpPr txBox="1"/>
          <p:nvPr/>
        </p:nvSpPr>
        <p:spPr>
          <a:xfrm>
            <a:off x="6792686" y="1545638"/>
            <a:ext cx="5085183" cy="4401205"/>
          </a:xfrm>
          <a:prstGeom prst="rect">
            <a:avLst/>
          </a:prstGeom>
          <a:solidFill>
            <a:srgbClr val="FFFF00"/>
          </a:solidFill>
        </p:spPr>
        <p:txBody>
          <a:bodyPr wrap="square" rtlCol="0">
            <a:spAutoFit/>
          </a:bodyPr>
          <a:lstStyle/>
          <a:p>
            <a:pPr algn="just"/>
            <a:r>
              <a:rPr lang="es-ES" sz="4000" dirty="0">
                <a:solidFill>
                  <a:schemeClr val="bg1"/>
                </a:solidFill>
                <a:latin typeface="Arial Black" panose="020B0A04020102020204" pitchFamily="34" charset="0"/>
              </a:rPr>
              <a:t>No te preocupes por los fracasos, preocúpate por las posibilidades que te pierdes cuando no lo intentas </a:t>
            </a:r>
            <a:endParaRPr lang="es-PE" sz="4000" dirty="0">
              <a:solidFill>
                <a:schemeClr val="bg1"/>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03D67D9A-A891-4FC6-9D90-64523F073DB1}"/>
              </a:ext>
            </a:extLst>
          </p:cNvPr>
          <p:cNvSpPr>
            <a:spLocks noGrp="1"/>
          </p:cNvSpPr>
          <p:nvPr>
            <p:ph type="dt" sz="half" idx="10"/>
          </p:nvPr>
        </p:nvSpPr>
        <p:spPr/>
        <p:txBody>
          <a:bodyPr/>
          <a:lstStyle/>
          <a:p>
            <a:fld id="{16E36135-6148-4653-A1A4-39BA72B9554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E97C0BF-9CDF-4D5A-9D1A-402ABDF09A5C}"/>
              </a:ext>
            </a:extLst>
          </p:cNvPr>
          <p:cNvSpPr>
            <a:spLocks noGrp="1"/>
          </p:cNvSpPr>
          <p:nvPr>
            <p:ph type="sldNum" sz="quarter" idx="12"/>
          </p:nvPr>
        </p:nvSpPr>
        <p:spPr/>
        <p:txBody>
          <a:bodyPr/>
          <a:lstStyle/>
          <a:p>
            <a:fld id="{6D22F896-40B5-4ADD-8801-0D06FADFA095}" type="slidenum">
              <a:rPr lang="en-US" sz="2400" b="1" smtClean="0">
                <a:solidFill>
                  <a:schemeClr val="bg1"/>
                </a:solidFill>
              </a:rPr>
              <a:t>263</a:t>
            </a:fld>
            <a:endParaRPr lang="en-US" sz="2400" b="1" dirty="0">
              <a:solidFill>
                <a:schemeClr val="bg1"/>
              </a:solidFill>
            </a:endParaRPr>
          </a:p>
        </p:txBody>
      </p:sp>
    </p:spTree>
    <p:extLst>
      <p:ext uri="{BB962C8B-B14F-4D97-AF65-F5344CB8AC3E}">
        <p14:creationId xmlns:p14="http://schemas.microsoft.com/office/powerpoint/2010/main" val="807849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B34545C-FA5E-41C7-B742-DCFCDD7C1BC8}"/>
              </a:ext>
            </a:extLst>
          </p:cNvPr>
          <p:cNvSpPr>
            <a:spLocks noGrp="1"/>
          </p:cNvSpPr>
          <p:nvPr>
            <p:ph type="title"/>
          </p:nvPr>
        </p:nvSpPr>
        <p:spPr>
          <a:xfrm>
            <a:off x="139960" y="344495"/>
            <a:ext cx="11560628" cy="1293028"/>
          </a:xfrm>
          <a:solidFill>
            <a:srgbClr val="FF0000"/>
          </a:solidFill>
        </p:spPr>
        <p:txBody>
          <a:bodyPr>
            <a:normAutofit fontScale="90000"/>
          </a:bodyPr>
          <a:lstStyle/>
          <a:p>
            <a:pPr algn="ctr"/>
            <a:r>
              <a:rPr lang="es-ES" dirty="0">
                <a:latin typeface="Arial Black" panose="020B0A04020102020204" pitchFamily="34" charset="0"/>
              </a:rPr>
              <a:t>El enemigo del logro de objetivos:</a:t>
            </a:r>
            <a:br>
              <a:rPr lang="es-ES" dirty="0">
                <a:latin typeface="Arial Black" panose="020B0A04020102020204" pitchFamily="34" charset="0"/>
              </a:rPr>
            </a:br>
            <a:r>
              <a:rPr lang="es-ES" dirty="0">
                <a:latin typeface="Arial Black" panose="020B0A04020102020204" pitchFamily="34" charset="0"/>
              </a:rPr>
              <a:t>la procrastinación</a:t>
            </a:r>
            <a:endParaRPr lang="es-PE" dirty="0">
              <a:latin typeface="Arial Black" panose="020B0A04020102020204" pitchFamily="34" charset="0"/>
            </a:endParaRPr>
          </a:p>
        </p:txBody>
      </p:sp>
      <p:pic>
        <p:nvPicPr>
          <p:cNvPr id="5" name="Imagen 4">
            <a:extLst>
              <a:ext uri="{FF2B5EF4-FFF2-40B4-BE49-F238E27FC236}">
                <a16:creationId xmlns:a16="http://schemas.microsoft.com/office/drawing/2014/main" id="{6F8D2DE0-E811-4F67-9071-7BF14BFC9F93}"/>
              </a:ext>
            </a:extLst>
          </p:cNvPr>
          <p:cNvPicPr>
            <a:picLocks noChangeAspect="1"/>
          </p:cNvPicPr>
          <p:nvPr/>
        </p:nvPicPr>
        <p:blipFill rotWithShape="1">
          <a:blip r:embed="rId3"/>
          <a:srcRect l="28682" t="54857" r="60698" b="11253"/>
          <a:stretch/>
        </p:blipFill>
        <p:spPr>
          <a:xfrm>
            <a:off x="226266" y="3123421"/>
            <a:ext cx="2230016" cy="3536302"/>
          </a:xfrm>
          <a:prstGeom prst="rect">
            <a:avLst/>
          </a:prstGeom>
        </p:spPr>
      </p:pic>
      <p:pic>
        <p:nvPicPr>
          <p:cNvPr id="6" name="Imagen 5">
            <a:extLst>
              <a:ext uri="{FF2B5EF4-FFF2-40B4-BE49-F238E27FC236}">
                <a16:creationId xmlns:a16="http://schemas.microsoft.com/office/drawing/2014/main" id="{E654696F-6BBD-4EED-B159-A81D54289152}"/>
              </a:ext>
            </a:extLst>
          </p:cNvPr>
          <p:cNvPicPr>
            <a:picLocks noChangeAspect="1"/>
          </p:cNvPicPr>
          <p:nvPr/>
        </p:nvPicPr>
        <p:blipFill rotWithShape="1">
          <a:blip r:embed="rId3"/>
          <a:srcRect l="54203" t="43472" r="38164" b="7311"/>
          <a:stretch/>
        </p:blipFill>
        <p:spPr>
          <a:xfrm>
            <a:off x="7712527" y="3056202"/>
            <a:ext cx="2271228" cy="3603521"/>
          </a:xfrm>
          <a:prstGeom prst="rect">
            <a:avLst/>
          </a:prstGeom>
        </p:spPr>
      </p:pic>
      <p:pic>
        <p:nvPicPr>
          <p:cNvPr id="7" name="Imagen 6">
            <a:extLst>
              <a:ext uri="{FF2B5EF4-FFF2-40B4-BE49-F238E27FC236}">
                <a16:creationId xmlns:a16="http://schemas.microsoft.com/office/drawing/2014/main" id="{7322A169-C8F6-42DA-B393-311BE7BCFA5A}"/>
              </a:ext>
            </a:extLst>
          </p:cNvPr>
          <p:cNvPicPr>
            <a:picLocks noChangeAspect="1"/>
          </p:cNvPicPr>
          <p:nvPr/>
        </p:nvPicPr>
        <p:blipFill rotWithShape="1">
          <a:blip r:embed="rId3"/>
          <a:srcRect l="38274" t="46639" r="53043" b="7310"/>
          <a:stretch/>
        </p:blipFill>
        <p:spPr>
          <a:xfrm>
            <a:off x="2701209" y="3123421"/>
            <a:ext cx="2230016" cy="3536302"/>
          </a:xfrm>
          <a:prstGeom prst="rect">
            <a:avLst/>
          </a:prstGeom>
        </p:spPr>
      </p:pic>
      <p:pic>
        <p:nvPicPr>
          <p:cNvPr id="9" name="Imagen 8">
            <a:extLst>
              <a:ext uri="{FF2B5EF4-FFF2-40B4-BE49-F238E27FC236}">
                <a16:creationId xmlns:a16="http://schemas.microsoft.com/office/drawing/2014/main" id="{35F97E5E-DACF-4376-A1CC-99EAB6CB9A5C}"/>
              </a:ext>
            </a:extLst>
          </p:cNvPr>
          <p:cNvPicPr>
            <a:picLocks noChangeAspect="1"/>
          </p:cNvPicPr>
          <p:nvPr/>
        </p:nvPicPr>
        <p:blipFill rotWithShape="1">
          <a:blip r:embed="rId3"/>
          <a:srcRect l="45160" t="42487" r="45548" b="7311"/>
          <a:stretch/>
        </p:blipFill>
        <p:spPr>
          <a:xfrm>
            <a:off x="5123279" y="3056202"/>
            <a:ext cx="2397194" cy="3603520"/>
          </a:xfrm>
          <a:prstGeom prst="rect">
            <a:avLst/>
          </a:prstGeom>
        </p:spPr>
      </p:pic>
      <p:pic>
        <p:nvPicPr>
          <p:cNvPr id="10" name="Imagen 9">
            <a:extLst>
              <a:ext uri="{FF2B5EF4-FFF2-40B4-BE49-F238E27FC236}">
                <a16:creationId xmlns:a16="http://schemas.microsoft.com/office/drawing/2014/main" id="{87C7618A-E6CB-4EBE-B98D-EDFB955EC691}"/>
              </a:ext>
            </a:extLst>
          </p:cNvPr>
          <p:cNvPicPr>
            <a:picLocks noChangeAspect="1"/>
          </p:cNvPicPr>
          <p:nvPr/>
        </p:nvPicPr>
        <p:blipFill rotWithShape="1">
          <a:blip r:embed="rId3"/>
          <a:srcRect l="62997" t="43649" r="29370" b="7311"/>
          <a:stretch/>
        </p:blipFill>
        <p:spPr>
          <a:xfrm>
            <a:off x="10082505" y="3056202"/>
            <a:ext cx="1987417" cy="3603521"/>
          </a:xfrm>
          <a:prstGeom prst="rect">
            <a:avLst/>
          </a:prstGeom>
        </p:spPr>
      </p:pic>
      <p:sp>
        <p:nvSpPr>
          <p:cNvPr id="11" name="Bocadillo nube: nube 10">
            <a:extLst>
              <a:ext uri="{FF2B5EF4-FFF2-40B4-BE49-F238E27FC236}">
                <a16:creationId xmlns:a16="http://schemas.microsoft.com/office/drawing/2014/main" id="{C9901F03-D94D-49AC-B966-2853C32EEB79}"/>
              </a:ext>
            </a:extLst>
          </p:cNvPr>
          <p:cNvSpPr/>
          <p:nvPr/>
        </p:nvSpPr>
        <p:spPr>
          <a:xfrm>
            <a:off x="226266" y="1933399"/>
            <a:ext cx="2649894" cy="718457"/>
          </a:xfrm>
          <a:prstGeom prst="cloudCallout">
            <a:avLst>
              <a:gd name="adj1" fmla="val -8157"/>
              <a:gd name="adj2" fmla="val 22094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Cuando </a:t>
            </a:r>
            <a:endParaRPr lang="es-PE" sz="2800" b="1" dirty="0">
              <a:solidFill>
                <a:schemeClr val="bg1"/>
              </a:solidFill>
            </a:endParaRPr>
          </a:p>
        </p:txBody>
      </p:sp>
      <p:sp>
        <p:nvSpPr>
          <p:cNvPr id="12" name="Bocadillo nube: nube 11">
            <a:extLst>
              <a:ext uri="{FF2B5EF4-FFF2-40B4-BE49-F238E27FC236}">
                <a16:creationId xmlns:a16="http://schemas.microsoft.com/office/drawing/2014/main" id="{76F2C250-1F02-4C16-AF78-663DBF604BF4}"/>
              </a:ext>
            </a:extLst>
          </p:cNvPr>
          <p:cNvSpPr/>
          <p:nvPr/>
        </p:nvSpPr>
        <p:spPr>
          <a:xfrm>
            <a:off x="3067824" y="2001999"/>
            <a:ext cx="1552770" cy="718457"/>
          </a:xfrm>
          <a:prstGeom prst="cloudCallout">
            <a:avLst>
              <a:gd name="adj1" fmla="val -3101"/>
              <a:gd name="adj2" fmla="val 170292"/>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yo </a:t>
            </a:r>
            <a:endParaRPr lang="es-PE" sz="2800" b="1" dirty="0">
              <a:solidFill>
                <a:schemeClr val="bg1"/>
              </a:solidFill>
            </a:endParaRPr>
          </a:p>
        </p:txBody>
      </p:sp>
      <p:sp>
        <p:nvSpPr>
          <p:cNvPr id="13" name="Bocadillo nube: nube 12">
            <a:extLst>
              <a:ext uri="{FF2B5EF4-FFF2-40B4-BE49-F238E27FC236}">
                <a16:creationId xmlns:a16="http://schemas.microsoft.com/office/drawing/2014/main" id="{D9258DAA-5E73-4D40-A6D0-39F7E9AB8E46}"/>
              </a:ext>
            </a:extLst>
          </p:cNvPr>
          <p:cNvSpPr/>
          <p:nvPr/>
        </p:nvSpPr>
        <p:spPr>
          <a:xfrm>
            <a:off x="5053303" y="1926031"/>
            <a:ext cx="1917444" cy="718457"/>
          </a:xfrm>
          <a:prstGeom prst="cloudCallout">
            <a:avLst>
              <a:gd name="adj1" fmla="val 13183"/>
              <a:gd name="adj2" fmla="val 183279"/>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esté </a:t>
            </a:r>
            <a:endParaRPr lang="es-PE" sz="2800" b="1" dirty="0">
              <a:solidFill>
                <a:schemeClr val="bg1"/>
              </a:solidFill>
            </a:endParaRPr>
          </a:p>
        </p:txBody>
      </p:sp>
      <p:sp>
        <p:nvSpPr>
          <p:cNvPr id="14" name="Bocadillo nube: nube 13">
            <a:extLst>
              <a:ext uri="{FF2B5EF4-FFF2-40B4-BE49-F238E27FC236}">
                <a16:creationId xmlns:a16="http://schemas.microsoft.com/office/drawing/2014/main" id="{87A79D7A-A138-4579-BD8B-1D7256AF61C3}"/>
              </a:ext>
            </a:extLst>
          </p:cNvPr>
          <p:cNvSpPr/>
          <p:nvPr/>
        </p:nvSpPr>
        <p:spPr>
          <a:xfrm>
            <a:off x="7405777" y="1926031"/>
            <a:ext cx="1814034" cy="718457"/>
          </a:xfrm>
          <a:prstGeom prst="cloudCallout">
            <a:avLst>
              <a:gd name="adj1" fmla="val 19781"/>
              <a:gd name="adj2" fmla="val 176786"/>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Listo  </a:t>
            </a:r>
            <a:endParaRPr lang="es-PE" sz="2800" b="1" dirty="0">
              <a:solidFill>
                <a:schemeClr val="bg1"/>
              </a:solidFill>
            </a:endParaRPr>
          </a:p>
        </p:txBody>
      </p:sp>
      <p:sp>
        <p:nvSpPr>
          <p:cNvPr id="15" name="Bocadillo nube: nube 14">
            <a:extLst>
              <a:ext uri="{FF2B5EF4-FFF2-40B4-BE49-F238E27FC236}">
                <a16:creationId xmlns:a16="http://schemas.microsoft.com/office/drawing/2014/main" id="{184605EF-FB12-4EE6-B7EA-F6332329552C}"/>
              </a:ext>
            </a:extLst>
          </p:cNvPr>
          <p:cNvSpPr/>
          <p:nvPr/>
        </p:nvSpPr>
        <p:spPr>
          <a:xfrm>
            <a:off x="9420029" y="1956298"/>
            <a:ext cx="2649894" cy="718457"/>
          </a:xfrm>
          <a:prstGeom prst="cloudCallout">
            <a:avLst>
              <a:gd name="adj1" fmla="val 2407"/>
              <a:gd name="adj2" fmla="val 16120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Empiezo  </a:t>
            </a:r>
            <a:endParaRPr lang="es-PE" sz="2800" b="1" dirty="0">
              <a:solidFill>
                <a:schemeClr val="bg1"/>
              </a:solidFill>
            </a:endParaRPr>
          </a:p>
        </p:txBody>
      </p:sp>
      <p:sp>
        <p:nvSpPr>
          <p:cNvPr id="3" name="Marcador de fecha 2">
            <a:extLst>
              <a:ext uri="{FF2B5EF4-FFF2-40B4-BE49-F238E27FC236}">
                <a16:creationId xmlns:a16="http://schemas.microsoft.com/office/drawing/2014/main" id="{269D4DAA-A552-4477-B849-74D485D0722E}"/>
              </a:ext>
            </a:extLst>
          </p:cNvPr>
          <p:cNvSpPr>
            <a:spLocks noGrp="1"/>
          </p:cNvSpPr>
          <p:nvPr>
            <p:ph type="dt" sz="half" idx="10"/>
          </p:nvPr>
        </p:nvSpPr>
        <p:spPr/>
        <p:txBody>
          <a:bodyPr/>
          <a:lstStyle/>
          <a:p>
            <a:fld id="{CFCA1A1C-5515-4E26-9505-DA3CBD76084B}"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F57B091-8D1E-487A-8C52-744E16964198}"/>
              </a:ext>
            </a:extLst>
          </p:cNvPr>
          <p:cNvSpPr>
            <a:spLocks noGrp="1"/>
          </p:cNvSpPr>
          <p:nvPr>
            <p:ph type="sldNum" sz="quarter" idx="12"/>
          </p:nvPr>
        </p:nvSpPr>
        <p:spPr>
          <a:xfrm>
            <a:off x="10954072" y="1032842"/>
            <a:ext cx="718930" cy="365125"/>
          </a:xfrm>
        </p:spPr>
        <p:txBody>
          <a:bodyPr/>
          <a:lstStyle/>
          <a:p>
            <a:fld id="{6D22F896-40B5-4ADD-8801-0D06FADFA095}" type="slidenum">
              <a:rPr lang="en-US" sz="2400" b="1" smtClean="0">
                <a:solidFill>
                  <a:srgbClr val="FFFF00"/>
                </a:solidFill>
              </a:rPr>
              <a:t>264</a:t>
            </a:fld>
            <a:endParaRPr lang="en-US" sz="2400" b="1" dirty="0">
              <a:solidFill>
                <a:srgbClr val="FFFF00"/>
              </a:solidFill>
            </a:endParaRPr>
          </a:p>
        </p:txBody>
      </p:sp>
    </p:spTree>
    <p:extLst>
      <p:ext uri="{BB962C8B-B14F-4D97-AF65-F5344CB8AC3E}">
        <p14:creationId xmlns:p14="http://schemas.microsoft.com/office/powerpoint/2010/main" val="1109724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nodeType="clickEffect">
                                  <p:stCondLst>
                                    <p:cond delay="0"/>
                                  </p:stCondLst>
                                  <p:childTnLst>
                                    <p:set>
                                      <p:cBhvr>
                                        <p:cTn id="41" dur="1" fill="hold">
                                          <p:stCondLst>
                                            <p:cond delay="0"/>
                                          </p:stCondLst>
                                        </p:cTn>
                                        <p:tgtEl>
                                          <p:spTgt spid="9"/>
                                        </p:tgtEl>
                                        <p:attrNameLst>
                                          <p:attrName>style.visibility</p:attrName>
                                        </p:attrNameLst>
                                      </p:cBhvr>
                                      <p:to>
                                        <p:strVal val="visible"/>
                                      </p:to>
                                    </p:set>
                                    <p:anim calcmode="lin" valueType="num">
                                      <p:cBhvr>
                                        <p:cTn id="42" dur="500" fill="hold"/>
                                        <p:tgtEl>
                                          <p:spTgt spid="9"/>
                                        </p:tgtEl>
                                        <p:attrNameLst>
                                          <p:attrName>ppt_w</p:attrName>
                                        </p:attrNameLst>
                                      </p:cBhvr>
                                      <p:tavLst>
                                        <p:tav tm="0">
                                          <p:val>
                                            <p:fltVal val="0"/>
                                          </p:val>
                                        </p:tav>
                                        <p:tav tm="100000">
                                          <p:val>
                                            <p:strVal val="#ppt_w"/>
                                          </p:val>
                                        </p:tav>
                                      </p:tavLst>
                                    </p:anim>
                                    <p:anim calcmode="lin" valueType="num">
                                      <p:cBhvr>
                                        <p:cTn id="43" dur="500" fill="hold"/>
                                        <p:tgtEl>
                                          <p:spTgt spid="9"/>
                                        </p:tgtEl>
                                        <p:attrNameLst>
                                          <p:attrName>ppt_h</p:attrName>
                                        </p:attrNameLst>
                                      </p:cBhvr>
                                      <p:tavLst>
                                        <p:tav tm="0">
                                          <p:val>
                                            <p:fltVal val="0"/>
                                          </p:val>
                                        </p:tav>
                                        <p:tav tm="100000">
                                          <p:val>
                                            <p:strVal val="#ppt_h"/>
                                          </p:val>
                                        </p:tav>
                                      </p:tavLst>
                                    </p:anim>
                                    <p:animEffect transition="in" filter="fade">
                                      <p:cBhvr>
                                        <p:cTn id="44" dur="5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p:cTn id="49" dur="500" fill="hold"/>
                                        <p:tgtEl>
                                          <p:spTgt spid="13"/>
                                        </p:tgtEl>
                                        <p:attrNameLst>
                                          <p:attrName>ppt_w</p:attrName>
                                        </p:attrNameLst>
                                      </p:cBhvr>
                                      <p:tavLst>
                                        <p:tav tm="0">
                                          <p:val>
                                            <p:fltVal val="0"/>
                                          </p:val>
                                        </p:tav>
                                        <p:tav tm="100000">
                                          <p:val>
                                            <p:strVal val="#ppt_w"/>
                                          </p:val>
                                        </p:tav>
                                      </p:tavLst>
                                    </p:anim>
                                    <p:anim calcmode="lin" valueType="num">
                                      <p:cBhvr>
                                        <p:cTn id="50" dur="500" fill="hold"/>
                                        <p:tgtEl>
                                          <p:spTgt spid="13"/>
                                        </p:tgtEl>
                                        <p:attrNameLst>
                                          <p:attrName>ppt_h</p:attrName>
                                        </p:attrNameLst>
                                      </p:cBhvr>
                                      <p:tavLst>
                                        <p:tav tm="0">
                                          <p:val>
                                            <p:fltVal val="0"/>
                                          </p:val>
                                        </p:tav>
                                        <p:tav tm="100000">
                                          <p:val>
                                            <p:strVal val="#ppt_h"/>
                                          </p:val>
                                        </p:tav>
                                      </p:tavLst>
                                    </p:anim>
                                    <p:animEffect transition="in" filter="fade">
                                      <p:cBhvr>
                                        <p:cTn id="51" dur="500"/>
                                        <p:tgtEl>
                                          <p:spTgt spid="13"/>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500" fill="hold"/>
                                        <p:tgtEl>
                                          <p:spTgt spid="6"/>
                                        </p:tgtEl>
                                        <p:attrNameLst>
                                          <p:attrName>ppt_w</p:attrName>
                                        </p:attrNameLst>
                                      </p:cBhvr>
                                      <p:tavLst>
                                        <p:tav tm="0">
                                          <p:val>
                                            <p:fltVal val="0"/>
                                          </p:val>
                                        </p:tav>
                                        <p:tav tm="100000">
                                          <p:val>
                                            <p:strVal val="#ppt_w"/>
                                          </p:val>
                                        </p:tav>
                                      </p:tavLst>
                                    </p:anim>
                                    <p:anim calcmode="lin" valueType="num">
                                      <p:cBhvr>
                                        <p:cTn id="57" dur="500" fill="hold"/>
                                        <p:tgtEl>
                                          <p:spTgt spid="6"/>
                                        </p:tgtEl>
                                        <p:attrNameLst>
                                          <p:attrName>ppt_h</p:attrName>
                                        </p:attrNameLst>
                                      </p:cBhvr>
                                      <p:tavLst>
                                        <p:tav tm="0">
                                          <p:val>
                                            <p:fltVal val="0"/>
                                          </p:val>
                                        </p:tav>
                                        <p:tav tm="100000">
                                          <p:val>
                                            <p:strVal val="#ppt_h"/>
                                          </p:val>
                                        </p:tav>
                                      </p:tavLst>
                                    </p:anim>
                                    <p:animEffect transition="in" filter="fade">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4"/>
                                        </p:tgtEl>
                                        <p:attrNameLst>
                                          <p:attrName>style.visibility</p:attrName>
                                        </p:attrNameLst>
                                      </p:cBhvr>
                                      <p:to>
                                        <p:strVal val="visible"/>
                                      </p:to>
                                    </p:set>
                                    <p:anim calcmode="lin" valueType="num">
                                      <p:cBhvr>
                                        <p:cTn id="63" dur="500" fill="hold"/>
                                        <p:tgtEl>
                                          <p:spTgt spid="14"/>
                                        </p:tgtEl>
                                        <p:attrNameLst>
                                          <p:attrName>ppt_w</p:attrName>
                                        </p:attrNameLst>
                                      </p:cBhvr>
                                      <p:tavLst>
                                        <p:tav tm="0">
                                          <p:val>
                                            <p:fltVal val="0"/>
                                          </p:val>
                                        </p:tav>
                                        <p:tav tm="100000">
                                          <p:val>
                                            <p:strVal val="#ppt_w"/>
                                          </p:val>
                                        </p:tav>
                                      </p:tavLst>
                                    </p:anim>
                                    <p:anim calcmode="lin" valueType="num">
                                      <p:cBhvr>
                                        <p:cTn id="64" dur="500" fill="hold"/>
                                        <p:tgtEl>
                                          <p:spTgt spid="14"/>
                                        </p:tgtEl>
                                        <p:attrNameLst>
                                          <p:attrName>ppt_h</p:attrName>
                                        </p:attrNameLst>
                                      </p:cBhvr>
                                      <p:tavLst>
                                        <p:tav tm="0">
                                          <p:val>
                                            <p:fltVal val="0"/>
                                          </p:val>
                                        </p:tav>
                                        <p:tav tm="100000">
                                          <p:val>
                                            <p:strVal val="#ppt_h"/>
                                          </p:val>
                                        </p:tav>
                                      </p:tavLst>
                                    </p:anim>
                                    <p:animEffect transition="in" filter="fade">
                                      <p:cBhvr>
                                        <p:cTn id="65" dur="500"/>
                                        <p:tgtEl>
                                          <p:spTgt spid="14"/>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10"/>
                                        </p:tgtEl>
                                        <p:attrNameLst>
                                          <p:attrName>style.visibility</p:attrName>
                                        </p:attrNameLst>
                                      </p:cBhvr>
                                      <p:to>
                                        <p:strVal val="visible"/>
                                      </p:to>
                                    </p:set>
                                    <p:anim calcmode="lin" valueType="num">
                                      <p:cBhvr>
                                        <p:cTn id="70" dur="500" fill="hold"/>
                                        <p:tgtEl>
                                          <p:spTgt spid="10"/>
                                        </p:tgtEl>
                                        <p:attrNameLst>
                                          <p:attrName>ppt_w</p:attrName>
                                        </p:attrNameLst>
                                      </p:cBhvr>
                                      <p:tavLst>
                                        <p:tav tm="0">
                                          <p:val>
                                            <p:fltVal val="0"/>
                                          </p:val>
                                        </p:tav>
                                        <p:tav tm="100000">
                                          <p:val>
                                            <p:strVal val="#ppt_w"/>
                                          </p:val>
                                        </p:tav>
                                      </p:tavLst>
                                    </p:anim>
                                    <p:anim calcmode="lin" valueType="num">
                                      <p:cBhvr>
                                        <p:cTn id="71" dur="500" fill="hold"/>
                                        <p:tgtEl>
                                          <p:spTgt spid="10"/>
                                        </p:tgtEl>
                                        <p:attrNameLst>
                                          <p:attrName>ppt_h</p:attrName>
                                        </p:attrNameLst>
                                      </p:cBhvr>
                                      <p:tavLst>
                                        <p:tav tm="0">
                                          <p:val>
                                            <p:fltVal val="0"/>
                                          </p:val>
                                        </p:tav>
                                        <p:tav tm="100000">
                                          <p:val>
                                            <p:strVal val="#ppt_h"/>
                                          </p:val>
                                        </p:tav>
                                      </p:tavLst>
                                    </p:anim>
                                    <p:animEffect transition="in" filter="fade">
                                      <p:cBhvr>
                                        <p:cTn id="72" dur="5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 calcmode="lin" valueType="num">
                                      <p:cBhvr>
                                        <p:cTn id="77" dur="500" fill="hold"/>
                                        <p:tgtEl>
                                          <p:spTgt spid="15"/>
                                        </p:tgtEl>
                                        <p:attrNameLst>
                                          <p:attrName>ppt_w</p:attrName>
                                        </p:attrNameLst>
                                      </p:cBhvr>
                                      <p:tavLst>
                                        <p:tav tm="0">
                                          <p:val>
                                            <p:fltVal val="0"/>
                                          </p:val>
                                        </p:tav>
                                        <p:tav tm="100000">
                                          <p:val>
                                            <p:strVal val="#ppt_w"/>
                                          </p:val>
                                        </p:tav>
                                      </p:tavLst>
                                    </p:anim>
                                    <p:anim calcmode="lin" valueType="num">
                                      <p:cBhvr>
                                        <p:cTn id="78" dur="500" fill="hold"/>
                                        <p:tgtEl>
                                          <p:spTgt spid="15"/>
                                        </p:tgtEl>
                                        <p:attrNameLst>
                                          <p:attrName>ppt_h</p:attrName>
                                        </p:attrNameLst>
                                      </p:cBhvr>
                                      <p:tavLst>
                                        <p:tav tm="0">
                                          <p:val>
                                            <p:fltVal val="0"/>
                                          </p:val>
                                        </p:tav>
                                        <p:tav tm="100000">
                                          <p:val>
                                            <p:strVal val="#ppt_h"/>
                                          </p:val>
                                        </p:tav>
                                      </p:tavLst>
                                    </p:anim>
                                    <p:animEffect transition="in" filter="fade">
                                      <p:cBhvr>
                                        <p:cTn id="7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13" grpId="0" animBg="1"/>
      <p:bldP spid="14" grpId="0" animBg="1"/>
      <p:bldP spid="15" grpId="0" animBg="1"/>
    </p:bldLst>
  </p:timing>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E2646EC-BA80-4FF5-9BA1-AA4EE37EA3D2}"/>
              </a:ext>
            </a:extLst>
          </p:cNvPr>
          <p:cNvSpPr>
            <a:spLocks noGrp="1"/>
          </p:cNvSpPr>
          <p:nvPr>
            <p:ph idx="1"/>
          </p:nvPr>
        </p:nvSpPr>
        <p:spPr>
          <a:xfrm>
            <a:off x="592494" y="1485433"/>
            <a:ext cx="10820400" cy="3581089"/>
          </a:xfrm>
        </p:spPr>
        <p:txBody>
          <a:bodyPr>
            <a:normAutofit/>
          </a:bodyPr>
          <a:lstStyle/>
          <a:p>
            <a:pPr marL="0" indent="0" algn="ctr">
              <a:buNone/>
            </a:pPr>
            <a:r>
              <a:rPr lang="es-ES" sz="2800" dirty="0">
                <a:latin typeface="Arial Black" panose="020B0A04020102020204" pitchFamily="34" charset="0"/>
              </a:rPr>
              <a:t>“</a:t>
            </a:r>
            <a:r>
              <a:rPr lang="es-ES" sz="4800" dirty="0">
                <a:latin typeface="Arial Black" panose="020B0A04020102020204" pitchFamily="34" charset="0"/>
              </a:rPr>
              <a:t>Potencia tu liderazgo cada día y aumentara la motivación de los demás por brindar un servicio cada vez mas CALIDO Y HUMANO”</a:t>
            </a:r>
            <a:endParaRPr lang="es-PE" sz="4800" dirty="0">
              <a:latin typeface="Arial Black" panose="020B0A04020102020204" pitchFamily="34" charset="0"/>
            </a:endParaRPr>
          </a:p>
        </p:txBody>
      </p:sp>
      <p:sp>
        <p:nvSpPr>
          <p:cNvPr id="2" name="Marcador de fecha 1">
            <a:extLst>
              <a:ext uri="{FF2B5EF4-FFF2-40B4-BE49-F238E27FC236}">
                <a16:creationId xmlns:a16="http://schemas.microsoft.com/office/drawing/2014/main" id="{683DFA65-C5C4-43A8-9A19-B8D2316E2194}"/>
              </a:ext>
            </a:extLst>
          </p:cNvPr>
          <p:cNvSpPr>
            <a:spLocks noGrp="1"/>
          </p:cNvSpPr>
          <p:nvPr>
            <p:ph type="dt" sz="half" idx="10"/>
          </p:nvPr>
        </p:nvSpPr>
        <p:spPr/>
        <p:txBody>
          <a:bodyPr/>
          <a:lstStyle/>
          <a:p>
            <a:fld id="{E4EFC31A-3F6B-4904-8ECF-4542FD477D8C}"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E7B9DCB4-6495-448C-95B3-FA16DE3AC607}"/>
              </a:ext>
            </a:extLst>
          </p:cNvPr>
          <p:cNvSpPr>
            <a:spLocks noGrp="1"/>
          </p:cNvSpPr>
          <p:nvPr>
            <p:ph type="sldNum" sz="quarter" idx="12"/>
          </p:nvPr>
        </p:nvSpPr>
        <p:spPr/>
        <p:txBody>
          <a:bodyPr/>
          <a:lstStyle/>
          <a:p>
            <a:fld id="{6D22F896-40B5-4ADD-8801-0D06FADFA095}" type="slidenum">
              <a:rPr lang="en-US" sz="2400" b="1" smtClean="0">
                <a:solidFill>
                  <a:srgbClr val="FFFF00"/>
                </a:solidFill>
              </a:rPr>
              <a:t>265</a:t>
            </a:fld>
            <a:endParaRPr lang="en-US" sz="2400" b="1" dirty="0">
              <a:solidFill>
                <a:srgbClr val="FFFF00"/>
              </a:solidFill>
            </a:endParaRPr>
          </a:p>
        </p:txBody>
      </p:sp>
    </p:spTree>
    <p:extLst>
      <p:ext uri="{BB962C8B-B14F-4D97-AF65-F5344CB8AC3E}">
        <p14:creationId xmlns:p14="http://schemas.microsoft.com/office/powerpoint/2010/main" val="369419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3E0E11-AC31-4DB2-8626-BC962F4FEF58}"/>
              </a:ext>
            </a:extLst>
          </p:cNvPr>
          <p:cNvSpPr>
            <a:spLocks noGrp="1"/>
          </p:cNvSpPr>
          <p:nvPr>
            <p:ph type="title"/>
          </p:nvPr>
        </p:nvSpPr>
        <p:spPr>
          <a:xfrm>
            <a:off x="199053" y="74004"/>
            <a:ext cx="11793894" cy="1293028"/>
          </a:xfrm>
          <a:solidFill>
            <a:schemeClr val="accent6">
              <a:lumMod val="50000"/>
            </a:schemeClr>
          </a:solidFill>
        </p:spPr>
        <p:txBody>
          <a:bodyPr>
            <a:normAutofit/>
          </a:bodyPr>
          <a:lstStyle/>
          <a:p>
            <a:pPr algn="ctr"/>
            <a:r>
              <a:rPr lang="es-ES" dirty="0">
                <a:latin typeface="Arial Black" panose="020B0A04020102020204" pitchFamily="34" charset="0"/>
              </a:rPr>
              <a:t>Liderazgo humanistas es liderar desde “el ejemplo”</a:t>
            </a:r>
            <a:endParaRPr lang="es-PE" dirty="0">
              <a:latin typeface="Arial Black" panose="020B0A04020102020204" pitchFamily="34" charset="0"/>
            </a:endParaRPr>
          </a:p>
        </p:txBody>
      </p:sp>
      <p:pic>
        <p:nvPicPr>
          <p:cNvPr id="4" name="Imagen 3">
            <a:extLst>
              <a:ext uri="{FF2B5EF4-FFF2-40B4-BE49-F238E27FC236}">
                <a16:creationId xmlns:a16="http://schemas.microsoft.com/office/drawing/2014/main" id="{D957FCFB-27E2-4234-A520-900F75758FDC}"/>
              </a:ext>
            </a:extLst>
          </p:cNvPr>
          <p:cNvPicPr>
            <a:picLocks noChangeAspect="1"/>
          </p:cNvPicPr>
          <p:nvPr/>
        </p:nvPicPr>
        <p:blipFill rotWithShape="1">
          <a:blip r:embed="rId2"/>
          <a:srcRect l="22608" t="25824" r="55899"/>
          <a:stretch/>
        </p:blipFill>
        <p:spPr>
          <a:xfrm>
            <a:off x="279917" y="1726163"/>
            <a:ext cx="3844213" cy="4992518"/>
          </a:xfrm>
          <a:prstGeom prst="rect">
            <a:avLst/>
          </a:prstGeom>
        </p:spPr>
      </p:pic>
      <p:sp>
        <p:nvSpPr>
          <p:cNvPr id="5" name="CuadroTexto 4">
            <a:extLst>
              <a:ext uri="{FF2B5EF4-FFF2-40B4-BE49-F238E27FC236}">
                <a16:creationId xmlns:a16="http://schemas.microsoft.com/office/drawing/2014/main" id="{96E7B9DE-F760-4B16-830A-573679D76C47}"/>
              </a:ext>
            </a:extLst>
          </p:cNvPr>
          <p:cNvSpPr txBox="1"/>
          <p:nvPr/>
        </p:nvSpPr>
        <p:spPr>
          <a:xfrm>
            <a:off x="4444483" y="1800809"/>
            <a:ext cx="7467600" cy="1077218"/>
          </a:xfrm>
          <a:prstGeom prst="rect">
            <a:avLst/>
          </a:prstGeom>
          <a:solidFill>
            <a:schemeClr val="accent3">
              <a:lumMod val="75000"/>
            </a:schemeClr>
          </a:solidFill>
        </p:spPr>
        <p:txBody>
          <a:bodyPr wrap="square" rtlCol="0">
            <a:spAutoFit/>
          </a:bodyPr>
          <a:lstStyle/>
          <a:p>
            <a:pPr algn="just"/>
            <a:r>
              <a:rPr lang="es-ES" sz="3200" dirty="0">
                <a:latin typeface="Arial Black" panose="020B0A04020102020204" pitchFamily="34" charset="0"/>
              </a:rPr>
              <a:t>Las palabras convencen, pero el ejemplo arrastra</a:t>
            </a:r>
            <a:endParaRPr lang="es-PE" sz="3200" dirty="0">
              <a:latin typeface="Arial Black" panose="020B0A04020102020204" pitchFamily="34" charset="0"/>
            </a:endParaRPr>
          </a:p>
        </p:txBody>
      </p:sp>
      <p:sp>
        <p:nvSpPr>
          <p:cNvPr id="6" name="CuadroTexto 5">
            <a:extLst>
              <a:ext uri="{FF2B5EF4-FFF2-40B4-BE49-F238E27FC236}">
                <a16:creationId xmlns:a16="http://schemas.microsoft.com/office/drawing/2014/main" id="{D91CFAD5-E0E8-42F0-8B4D-B59ED51671EA}"/>
              </a:ext>
            </a:extLst>
          </p:cNvPr>
          <p:cNvSpPr txBox="1"/>
          <p:nvPr/>
        </p:nvSpPr>
        <p:spPr>
          <a:xfrm>
            <a:off x="4444483" y="3429000"/>
            <a:ext cx="7467600" cy="2677656"/>
          </a:xfrm>
          <a:prstGeom prst="rect">
            <a:avLst/>
          </a:prstGeom>
          <a:solidFill>
            <a:srgbClr val="FF0000"/>
          </a:solidFill>
        </p:spPr>
        <p:txBody>
          <a:bodyPr wrap="square" rtlCol="0">
            <a:spAutoFit/>
          </a:bodyPr>
          <a:lstStyle/>
          <a:p>
            <a:pPr algn="just"/>
            <a:r>
              <a:rPr lang="es-ES" sz="2800" dirty="0">
                <a:latin typeface="Arial Black" panose="020B0A04020102020204" pitchFamily="34" charset="0"/>
              </a:rPr>
              <a:t>El ejemplo es una de las herramientas mas importantes en el liderazgo, así que si quieres los mejores seguidores, observa conscientemente tu propio comportamiento</a:t>
            </a:r>
            <a:endParaRPr lang="es-PE" sz="2800" dirty="0">
              <a:latin typeface="Arial Black" panose="020B0A04020102020204" pitchFamily="34" charset="0"/>
            </a:endParaRPr>
          </a:p>
        </p:txBody>
      </p:sp>
      <p:sp>
        <p:nvSpPr>
          <p:cNvPr id="3" name="Marcador de fecha 2">
            <a:extLst>
              <a:ext uri="{FF2B5EF4-FFF2-40B4-BE49-F238E27FC236}">
                <a16:creationId xmlns:a16="http://schemas.microsoft.com/office/drawing/2014/main" id="{6A706D06-9C13-49F4-9A2E-3B1FCA47CC8A}"/>
              </a:ext>
            </a:extLst>
          </p:cNvPr>
          <p:cNvSpPr>
            <a:spLocks noGrp="1"/>
          </p:cNvSpPr>
          <p:nvPr>
            <p:ph type="dt" sz="half" idx="10"/>
          </p:nvPr>
        </p:nvSpPr>
        <p:spPr/>
        <p:txBody>
          <a:bodyPr/>
          <a:lstStyle/>
          <a:p>
            <a:fld id="{8B30591F-7DBC-4253-B864-CECE7D542E8F}"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6761E571-829F-4F87-8CA4-F665099B7702}"/>
              </a:ext>
            </a:extLst>
          </p:cNvPr>
          <p:cNvSpPr>
            <a:spLocks noGrp="1"/>
          </p:cNvSpPr>
          <p:nvPr>
            <p:ph type="sldNum" sz="quarter" idx="12"/>
          </p:nvPr>
        </p:nvSpPr>
        <p:spPr>
          <a:xfrm>
            <a:off x="9054548" y="760566"/>
            <a:ext cx="2743200" cy="365125"/>
          </a:xfrm>
        </p:spPr>
        <p:txBody>
          <a:bodyPr/>
          <a:lstStyle/>
          <a:p>
            <a:fld id="{6D22F896-40B5-4ADD-8801-0D06FADFA095}" type="slidenum">
              <a:rPr lang="en-US" sz="2400" b="1" smtClean="0">
                <a:solidFill>
                  <a:srgbClr val="FFFF00"/>
                </a:solidFill>
              </a:rPr>
              <a:t>266</a:t>
            </a:fld>
            <a:endParaRPr lang="en-US" sz="2400" b="1" dirty="0">
              <a:solidFill>
                <a:srgbClr val="FFFF00"/>
              </a:solidFill>
            </a:endParaRPr>
          </a:p>
        </p:txBody>
      </p:sp>
    </p:spTree>
    <p:extLst>
      <p:ext uri="{BB962C8B-B14F-4D97-AF65-F5344CB8AC3E}">
        <p14:creationId xmlns:p14="http://schemas.microsoft.com/office/powerpoint/2010/main" val="3765479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p:cTn id="28" dur="500" fill="hold"/>
                                        <p:tgtEl>
                                          <p:spTgt spid="6"/>
                                        </p:tgtEl>
                                        <p:attrNameLst>
                                          <p:attrName>ppt_w</p:attrName>
                                        </p:attrNameLst>
                                      </p:cBhvr>
                                      <p:tavLst>
                                        <p:tav tm="0">
                                          <p:val>
                                            <p:fltVal val="0"/>
                                          </p:val>
                                        </p:tav>
                                        <p:tav tm="100000">
                                          <p:val>
                                            <p:strVal val="#ppt_w"/>
                                          </p:val>
                                        </p:tav>
                                      </p:tavLst>
                                    </p:anim>
                                    <p:anim calcmode="lin" valueType="num">
                                      <p:cBhvr>
                                        <p:cTn id="29" dur="500" fill="hold"/>
                                        <p:tgtEl>
                                          <p:spTgt spid="6"/>
                                        </p:tgtEl>
                                        <p:attrNameLst>
                                          <p:attrName>ppt_h</p:attrName>
                                        </p:attrNameLst>
                                      </p:cBhvr>
                                      <p:tavLst>
                                        <p:tav tm="0">
                                          <p:val>
                                            <p:fltVal val="0"/>
                                          </p:val>
                                        </p:tav>
                                        <p:tav tm="100000">
                                          <p:val>
                                            <p:strVal val="#ppt_h"/>
                                          </p:val>
                                        </p:tav>
                                      </p:tavLst>
                                    </p:anim>
                                    <p:animEffect transition="in" filter="fade">
                                      <p:cBhvr>
                                        <p:cTn id="3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377B55D-E2A8-4368-98C8-EBE9C2808D90}"/>
              </a:ext>
            </a:extLst>
          </p:cNvPr>
          <p:cNvSpPr>
            <a:spLocks noGrp="1"/>
          </p:cNvSpPr>
          <p:nvPr>
            <p:ph type="title"/>
          </p:nvPr>
        </p:nvSpPr>
        <p:spPr>
          <a:xfrm>
            <a:off x="3030116" y="195206"/>
            <a:ext cx="6131767" cy="672541"/>
          </a:xfrm>
          <a:solidFill>
            <a:srgbClr val="FF0000"/>
          </a:solidFill>
        </p:spPr>
        <p:txBody>
          <a:bodyPr/>
          <a:lstStyle/>
          <a:p>
            <a:r>
              <a:rPr lang="es-ES" dirty="0">
                <a:latin typeface="Arial Black" panose="020B0A04020102020204" pitchFamily="34" charset="0"/>
              </a:rPr>
              <a:t>Felicidad laboral</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668803BE-BC97-40E9-A567-13A22EA92638}"/>
              </a:ext>
            </a:extLst>
          </p:cNvPr>
          <p:cNvSpPr>
            <a:spLocks noGrp="1"/>
          </p:cNvSpPr>
          <p:nvPr>
            <p:ph idx="1"/>
          </p:nvPr>
        </p:nvSpPr>
        <p:spPr>
          <a:xfrm>
            <a:off x="219270" y="1112210"/>
            <a:ext cx="11695922" cy="1798942"/>
          </a:xfrm>
        </p:spPr>
        <p:txBody>
          <a:bodyPr>
            <a:normAutofit/>
          </a:bodyPr>
          <a:lstStyle/>
          <a:p>
            <a:pPr algn="just"/>
            <a:r>
              <a:rPr lang="es-ES" sz="2800" b="1" dirty="0"/>
              <a:t>Es lograr el bienestar de los empleados en una organización a través de un buen clima laboral, un cómodo espacio de trabajo, motivación, oportunidad de desarrollo profesional y reconocimiento del trabajo.</a:t>
            </a:r>
          </a:p>
        </p:txBody>
      </p:sp>
      <p:sp>
        <p:nvSpPr>
          <p:cNvPr id="5" name="CuadroTexto 4">
            <a:extLst>
              <a:ext uri="{FF2B5EF4-FFF2-40B4-BE49-F238E27FC236}">
                <a16:creationId xmlns:a16="http://schemas.microsoft.com/office/drawing/2014/main" id="{3EC47D2F-C2BC-42F0-A4C6-4FDF6694AC62}"/>
              </a:ext>
            </a:extLst>
          </p:cNvPr>
          <p:cNvSpPr txBox="1"/>
          <p:nvPr/>
        </p:nvSpPr>
        <p:spPr>
          <a:xfrm>
            <a:off x="3461657" y="3013789"/>
            <a:ext cx="5296677" cy="3046988"/>
          </a:xfrm>
          <a:prstGeom prst="rect">
            <a:avLst/>
          </a:prstGeom>
          <a:solidFill>
            <a:schemeClr val="accent6">
              <a:lumMod val="75000"/>
            </a:schemeClr>
          </a:solidFill>
        </p:spPr>
        <p:txBody>
          <a:bodyPr wrap="square" rtlCol="0">
            <a:spAutoFit/>
          </a:bodyPr>
          <a:lstStyle/>
          <a:p>
            <a:pPr algn="ctr"/>
            <a:r>
              <a:rPr lang="es-ES" sz="3200" dirty="0">
                <a:latin typeface="Arial Black" panose="020B0A04020102020204" pitchFamily="34" charset="0"/>
              </a:rPr>
              <a:t>EL RETO DE LAS ORGANIZACIONES DE VANGUARDIA ES EN REMPLAZAR LAS “JEFATURAS POR LIDERAZGOS”</a:t>
            </a:r>
            <a:endParaRPr lang="es-PE" sz="3200" dirty="0">
              <a:latin typeface="Arial Black" panose="020B0A04020102020204" pitchFamily="34" charset="0"/>
            </a:endParaRPr>
          </a:p>
        </p:txBody>
      </p:sp>
      <p:pic>
        <p:nvPicPr>
          <p:cNvPr id="6" name="Imagen 5">
            <a:extLst>
              <a:ext uri="{FF2B5EF4-FFF2-40B4-BE49-F238E27FC236}">
                <a16:creationId xmlns:a16="http://schemas.microsoft.com/office/drawing/2014/main" id="{F8F9764C-01A9-4ED8-9CEA-3A1BA6733A29}"/>
              </a:ext>
            </a:extLst>
          </p:cNvPr>
          <p:cNvPicPr>
            <a:picLocks noChangeAspect="1"/>
          </p:cNvPicPr>
          <p:nvPr/>
        </p:nvPicPr>
        <p:blipFill>
          <a:blip r:embed="rId2"/>
          <a:stretch>
            <a:fillRect/>
          </a:stretch>
        </p:blipFill>
        <p:spPr>
          <a:xfrm>
            <a:off x="287110" y="2845838"/>
            <a:ext cx="2979576" cy="3592285"/>
          </a:xfrm>
          <a:prstGeom prst="rect">
            <a:avLst/>
          </a:prstGeom>
        </p:spPr>
      </p:pic>
      <p:pic>
        <p:nvPicPr>
          <p:cNvPr id="7" name="Imagen 6">
            <a:extLst>
              <a:ext uri="{FF2B5EF4-FFF2-40B4-BE49-F238E27FC236}">
                <a16:creationId xmlns:a16="http://schemas.microsoft.com/office/drawing/2014/main" id="{5142DA91-A9A1-4621-BDDA-012E4C296EF6}"/>
              </a:ext>
            </a:extLst>
          </p:cNvPr>
          <p:cNvPicPr>
            <a:picLocks noChangeAspect="1"/>
          </p:cNvPicPr>
          <p:nvPr/>
        </p:nvPicPr>
        <p:blipFill>
          <a:blip r:embed="rId3"/>
          <a:stretch>
            <a:fillRect/>
          </a:stretch>
        </p:blipFill>
        <p:spPr>
          <a:xfrm>
            <a:off x="8953305" y="2911152"/>
            <a:ext cx="3019425" cy="3657599"/>
          </a:xfrm>
          <a:prstGeom prst="rect">
            <a:avLst/>
          </a:prstGeom>
        </p:spPr>
      </p:pic>
      <p:sp>
        <p:nvSpPr>
          <p:cNvPr id="4" name="Marcador de fecha 3">
            <a:extLst>
              <a:ext uri="{FF2B5EF4-FFF2-40B4-BE49-F238E27FC236}">
                <a16:creationId xmlns:a16="http://schemas.microsoft.com/office/drawing/2014/main" id="{D8C585D8-C9F8-41B3-9CAC-CCAC26F5DB2F}"/>
              </a:ext>
            </a:extLst>
          </p:cNvPr>
          <p:cNvSpPr>
            <a:spLocks noGrp="1"/>
          </p:cNvSpPr>
          <p:nvPr>
            <p:ph type="dt" sz="half" idx="10"/>
          </p:nvPr>
        </p:nvSpPr>
        <p:spPr/>
        <p:txBody>
          <a:bodyPr/>
          <a:lstStyle/>
          <a:p>
            <a:fld id="{3CBA30BB-8204-4A59-9335-192082AD83D1}" type="datetime1">
              <a:rPr lang="es-PE" sz="2400" b="1" smtClean="0">
                <a:solidFill>
                  <a:srgbClr val="FF0000"/>
                </a:solidFill>
              </a:rPr>
              <a:t>29/08/2024</a:t>
            </a:fld>
            <a:endParaRPr lang="en-US" sz="2400" b="1" dirty="0">
              <a:solidFill>
                <a:srgbClr val="FF0000"/>
              </a:solidFill>
            </a:endParaRPr>
          </a:p>
        </p:txBody>
      </p:sp>
      <p:sp>
        <p:nvSpPr>
          <p:cNvPr id="8" name="Marcador de número de diapositiva 7">
            <a:extLst>
              <a:ext uri="{FF2B5EF4-FFF2-40B4-BE49-F238E27FC236}">
                <a16:creationId xmlns:a16="http://schemas.microsoft.com/office/drawing/2014/main" id="{F54B3937-CC44-4CA7-82B5-B9920D1C3C35}"/>
              </a:ext>
            </a:extLst>
          </p:cNvPr>
          <p:cNvSpPr>
            <a:spLocks noGrp="1"/>
          </p:cNvSpPr>
          <p:nvPr>
            <p:ph type="sldNum" sz="quarter" idx="12"/>
          </p:nvPr>
        </p:nvSpPr>
        <p:spPr/>
        <p:txBody>
          <a:bodyPr/>
          <a:lstStyle/>
          <a:p>
            <a:fld id="{6D22F896-40B5-4ADD-8801-0D06FADFA095}" type="slidenum">
              <a:rPr lang="en-US" sz="2400" b="1" smtClean="0">
                <a:solidFill>
                  <a:srgbClr val="FFFF00"/>
                </a:solidFill>
              </a:rPr>
              <a:t>267</a:t>
            </a:fld>
            <a:endParaRPr lang="en-US" sz="2400" b="1" dirty="0">
              <a:solidFill>
                <a:srgbClr val="FFFF00"/>
              </a:solidFill>
            </a:endParaRPr>
          </a:p>
        </p:txBody>
      </p:sp>
    </p:spTree>
    <p:extLst>
      <p:ext uri="{BB962C8B-B14F-4D97-AF65-F5344CB8AC3E}">
        <p14:creationId xmlns:p14="http://schemas.microsoft.com/office/powerpoint/2010/main" val="535876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anim calcmode="lin" valueType="num">
                                      <p:cBhvr>
                                        <p:cTn id="35" dur="500" fill="hold"/>
                                        <p:tgtEl>
                                          <p:spTgt spid="7"/>
                                        </p:tgtEl>
                                        <p:attrNameLst>
                                          <p:attrName>ppt_w</p:attrName>
                                        </p:attrNameLst>
                                      </p:cBhvr>
                                      <p:tavLst>
                                        <p:tav tm="0">
                                          <p:val>
                                            <p:fltVal val="0"/>
                                          </p:val>
                                        </p:tav>
                                        <p:tav tm="100000">
                                          <p:val>
                                            <p:strVal val="#ppt_w"/>
                                          </p:val>
                                        </p:tav>
                                      </p:tavLst>
                                    </p:anim>
                                    <p:anim calcmode="lin" valueType="num">
                                      <p:cBhvr>
                                        <p:cTn id="36" dur="500" fill="hold"/>
                                        <p:tgtEl>
                                          <p:spTgt spid="7"/>
                                        </p:tgtEl>
                                        <p:attrNameLst>
                                          <p:attrName>ppt_h</p:attrName>
                                        </p:attrNameLst>
                                      </p:cBhvr>
                                      <p:tavLst>
                                        <p:tav tm="0">
                                          <p:val>
                                            <p:fltVal val="0"/>
                                          </p:val>
                                        </p:tav>
                                        <p:tav tm="100000">
                                          <p:val>
                                            <p:strVal val="#ppt_h"/>
                                          </p:val>
                                        </p:tav>
                                      </p:tavLst>
                                    </p:anim>
                                    <p:animEffect transition="in" filter="fade">
                                      <p:cBhvr>
                                        <p:cTn id="3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5" grpId="0" animBg="1"/>
    </p:bldLst>
  </p:timing>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EFB8F8F-0F08-48B2-8D41-BB889CE70440}"/>
              </a:ext>
            </a:extLst>
          </p:cNvPr>
          <p:cNvSpPr>
            <a:spLocks noGrp="1"/>
          </p:cNvSpPr>
          <p:nvPr>
            <p:ph type="title"/>
          </p:nvPr>
        </p:nvSpPr>
        <p:spPr>
          <a:xfrm>
            <a:off x="242596" y="280142"/>
            <a:ext cx="11709918" cy="1293028"/>
          </a:xfrm>
          <a:solidFill>
            <a:schemeClr val="accent6">
              <a:lumMod val="75000"/>
            </a:schemeClr>
          </a:solidFill>
        </p:spPr>
        <p:txBody>
          <a:bodyPr/>
          <a:lstStyle/>
          <a:p>
            <a:pPr algn="ctr"/>
            <a:r>
              <a:rPr lang="es-ES" dirty="0">
                <a:latin typeface="Arial Black" panose="020B0A04020102020204" pitchFamily="34" charset="0"/>
              </a:rPr>
              <a:t>LOS RASGOS DISTINTIVOS DEL FENOMENO HUAMANO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71CC03EB-A536-416E-8711-CF7CE5C6FE1C}"/>
              </a:ext>
            </a:extLst>
          </p:cNvPr>
          <p:cNvSpPr>
            <a:spLocks noGrp="1"/>
          </p:cNvSpPr>
          <p:nvPr>
            <p:ph idx="1"/>
          </p:nvPr>
        </p:nvSpPr>
        <p:spPr>
          <a:xfrm>
            <a:off x="737120" y="1833479"/>
            <a:ext cx="10860832" cy="455334"/>
          </a:xfrm>
          <a:solidFill>
            <a:schemeClr val="accent3">
              <a:lumMod val="75000"/>
            </a:schemeClr>
          </a:solidFill>
        </p:spPr>
        <p:txBody>
          <a:bodyPr/>
          <a:lstStyle/>
          <a:p>
            <a:pPr marL="0" indent="0">
              <a:buNone/>
            </a:pPr>
            <a:r>
              <a:rPr lang="es-ES" dirty="0">
                <a:latin typeface="Arial Black" panose="020B0A04020102020204" pitchFamily="34" charset="0"/>
              </a:rPr>
              <a:t>“BASE DEL ENFOQUE HUMANISTA PARA EL LIDERRAZGO PÙBLICO”</a:t>
            </a:r>
            <a:endParaRPr lang="es-PE" dirty="0">
              <a:latin typeface="Arial Black" panose="020B0A04020102020204" pitchFamily="34" charset="0"/>
            </a:endParaRPr>
          </a:p>
        </p:txBody>
      </p:sp>
      <p:sp>
        <p:nvSpPr>
          <p:cNvPr id="5" name="Rectángulo 4">
            <a:extLst>
              <a:ext uri="{FF2B5EF4-FFF2-40B4-BE49-F238E27FC236}">
                <a16:creationId xmlns:a16="http://schemas.microsoft.com/office/drawing/2014/main" id="{B78361E4-B1D9-43EC-AE66-360881C48BAC}"/>
              </a:ext>
            </a:extLst>
          </p:cNvPr>
          <p:cNvSpPr/>
          <p:nvPr/>
        </p:nvSpPr>
        <p:spPr>
          <a:xfrm>
            <a:off x="242596" y="2521130"/>
            <a:ext cx="2976465" cy="1035698"/>
          </a:xfrm>
          <a:prstGeom prst="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mj-lt"/>
              <a:buAutoNum type="arabicPeriod"/>
            </a:pPr>
            <a:r>
              <a:rPr lang="es-ES" sz="2000" dirty="0">
                <a:solidFill>
                  <a:schemeClr val="bg1"/>
                </a:solidFill>
                <a:latin typeface="Arial Black" panose="020B0A04020102020204" pitchFamily="34" charset="0"/>
              </a:rPr>
              <a:t>Los seres humanos somos seres corporales</a:t>
            </a:r>
            <a:endParaRPr lang="es-PE" sz="2000" dirty="0">
              <a:solidFill>
                <a:schemeClr val="bg1"/>
              </a:solidFill>
              <a:latin typeface="Arial Black" panose="020B0A04020102020204" pitchFamily="34" charset="0"/>
            </a:endParaRPr>
          </a:p>
        </p:txBody>
      </p:sp>
      <p:sp>
        <p:nvSpPr>
          <p:cNvPr id="6" name="Rectángulo 5">
            <a:extLst>
              <a:ext uri="{FF2B5EF4-FFF2-40B4-BE49-F238E27FC236}">
                <a16:creationId xmlns:a16="http://schemas.microsoft.com/office/drawing/2014/main" id="{25694E27-F89B-430C-B894-5F86DB677723}"/>
              </a:ext>
            </a:extLst>
          </p:cNvPr>
          <p:cNvSpPr/>
          <p:nvPr/>
        </p:nvSpPr>
        <p:spPr>
          <a:xfrm>
            <a:off x="242595" y="3789144"/>
            <a:ext cx="2976465" cy="1293027"/>
          </a:xfrm>
          <a:prstGeom prst="rect">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4.- Los seres humanos somos seres lingüísticos</a:t>
            </a:r>
            <a:endParaRPr lang="es-PE" sz="2000" dirty="0">
              <a:solidFill>
                <a:schemeClr val="bg1"/>
              </a:solidFill>
              <a:latin typeface="Arial Black" panose="020B0A04020102020204" pitchFamily="34" charset="0"/>
            </a:endParaRPr>
          </a:p>
        </p:txBody>
      </p:sp>
      <p:sp>
        <p:nvSpPr>
          <p:cNvPr id="7" name="Rectángulo 6">
            <a:extLst>
              <a:ext uri="{FF2B5EF4-FFF2-40B4-BE49-F238E27FC236}">
                <a16:creationId xmlns:a16="http://schemas.microsoft.com/office/drawing/2014/main" id="{ED5F4492-159A-436E-8186-7533D1BB2BBD}"/>
              </a:ext>
            </a:extLst>
          </p:cNvPr>
          <p:cNvSpPr/>
          <p:nvPr/>
        </p:nvSpPr>
        <p:spPr>
          <a:xfrm>
            <a:off x="242595" y="5314486"/>
            <a:ext cx="2976465" cy="1114305"/>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7.- Los seres humanos somos seres espirituales </a:t>
            </a:r>
            <a:endParaRPr lang="es-PE" sz="2000" dirty="0">
              <a:solidFill>
                <a:schemeClr val="bg1"/>
              </a:solidFill>
              <a:latin typeface="Arial Black" panose="020B0A04020102020204" pitchFamily="34" charset="0"/>
            </a:endParaRPr>
          </a:p>
        </p:txBody>
      </p:sp>
      <p:sp>
        <p:nvSpPr>
          <p:cNvPr id="8" name="Rectángulo 7">
            <a:extLst>
              <a:ext uri="{FF2B5EF4-FFF2-40B4-BE49-F238E27FC236}">
                <a16:creationId xmlns:a16="http://schemas.microsoft.com/office/drawing/2014/main" id="{E4090240-6815-495D-9E60-42F9D7BB1582}"/>
              </a:ext>
            </a:extLst>
          </p:cNvPr>
          <p:cNvSpPr/>
          <p:nvPr/>
        </p:nvSpPr>
        <p:spPr>
          <a:xfrm>
            <a:off x="3446106" y="2526105"/>
            <a:ext cx="2976465" cy="1035698"/>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2.- Los seres humanos somos seres pensantes </a:t>
            </a:r>
            <a:endParaRPr lang="es-PE" sz="2000" dirty="0">
              <a:solidFill>
                <a:schemeClr val="bg1"/>
              </a:solidFill>
              <a:latin typeface="Arial Black" panose="020B0A04020102020204" pitchFamily="34" charset="0"/>
            </a:endParaRPr>
          </a:p>
        </p:txBody>
      </p:sp>
      <p:sp>
        <p:nvSpPr>
          <p:cNvPr id="9" name="Rectángulo 8">
            <a:extLst>
              <a:ext uri="{FF2B5EF4-FFF2-40B4-BE49-F238E27FC236}">
                <a16:creationId xmlns:a16="http://schemas.microsoft.com/office/drawing/2014/main" id="{D5821895-F010-4E1B-AE4B-C43B0C68C8F5}"/>
              </a:ext>
            </a:extLst>
          </p:cNvPr>
          <p:cNvSpPr/>
          <p:nvPr/>
        </p:nvSpPr>
        <p:spPr>
          <a:xfrm>
            <a:off x="3427444" y="3720099"/>
            <a:ext cx="2976465" cy="1362072"/>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5.- Los seres humanos somos seres autoconscientes</a:t>
            </a:r>
            <a:endParaRPr lang="es-PE" sz="2000" dirty="0">
              <a:solidFill>
                <a:schemeClr val="bg1"/>
              </a:solidFill>
              <a:latin typeface="Arial Black" panose="020B0A04020102020204" pitchFamily="34" charset="0"/>
            </a:endParaRPr>
          </a:p>
        </p:txBody>
      </p:sp>
      <p:sp>
        <p:nvSpPr>
          <p:cNvPr id="10" name="Rectángulo 9">
            <a:extLst>
              <a:ext uri="{FF2B5EF4-FFF2-40B4-BE49-F238E27FC236}">
                <a16:creationId xmlns:a16="http://schemas.microsoft.com/office/drawing/2014/main" id="{B99864DD-4A61-465A-896B-122ED3F238B1}"/>
              </a:ext>
            </a:extLst>
          </p:cNvPr>
          <p:cNvSpPr/>
          <p:nvPr/>
        </p:nvSpPr>
        <p:spPr>
          <a:xfrm>
            <a:off x="3446106" y="5289049"/>
            <a:ext cx="2976465" cy="10356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8.- Los seres humanos somos seres sociales.</a:t>
            </a:r>
            <a:endParaRPr lang="es-PE" sz="2000" dirty="0">
              <a:solidFill>
                <a:schemeClr val="bg1"/>
              </a:solidFill>
              <a:latin typeface="Arial Black" panose="020B0A04020102020204" pitchFamily="34" charset="0"/>
            </a:endParaRPr>
          </a:p>
        </p:txBody>
      </p:sp>
      <p:sp>
        <p:nvSpPr>
          <p:cNvPr id="11" name="Rectángulo 10">
            <a:extLst>
              <a:ext uri="{FF2B5EF4-FFF2-40B4-BE49-F238E27FC236}">
                <a16:creationId xmlns:a16="http://schemas.microsoft.com/office/drawing/2014/main" id="{3E0F1BDA-A55B-40EA-AE41-AFA2DA4A2749}"/>
              </a:ext>
            </a:extLst>
          </p:cNvPr>
          <p:cNvSpPr/>
          <p:nvPr/>
        </p:nvSpPr>
        <p:spPr>
          <a:xfrm>
            <a:off x="6506548" y="2532326"/>
            <a:ext cx="2976465" cy="1035698"/>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3.- Los seres humanos somos seres emocionales</a:t>
            </a:r>
            <a:endParaRPr lang="es-PE" sz="2000" dirty="0">
              <a:solidFill>
                <a:schemeClr val="bg1"/>
              </a:solidFill>
              <a:latin typeface="Arial Black" panose="020B0A04020102020204" pitchFamily="34" charset="0"/>
            </a:endParaRPr>
          </a:p>
        </p:txBody>
      </p:sp>
      <p:sp>
        <p:nvSpPr>
          <p:cNvPr id="12" name="Rectángulo 11">
            <a:extLst>
              <a:ext uri="{FF2B5EF4-FFF2-40B4-BE49-F238E27FC236}">
                <a16:creationId xmlns:a16="http://schemas.microsoft.com/office/drawing/2014/main" id="{F8AD9567-8F31-4D55-AC97-922023D28397}"/>
              </a:ext>
            </a:extLst>
          </p:cNvPr>
          <p:cNvSpPr/>
          <p:nvPr/>
        </p:nvSpPr>
        <p:spPr>
          <a:xfrm>
            <a:off x="6506548" y="3758957"/>
            <a:ext cx="2976465" cy="1323214"/>
          </a:xfrm>
          <a:prstGeom prst="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6.- Los seres humanos somos seres individuales</a:t>
            </a:r>
            <a:endParaRPr lang="es-PE" sz="2000" dirty="0">
              <a:solidFill>
                <a:schemeClr val="bg1"/>
              </a:solidFill>
              <a:latin typeface="Arial Black" panose="020B0A04020102020204" pitchFamily="34" charset="0"/>
            </a:endParaRPr>
          </a:p>
        </p:txBody>
      </p:sp>
      <p:sp>
        <p:nvSpPr>
          <p:cNvPr id="13" name="Rectángulo 12">
            <a:extLst>
              <a:ext uri="{FF2B5EF4-FFF2-40B4-BE49-F238E27FC236}">
                <a16:creationId xmlns:a16="http://schemas.microsoft.com/office/drawing/2014/main" id="{29768FC5-6D37-46CC-9A5F-D9BC03C2428B}"/>
              </a:ext>
            </a:extLst>
          </p:cNvPr>
          <p:cNvSpPr/>
          <p:nvPr/>
        </p:nvSpPr>
        <p:spPr>
          <a:xfrm>
            <a:off x="6506548" y="5289049"/>
            <a:ext cx="2976465" cy="1035698"/>
          </a:xfrm>
          <a:prstGeom prst="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bg1"/>
                </a:solidFill>
                <a:latin typeface="Arial Black" panose="020B0A04020102020204" pitchFamily="34" charset="0"/>
              </a:rPr>
              <a:t>9.- Los seres humanos somos seres libres</a:t>
            </a:r>
            <a:endParaRPr lang="es-PE" sz="2000" dirty="0">
              <a:solidFill>
                <a:schemeClr val="bg1"/>
              </a:solidFill>
              <a:latin typeface="Arial Black" panose="020B0A04020102020204" pitchFamily="34" charset="0"/>
            </a:endParaRPr>
          </a:p>
        </p:txBody>
      </p:sp>
      <p:pic>
        <p:nvPicPr>
          <p:cNvPr id="14" name="Imagen 13">
            <a:extLst>
              <a:ext uri="{FF2B5EF4-FFF2-40B4-BE49-F238E27FC236}">
                <a16:creationId xmlns:a16="http://schemas.microsoft.com/office/drawing/2014/main" id="{7AC50783-18E3-41D1-B382-F79A27973A77}"/>
              </a:ext>
            </a:extLst>
          </p:cNvPr>
          <p:cNvPicPr>
            <a:picLocks noChangeAspect="1"/>
          </p:cNvPicPr>
          <p:nvPr/>
        </p:nvPicPr>
        <p:blipFill>
          <a:blip r:embed="rId2"/>
          <a:stretch>
            <a:fillRect/>
          </a:stretch>
        </p:blipFill>
        <p:spPr>
          <a:xfrm>
            <a:off x="9710058" y="2420314"/>
            <a:ext cx="2291442" cy="4000500"/>
          </a:xfrm>
          <a:prstGeom prst="rect">
            <a:avLst/>
          </a:prstGeom>
        </p:spPr>
      </p:pic>
      <p:sp>
        <p:nvSpPr>
          <p:cNvPr id="4" name="Marcador de fecha 3">
            <a:extLst>
              <a:ext uri="{FF2B5EF4-FFF2-40B4-BE49-F238E27FC236}">
                <a16:creationId xmlns:a16="http://schemas.microsoft.com/office/drawing/2014/main" id="{953BE821-C19C-4AD9-90AB-BAA301DD1FCD}"/>
              </a:ext>
            </a:extLst>
          </p:cNvPr>
          <p:cNvSpPr>
            <a:spLocks noGrp="1"/>
          </p:cNvSpPr>
          <p:nvPr>
            <p:ph type="dt" sz="half" idx="10"/>
          </p:nvPr>
        </p:nvSpPr>
        <p:spPr>
          <a:xfrm>
            <a:off x="8762840" y="6420814"/>
            <a:ext cx="2910840" cy="365125"/>
          </a:xfrm>
        </p:spPr>
        <p:txBody>
          <a:bodyPr/>
          <a:lstStyle/>
          <a:p>
            <a:fld id="{5AC59108-CA96-406B-940C-A50F72307E75}" type="datetime1">
              <a:rPr lang="es-PE" sz="2400" b="1" smtClean="0">
                <a:solidFill>
                  <a:srgbClr val="FF0000"/>
                </a:solidFill>
              </a:rPr>
              <a:t>29/08/2024</a:t>
            </a:fld>
            <a:endParaRPr lang="en-US" sz="2400" b="1" dirty="0">
              <a:solidFill>
                <a:srgbClr val="FF0000"/>
              </a:solidFill>
            </a:endParaRPr>
          </a:p>
        </p:txBody>
      </p:sp>
      <p:sp>
        <p:nvSpPr>
          <p:cNvPr id="15" name="Marcador de número de diapositiva 14">
            <a:extLst>
              <a:ext uri="{FF2B5EF4-FFF2-40B4-BE49-F238E27FC236}">
                <a16:creationId xmlns:a16="http://schemas.microsoft.com/office/drawing/2014/main" id="{E63F9A90-1140-47A9-9800-F64C09424539}"/>
              </a:ext>
            </a:extLst>
          </p:cNvPr>
          <p:cNvSpPr>
            <a:spLocks noGrp="1"/>
          </p:cNvSpPr>
          <p:nvPr>
            <p:ph type="sldNum" sz="quarter" idx="12"/>
          </p:nvPr>
        </p:nvSpPr>
        <p:spPr/>
        <p:txBody>
          <a:bodyPr/>
          <a:lstStyle/>
          <a:p>
            <a:fld id="{6D22F896-40B5-4ADD-8801-0D06FADFA095}" type="slidenum">
              <a:rPr lang="en-US" sz="2400" b="1" smtClean="0">
                <a:solidFill>
                  <a:srgbClr val="FFFF00"/>
                </a:solidFill>
              </a:rPr>
              <a:t>268</a:t>
            </a:fld>
            <a:endParaRPr lang="en-US" sz="2400" b="1" dirty="0">
              <a:solidFill>
                <a:srgbClr val="FFFF00"/>
              </a:solidFill>
            </a:endParaRPr>
          </a:p>
        </p:txBody>
      </p:sp>
    </p:spTree>
    <p:extLst>
      <p:ext uri="{BB962C8B-B14F-4D97-AF65-F5344CB8AC3E}">
        <p14:creationId xmlns:p14="http://schemas.microsoft.com/office/powerpoint/2010/main" val="39624644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bg/>
                                          </p:spTgt>
                                        </p:tgtEl>
                                        <p:attrNameLst>
                                          <p:attrName>style.visibility</p:attrName>
                                        </p:attrNameLst>
                                      </p:cBhvr>
                                      <p:to>
                                        <p:strVal val="visible"/>
                                      </p:to>
                                    </p:set>
                                    <p:anim calcmode="lin" valueType="num">
                                      <p:cBhvr>
                                        <p:cTn id="14" dur="500" fill="hold"/>
                                        <p:tgtEl>
                                          <p:spTgt spid="3">
                                            <p:bg/>
                                          </p:spTgt>
                                        </p:tgtEl>
                                        <p:attrNameLst>
                                          <p:attrName>ppt_w</p:attrName>
                                        </p:attrNameLst>
                                      </p:cBhvr>
                                      <p:tavLst>
                                        <p:tav tm="0">
                                          <p:val>
                                            <p:fltVal val="0"/>
                                          </p:val>
                                        </p:tav>
                                        <p:tav tm="100000">
                                          <p:val>
                                            <p:strVal val="#ppt_w"/>
                                          </p:val>
                                        </p:tav>
                                      </p:tavLst>
                                    </p:anim>
                                    <p:anim calcmode="lin" valueType="num">
                                      <p:cBhvr>
                                        <p:cTn id="15" dur="500" fill="hold"/>
                                        <p:tgtEl>
                                          <p:spTgt spid="3">
                                            <p:bg/>
                                          </p:spTgt>
                                        </p:tgtEl>
                                        <p:attrNameLst>
                                          <p:attrName>ppt_h</p:attrName>
                                        </p:attrNameLst>
                                      </p:cBhvr>
                                      <p:tavLst>
                                        <p:tav tm="0">
                                          <p:val>
                                            <p:fltVal val="0"/>
                                          </p:val>
                                        </p:tav>
                                        <p:tav tm="100000">
                                          <p:val>
                                            <p:strVal val="#ppt_h"/>
                                          </p:val>
                                        </p:tav>
                                      </p:tavLst>
                                    </p:anim>
                                    <p:animEffect transition="in" filter="fade">
                                      <p:cBhvr>
                                        <p:cTn id="16" dur="500"/>
                                        <p:tgtEl>
                                          <p:spTgt spid="3">
                                            <p:bg/>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0" end="0"/>
                                            </p:txEl>
                                          </p:spTgt>
                                        </p:tgtEl>
                                        <p:attrNameLst>
                                          <p:attrName>style.visibility</p:attrName>
                                        </p:attrNameLst>
                                      </p:cBhvr>
                                      <p:to>
                                        <p:strVal val="visible"/>
                                      </p:to>
                                    </p:set>
                                    <p:anim calcmode="lin" valueType="num">
                                      <p:cBhvr>
                                        <p:cTn id="21"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23" dur="500"/>
                                        <p:tgtEl>
                                          <p:spTgt spid="3">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
                                        </p:tgtEl>
                                        <p:attrNameLst>
                                          <p:attrName>style.visibility</p:attrName>
                                        </p:attrNameLst>
                                      </p:cBhvr>
                                      <p:to>
                                        <p:strVal val="visible"/>
                                      </p:to>
                                    </p:set>
                                    <p:anim calcmode="lin" valueType="num">
                                      <p:cBhvr>
                                        <p:cTn id="28" dur="500" fill="hold"/>
                                        <p:tgtEl>
                                          <p:spTgt spid="5"/>
                                        </p:tgtEl>
                                        <p:attrNameLst>
                                          <p:attrName>ppt_w</p:attrName>
                                        </p:attrNameLst>
                                      </p:cBhvr>
                                      <p:tavLst>
                                        <p:tav tm="0">
                                          <p:val>
                                            <p:fltVal val="0"/>
                                          </p:val>
                                        </p:tav>
                                        <p:tav tm="100000">
                                          <p:val>
                                            <p:strVal val="#ppt_w"/>
                                          </p:val>
                                        </p:tav>
                                      </p:tavLst>
                                    </p:anim>
                                    <p:anim calcmode="lin" valueType="num">
                                      <p:cBhvr>
                                        <p:cTn id="29" dur="500" fill="hold"/>
                                        <p:tgtEl>
                                          <p:spTgt spid="5"/>
                                        </p:tgtEl>
                                        <p:attrNameLst>
                                          <p:attrName>ppt_h</p:attrName>
                                        </p:attrNameLst>
                                      </p:cBhvr>
                                      <p:tavLst>
                                        <p:tav tm="0">
                                          <p:val>
                                            <p:fltVal val="0"/>
                                          </p:val>
                                        </p:tav>
                                        <p:tav tm="100000">
                                          <p:val>
                                            <p:strVal val="#ppt_h"/>
                                          </p:val>
                                        </p:tav>
                                      </p:tavLst>
                                    </p:anim>
                                    <p:animEffect transition="in" filter="fade">
                                      <p:cBhvr>
                                        <p:cTn id="30" dur="500"/>
                                        <p:tgtEl>
                                          <p:spTgt spid="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p:cTn id="35" dur="500" fill="hold"/>
                                        <p:tgtEl>
                                          <p:spTgt spid="8"/>
                                        </p:tgtEl>
                                        <p:attrNameLst>
                                          <p:attrName>ppt_w</p:attrName>
                                        </p:attrNameLst>
                                      </p:cBhvr>
                                      <p:tavLst>
                                        <p:tav tm="0">
                                          <p:val>
                                            <p:fltVal val="0"/>
                                          </p:val>
                                        </p:tav>
                                        <p:tav tm="100000">
                                          <p:val>
                                            <p:strVal val="#ppt_w"/>
                                          </p:val>
                                        </p:tav>
                                      </p:tavLst>
                                    </p:anim>
                                    <p:anim calcmode="lin" valueType="num">
                                      <p:cBhvr>
                                        <p:cTn id="36" dur="500" fill="hold"/>
                                        <p:tgtEl>
                                          <p:spTgt spid="8"/>
                                        </p:tgtEl>
                                        <p:attrNameLst>
                                          <p:attrName>ppt_h</p:attrName>
                                        </p:attrNameLst>
                                      </p:cBhvr>
                                      <p:tavLst>
                                        <p:tav tm="0">
                                          <p:val>
                                            <p:fltVal val="0"/>
                                          </p:val>
                                        </p:tav>
                                        <p:tav tm="100000">
                                          <p:val>
                                            <p:strVal val="#ppt_h"/>
                                          </p:val>
                                        </p:tav>
                                      </p:tavLst>
                                    </p:anim>
                                    <p:animEffect transition="in" filter="fade">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6"/>
                                        </p:tgtEl>
                                        <p:attrNameLst>
                                          <p:attrName>style.visibility</p:attrName>
                                        </p:attrNameLst>
                                      </p:cBhvr>
                                      <p:to>
                                        <p:strVal val="visible"/>
                                      </p:to>
                                    </p:set>
                                    <p:anim calcmode="lin" valueType="num">
                                      <p:cBhvr>
                                        <p:cTn id="49" dur="500" fill="hold"/>
                                        <p:tgtEl>
                                          <p:spTgt spid="6"/>
                                        </p:tgtEl>
                                        <p:attrNameLst>
                                          <p:attrName>ppt_w</p:attrName>
                                        </p:attrNameLst>
                                      </p:cBhvr>
                                      <p:tavLst>
                                        <p:tav tm="0">
                                          <p:val>
                                            <p:fltVal val="0"/>
                                          </p:val>
                                        </p:tav>
                                        <p:tav tm="100000">
                                          <p:val>
                                            <p:strVal val="#ppt_w"/>
                                          </p:val>
                                        </p:tav>
                                      </p:tavLst>
                                    </p:anim>
                                    <p:anim calcmode="lin" valueType="num">
                                      <p:cBhvr>
                                        <p:cTn id="50" dur="500" fill="hold"/>
                                        <p:tgtEl>
                                          <p:spTgt spid="6"/>
                                        </p:tgtEl>
                                        <p:attrNameLst>
                                          <p:attrName>ppt_h</p:attrName>
                                        </p:attrNameLst>
                                      </p:cBhvr>
                                      <p:tavLst>
                                        <p:tav tm="0">
                                          <p:val>
                                            <p:fltVal val="0"/>
                                          </p:val>
                                        </p:tav>
                                        <p:tav tm="100000">
                                          <p:val>
                                            <p:strVal val="#ppt_h"/>
                                          </p:val>
                                        </p:tav>
                                      </p:tavLst>
                                    </p:anim>
                                    <p:animEffect transition="in" filter="fade">
                                      <p:cBhvr>
                                        <p:cTn id="51" dur="500"/>
                                        <p:tgtEl>
                                          <p:spTgt spid="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9"/>
                                        </p:tgtEl>
                                        <p:attrNameLst>
                                          <p:attrName>style.visibility</p:attrName>
                                        </p:attrNameLst>
                                      </p:cBhvr>
                                      <p:to>
                                        <p:strVal val="visible"/>
                                      </p:to>
                                    </p:set>
                                    <p:anim calcmode="lin" valueType="num">
                                      <p:cBhvr>
                                        <p:cTn id="56" dur="500" fill="hold"/>
                                        <p:tgtEl>
                                          <p:spTgt spid="9"/>
                                        </p:tgtEl>
                                        <p:attrNameLst>
                                          <p:attrName>ppt_w</p:attrName>
                                        </p:attrNameLst>
                                      </p:cBhvr>
                                      <p:tavLst>
                                        <p:tav tm="0">
                                          <p:val>
                                            <p:fltVal val="0"/>
                                          </p:val>
                                        </p:tav>
                                        <p:tav tm="100000">
                                          <p:val>
                                            <p:strVal val="#ppt_w"/>
                                          </p:val>
                                        </p:tav>
                                      </p:tavLst>
                                    </p:anim>
                                    <p:anim calcmode="lin" valueType="num">
                                      <p:cBhvr>
                                        <p:cTn id="57" dur="500" fill="hold"/>
                                        <p:tgtEl>
                                          <p:spTgt spid="9"/>
                                        </p:tgtEl>
                                        <p:attrNameLst>
                                          <p:attrName>ppt_h</p:attrName>
                                        </p:attrNameLst>
                                      </p:cBhvr>
                                      <p:tavLst>
                                        <p:tav tm="0">
                                          <p:val>
                                            <p:fltVal val="0"/>
                                          </p:val>
                                        </p:tav>
                                        <p:tav tm="100000">
                                          <p:val>
                                            <p:strVal val="#ppt_h"/>
                                          </p:val>
                                        </p:tav>
                                      </p:tavLst>
                                    </p:anim>
                                    <p:animEffect transition="in" filter="fade">
                                      <p:cBhvr>
                                        <p:cTn id="58" dur="500"/>
                                        <p:tgtEl>
                                          <p:spTgt spid="9"/>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500" fill="hold"/>
                                        <p:tgtEl>
                                          <p:spTgt spid="12"/>
                                        </p:tgtEl>
                                        <p:attrNameLst>
                                          <p:attrName>ppt_w</p:attrName>
                                        </p:attrNameLst>
                                      </p:cBhvr>
                                      <p:tavLst>
                                        <p:tav tm="0">
                                          <p:val>
                                            <p:fltVal val="0"/>
                                          </p:val>
                                        </p:tav>
                                        <p:tav tm="100000">
                                          <p:val>
                                            <p:strVal val="#ppt_w"/>
                                          </p:val>
                                        </p:tav>
                                      </p:tavLst>
                                    </p:anim>
                                    <p:anim calcmode="lin" valueType="num">
                                      <p:cBhvr>
                                        <p:cTn id="64" dur="500" fill="hold"/>
                                        <p:tgtEl>
                                          <p:spTgt spid="12"/>
                                        </p:tgtEl>
                                        <p:attrNameLst>
                                          <p:attrName>ppt_h</p:attrName>
                                        </p:attrNameLst>
                                      </p:cBhvr>
                                      <p:tavLst>
                                        <p:tav tm="0">
                                          <p:val>
                                            <p:fltVal val="0"/>
                                          </p:val>
                                        </p:tav>
                                        <p:tav tm="100000">
                                          <p:val>
                                            <p:strVal val="#ppt_h"/>
                                          </p:val>
                                        </p:tav>
                                      </p:tavLst>
                                    </p:anim>
                                    <p:animEffect transition="in" filter="fade">
                                      <p:cBhvr>
                                        <p:cTn id="65" dur="5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500" fill="hold"/>
                                        <p:tgtEl>
                                          <p:spTgt spid="7"/>
                                        </p:tgtEl>
                                        <p:attrNameLst>
                                          <p:attrName>ppt_w</p:attrName>
                                        </p:attrNameLst>
                                      </p:cBhvr>
                                      <p:tavLst>
                                        <p:tav tm="0">
                                          <p:val>
                                            <p:fltVal val="0"/>
                                          </p:val>
                                        </p:tav>
                                        <p:tav tm="100000">
                                          <p:val>
                                            <p:strVal val="#ppt_w"/>
                                          </p:val>
                                        </p:tav>
                                      </p:tavLst>
                                    </p:anim>
                                    <p:anim calcmode="lin" valueType="num">
                                      <p:cBhvr>
                                        <p:cTn id="71" dur="500" fill="hold"/>
                                        <p:tgtEl>
                                          <p:spTgt spid="7"/>
                                        </p:tgtEl>
                                        <p:attrNameLst>
                                          <p:attrName>ppt_h</p:attrName>
                                        </p:attrNameLst>
                                      </p:cBhvr>
                                      <p:tavLst>
                                        <p:tav tm="0">
                                          <p:val>
                                            <p:fltVal val="0"/>
                                          </p:val>
                                        </p:tav>
                                        <p:tav tm="100000">
                                          <p:val>
                                            <p:strVal val="#ppt_h"/>
                                          </p:val>
                                        </p:tav>
                                      </p:tavLst>
                                    </p:anim>
                                    <p:animEffect transition="in" filter="fade">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 calcmode="lin" valueType="num">
                                      <p:cBhvr>
                                        <p:cTn id="77" dur="500" fill="hold"/>
                                        <p:tgtEl>
                                          <p:spTgt spid="10"/>
                                        </p:tgtEl>
                                        <p:attrNameLst>
                                          <p:attrName>ppt_w</p:attrName>
                                        </p:attrNameLst>
                                      </p:cBhvr>
                                      <p:tavLst>
                                        <p:tav tm="0">
                                          <p:val>
                                            <p:fltVal val="0"/>
                                          </p:val>
                                        </p:tav>
                                        <p:tav tm="100000">
                                          <p:val>
                                            <p:strVal val="#ppt_w"/>
                                          </p:val>
                                        </p:tav>
                                      </p:tavLst>
                                    </p:anim>
                                    <p:anim calcmode="lin" valueType="num">
                                      <p:cBhvr>
                                        <p:cTn id="78" dur="500" fill="hold"/>
                                        <p:tgtEl>
                                          <p:spTgt spid="10"/>
                                        </p:tgtEl>
                                        <p:attrNameLst>
                                          <p:attrName>ppt_h</p:attrName>
                                        </p:attrNameLst>
                                      </p:cBhvr>
                                      <p:tavLst>
                                        <p:tav tm="0">
                                          <p:val>
                                            <p:fltVal val="0"/>
                                          </p:val>
                                        </p:tav>
                                        <p:tav tm="100000">
                                          <p:val>
                                            <p:strVal val="#ppt_h"/>
                                          </p:val>
                                        </p:tav>
                                      </p:tavLst>
                                    </p:anim>
                                    <p:animEffect transition="in" filter="fade">
                                      <p:cBhvr>
                                        <p:cTn id="79" dur="500"/>
                                        <p:tgtEl>
                                          <p:spTgt spid="1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3"/>
                                        </p:tgtEl>
                                        <p:attrNameLst>
                                          <p:attrName>style.visibility</p:attrName>
                                        </p:attrNameLst>
                                      </p:cBhvr>
                                      <p:to>
                                        <p:strVal val="visible"/>
                                      </p:to>
                                    </p:set>
                                    <p:anim calcmode="lin" valueType="num">
                                      <p:cBhvr>
                                        <p:cTn id="84" dur="500" fill="hold"/>
                                        <p:tgtEl>
                                          <p:spTgt spid="13"/>
                                        </p:tgtEl>
                                        <p:attrNameLst>
                                          <p:attrName>ppt_w</p:attrName>
                                        </p:attrNameLst>
                                      </p:cBhvr>
                                      <p:tavLst>
                                        <p:tav tm="0">
                                          <p:val>
                                            <p:fltVal val="0"/>
                                          </p:val>
                                        </p:tav>
                                        <p:tav tm="100000">
                                          <p:val>
                                            <p:strVal val="#ppt_w"/>
                                          </p:val>
                                        </p:tav>
                                      </p:tavLst>
                                    </p:anim>
                                    <p:anim calcmode="lin" valueType="num">
                                      <p:cBhvr>
                                        <p:cTn id="85" dur="500" fill="hold"/>
                                        <p:tgtEl>
                                          <p:spTgt spid="13"/>
                                        </p:tgtEl>
                                        <p:attrNameLst>
                                          <p:attrName>ppt_h</p:attrName>
                                        </p:attrNameLst>
                                      </p:cBhvr>
                                      <p:tavLst>
                                        <p:tav tm="0">
                                          <p:val>
                                            <p:fltVal val="0"/>
                                          </p:val>
                                        </p:tav>
                                        <p:tav tm="100000">
                                          <p:val>
                                            <p:strVal val="#ppt_h"/>
                                          </p:val>
                                        </p:tav>
                                      </p:tavLst>
                                    </p:anim>
                                    <p:animEffect transition="in" filter="fade">
                                      <p:cBhvr>
                                        <p:cTn id="86" dur="500"/>
                                        <p:tgtEl>
                                          <p:spTgt spid="13"/>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nodeType="clickEffect">
                                  <p:stCondLst>
                                    <p:cond delay="0"/>
                                  </p:stCondLst>
                                  <p:childTnLst>
                                    <p:set>
                                      <p:cBhvr>
                                        <p:cTn id="90" dur="1" fill="hold">
                                          <p:stCondLst>
                                            <p:cond delay="0"/>
                                          </p:stCondLst>
                                        </p:cTn>
                                        <p:tgtEl>
                                          <p:spTgt spid="14"/>
                                        </p:tgtEl>
                                        <p:attrNameLst>
                                          <p:attrName>style.visibility</p:attrName>
                                        </p:attrNameLst>
                                      </p:cBhvr>
                                      <p:to>
                                        <p:strVal val="visible"/>
                                      </p:to>
                                    </p:set>
                                    <p:anim calcmode="lin" valueType="num">
                                      <p:cBhvr>
                                        <p:cTn id="91" dur="500" fill="hold"/>
                                        <p:tgtEl>
                                          <p:spTgt spid="14"/>
                                        </p:tgtEl>
                                        <p:attrNameLst>
                                          <p:attrName>ppt_w</p:attrName>
                                        </p:attrNameLst>
                                      </p:cBhvr>
                                      <p:tavLst>
                                        <p:tav tm="0">
                                          <p:val>
                                            <p:fltVal val="0"/>
                                          </p:val>
                                        </p:tav>
                                        <p:tav tm="100000">
                                          <p:val>
                                            <p:strVal val="#ppt_w"/>
                                          </p:val>
                                        </p:tav>
                                      </p:tavLst>
                                    </p:anim>
                                    <p:anim calcmode="lin" valueType="num">
                                      <p:cBhvr>
                                        <p:cTn id="92" dur="500" fill="hold"/>
                                        <p:tgtEl>
                                          <p:spTgt spid="14"/>
                                        </p:tgtEl>
                                        <p:attrNameLst>
                                          <p:attrName>ppt_h</p:attrName>
                                        </p:attrNameLst>
                                      </p:cBhvr>
                                      <p:tavLst>
                                        <p:tav tm="0">
                                          <p:val>
                                            <p:fltVal val="0"/>
                                          </p:val>
                                        </p:tav>
                                        <p:tav tm="100000">
                                          <p:val>
                                            <p:strVal val="#ppt_h"/>
                                          </p:val>
                                        </p:tav>
                                      </p:tavLst>
                                    </p:anim>
                                    <p:animEffect transition="in" filter="fade">
                                      <p:cBhvr>
                                        <p:cTn id="9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77">
            <a:extLst>
              <a:ext uri="{FF2B5EF4-FFF2-40B4-BE49-F238E27FC236}">
                <a16:creationId xmlns:a16="http://schemas.microsoft.com/office/drawing/2014/main" id="{8502A739-712D-1B40-E28A-35CF22441768}"/>
              </a:ext>
            </a:extLst>
          </p:cNvPr>
          <p:cNvPicPr/>
          <p:nvPr/>
        </p:nvPicPr>
        <p:blipFill rotWithShape="1">
          <a:blip r:embed="rId2"/>
          <a:srcRect l="64138" t="31380" r="17849" b="36794"/>
          <a:stretch/>
        </p:blipFill>
        <p:spPr>
          <a:xfrm>
            <a:off x="8446911" y="951779"/>
            <a:ext cx="3282245" cy="2604221"/>
          </a:xfrm>
          <a:prstGeom prst="ellipse">
            <a:avLst/>
          </a:prstGeom>
        </p:spPr>
      </p:pic>
      <p:sp>
        <p:nvSpPr>
          <p:cNvPr id="5" name="Título 4">
            <a:extLst>
              <a:ext uri="{FF2B5EF4-FFF2-40B4-BE49-F238E27FC236}">
                <a16:creationId xmlns:a16="http://schemas.microsoft.com/office/drawing/2014/main" id="{6298F727-0176-0447-8FB0-F377A0C629B5}"/>
              </a:ext>
            </a:extLst>
          </p:cNvPr>
          <p:cNvSpPr>
            <a:spLocks noGrp="1"/>
          </p:cNvSpPr>
          <p:nvPr>
            <p:ph type="title"/>
          </p:nvPr>
        </p:nvSpPr>
        <p:spPr>
          <a:xfrm>
            <a:off x="2867377" y="204180"/>
            <a:ext cx="5579534" cy="747599"/>
          </a:xfrm>
          <a:solidFill>
            <a:srgbClr val="FF0000"/>
          </a:solidFill>
        </p:spPr>
        <p:txBody>
          <a:bodyPr/>
          <a:lstStyle/>
          <a:p>
            <a:r>
              <a:rPr lang="es-ES" b="1" dirty="0"/>
              <a:t>Conceptos básicos </a:t>
            </a:r>
            <a:endParaRPr lang="es-PE" b="1" dirty="0"/>
          </a:p>
        </p:txBody>
      </p:sp>
      <p:sp>
        <p:nvSpPr>
          <p:cNvPr id="6" name="Marcador de contenido 5">
            <a:extLst>
              <a:ext uri="{FF2B5EF4-FFF2-40B4-BE49-F238E27FC236}">
                <a16:creationId xmlns:a16="http://schemas.microsoft.com/office/drawing/2014/main" id="{352A2022-4ACB-702F-57E3-3F05A3ED0661}"/>
              </a:ext>
            </a:extLst>
          </p:cNvPr>
          <p:cNvSpPr>
            <a:spLocks noGrp="1"/>
          </p:cNvSpPr>
          <p:nvPr>
            <p:ph idx="1"/>
          </p:nvPr>
        </p:nvSpPr>
        <p:spPr>
          <a:xfrm>
            <a:off x="234243" y="1314026"/>
            <a:ext cx="8040513" cy="4860996"/>
          </a:xfrm>
        </p:spPr>
        <p:txBody>
          <a:bodyPr>
            <a:noAutofit/>
          </a:bodyPr>
          <a:lstStyle/>
          <a:p>
            <a:pPr marL="0" indent="0" algn="ctr">
              <a:buNone/>
            </a:pPr>
            <a:r>
              <a:rPr lang="es-ES" sz="3200" b="1" dirty="0">
                <a:solidFill>
                  <a:srgbClr val="FF0000"/>
                </a:solidFill>
              </a:rPr>
              <a:t>EMOCIÓN </a:t>
            </a:r>
          </a:p>
          <a:p>
            <a:pPr algn="just"/>
            <a:r>
              <a:rPr lang="es-ES" sz="3200" b="1" dirty="0"/>
              <a:t>Conjunto de cambios que se producen en el estado corporal de una persona, inducidos por los terminales de las neuronas situadas en diferentes órganos del cuerpo y que están controlados por determinadas esa áreas del sistema cerebral, las cuales a su vez responden al pensamiento del sujeto </a:t>
            </a:r>
            <a:endParaRPr lang="es-PE" sz="3200" b="1" dirty="0"/>
          </a:p>
        </p:txBody>
      </p:sp>
      <p:pic>
        <p:nvPicPr>
          <p:cNvPr id="7" name="Picture 477">
            <a:extLst>
              <a:ext uri="{FF2B5EF4-FFF2-40B4-BE49-F238E27FC236}">
                <a16:creationId xmlns:a16="http://schemas.microsoft.com/office/drawing/2014/main" id="{0C5F4D14-9DB9-A7A2-1A44-29456A4779E5}"/>
              </a:ext>
            </a:extLst>
          </p:cNvPr>
          <p:cNvPicPr/>
          <p:nvPr/>
        </p:nvPicPr>
        <p:blipFill rotWithShape="1">
          <a:blip r:embed="rId2"/>
          <a:srcRect l="84911" t="65559" b="4050"/>
          <a:stretch/>
        </p:blipFill>
        <p:spPr>
          <a:xfrm>
            <a:off x="8850489" y="3826933"/>
            <a:ext cx="2968978" cy="2825865"/>
          </a:xfrm>
          <a:prstGeom prst="ellipse">
            <a:avLst/>
          </a:prstGeom>
        </p:spPr>
      </p:pic>
      <p:sp>
        <p:nvSpPr>
          <p:cNvPr id="2" name="Marcador de fecha 1">
            <a:extLst>
              <a:ext uri="{FF2B5EF4-FFF2-40B4-BE49-F238E27FC236}">
                <a16:creationId xmlns:a16="http://schemas.microsoft.com/office/drawing/2014/main" id="{41A25287-CF67-4FA1-A70F-C6921FFA91F2}"/>
              </a:ext>
            </a:extLst>
          </p:cNvPr>
          <p:cNvSpPr>
            <a:spLocks noGrp="1"/>
          </p:cNvSpPr>
          <p:nvPr>
            <p:ph type="dt" sz="half" idx="10"/>
          </p:nvPr>
        </p:nvSpPr>
        <p:spPr>
          <a:xfrm>
            <a:off x="6329238" y="6287673"/>
            <a:ext cx="2910840" cy="365125"/>
          </a:xfrm>
        </p:spPr>
        <p:txBody>
          <a:bodyPr/>
          <a:lstStyle/>
          <a:p>
            <a:fld id="{F3BFE8A3-FF4C-4222-B448-7AE834BFC54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D72E2BB7-DC0B-4260-AE43-25FE5008F6CB}"/>
              </a:ext>
            </a:extLst>
          </p:cNvPr>
          <p:cNvSpPr>
            <a:spLocks noGrp="1"/>
          </p:cNvSpPr>
          <p:nvPr>
            <p:ph type="sldNum" sz="quarter" idx="12"/>
          </p:nvPr>
        </p:nvSpPr>
        <p:spPr/>
        <p:txBody>
          <a:bodyPr/>
          <a:lstStyle/>
          <a:p>
            <a:fld id="{6D22F896-40B5-4ADD-8801-0D06FADFA095}" type="slidenum">
              <a:rPr lang="en-US" sz="2400" b="1" smtClean="0">
                <a:solidFill>
                  <a:srgbClr val="FFFF00"/>
                </a:solidFill>
              </a:rPr>
              <a:t>269</a:t>
            </a:fld>
            <a:endParaRPr lang="en-US" sz="2400" b="1" dirty="0">
              <a:solidFill>
                <a:srgbClr val="FFFF00"/>
              </a:solidFill>
            </a:endParaRPr>
          </a:p>
        </p:txBody>
      </p:sp>
    </p:spTree>
    <p:extLst>
      <p:ext uri="{BB962C8B-B14F-4D97-AF65-F5344CB8AC3E}">
        <p14:creationId xmlns:p14="http://schemas.microsoft.com/office/powerpoint/2010/main" val="77705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barn(inVertical)">
                                      <p:cBhvr>
                                        <p:cTn id="2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50720BDC-B4F6-4BDB-863F-95E37455CD48}"/>
              </a:ext>
            </a:extLst>
          </p:cNvPr>
          <p:cNvPicPr>
            <a:picLocks noChangeAspect="1"/>
          </p:cNvPicPr>
          <p:nvPr/>
        </p:nvPicPr>
        <p:blipFill>
          <a:blip r:embed="rId2"/>
          <a:stretch>
            <a:fillRect/>
          </a:stretch>
        </p:blipFill>
        <p:spPr>
          <a:xfrm>
            <a:off x="0" y="0"/>
            <a:ext cx="12192000" cy="6858000"/>
          </a:xfrm>
          <a:prstGeom prst="rect">
            <a:avLst/>
          </a:prstGeom>
        </p:spPr>
      </p:pic>
      <p:sp>
        <p:nvSpPr>
          <p:cNvPr id="7" name="Marcador de número de diapositiva 4">
            <a:extLst>
              <a:ext uri="{FF2B5EF4-FFF2-40B4-BE49-F238E27FC236}">
                <a16:creationId xmlns:a16="http://schemas.microsoft.com/office/drawing/2014/main" id="{83ECDCCC-9966-4484-8BFF-0AF147AA71C8}"/>
              </a:ext>
            </a:extLst>
          </p:cNvPr>
          <p:cNvSpPr txBox="1">
            <a:spLocks/>
          </p:cNvSpPr>
          <p:nvPr/>
        </p:nvSpPr>
        <p:spPr>
          <a:xfrm>
            <a:off x="11330609" y="171932"/>
            <a:ext cx="765312"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z="2400" b="1" smtClean="0">
                <a:solidFill>
                  <a:srgbClr val="FFFF00"/>
                </a:solidFill>
              </a:rPr>
              <a:pPr/>
              <a:t>27</a:t>
            </a:fld>
            <a:endParaRPr lang="en-US" sz="2400" b="1" dirty="0">
              <a:solidFill>
                <a:srgbClr val="FFFF00"/>
              </a:solidFill>
            </a:endParaRPr>
          </a:p>
        </p:txBody>
      </p:sp>
      <p:sp>
        <p:nvSpPr>
          <p:cNvPr id="8" name="Marcador de fecha 3">
            <a:extLst>
              <a:ext uri="{FF2B5EF4-FFF2-40B4-BE49-F238E27FC236}">
                <a16:creationId xmlns:a16="http://schemas.microsoft.com/office/drawing/2014/main" id="{F7151FD7-579F-4952-82A5-D852B3717109}"/>
              </a:ext>
            </a:extLst>
          </p:cNvPr>
          <p:cNvSpPr txBox="1">
            <a:spLocks/>
          </p:cNvSpPr>
          <p:nvPr/>
        </p:nvSpPr>
        <p:spPr>
          <a:xfrm>
            <a:off x="8802425" y="6320943"/>
            <a:ext cx="2910840"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55B599-0A90-4C19-805A-B6A209E563E3}" type="datetime1">
              <a:rPr lang="es-PE" sz="2400" b="1" smtClean="0">
                <a:solidFill>
                  <a:srgbClr val="FF0000"/>
                </a:solidFill>
              </a:rPr>
              <a:pPr/>
              <a:t>29/08/2024</a:t>
            </a:fld>
            <a:endParaRPr lang="en-US" sz="2400" b="1" dirty="0">
              <a:solidFill>
                <a:srgbClr val="FF0000"/>
              </a:solidFill>
            </a:endParaRPr>
          </a:p>
        </p:txBody>
      </p:sp>
      <p:sp>
        <p:nvSpPr>
          <p:cNvPr id="9" name="CuadroTexto 8">
            <a:extLst>
              <a:ext uri="{FF2B5EF4-FFF2-40B4-BE49-F238E27FC236}">
                <a16:creationId xmlns:a16="http://schemas.microsoft.com/office/drawing/2014/main" id="{EB2B834C-2DDC-4ED3-8916-8F1CD2484F96}"/>
              </a:ext>
            </a:extLst>
          </p:cNvPr>
          <p:cNvSpPr txBox="1"/>
          <p:nvPr/>
        </p:nvSpPr>
        <p:spPr>
          <a:xfrm>
            <a:off x="7957930" y="698243"/>
            <a:ext cx="3884212" cy="461665"/>
          </a:xfrm>
          <a:prstGeom prst="rect">
            <a:avLst/>
          </a:prstGeom>
          <a:noFill/>
        </p:spPr>
        <p:txBody>
          <a:bodyPr wrap="square" rtlCol="0">
            <a:spAutoFit/>
          </a:bodyPr>
          <a:lstStyle/>
          <a:p>
            <a:r>
              <a:rPr lang="es-MX" sz="2400" b="1" dirty="0">
                <a:solidFill>
                  <a:srgbClr val="FFFF00"/>
                </a:solidFill>
                <a:latin typeface="Arial Black" panose="020B0A04020102020204" pitchFamily="34" charset="0"/>
              </a:rPr>
              <a:t>CORTEZA CEREBRAL </a:t>
            </a:r>
            <a:endParaRPr lang="es-PE" sz="2400" b="1" dirty="0">
              <a:solidFill>
                <a:srgbClr val="FFFF00"/>
              </a:solidFill>
              <a:latin typeface="Arial Black" panose="020B0A04020102020204" pitchFamily="34" charset="0"/>
            </a:endParaRPr>
          </a:p>
        </p:txBody>
      </p:sp>
      <p:cxnSp>
        <p:nvCxnSpPr>
          <p:cNvPr id="11" name="Conector recto de flecha 10">
            <a:extLst>
              <a:ext uri="{FF2B5EF4-FFF2-40B4-BE49-F238E27FC236}">
                <a16:creationId xmlns:a16="http://schemas.microsoft.com/office/drawing/2014/main" id="{57EFD92D-E588-4A29-84BD-EFCACA09B4DA}"/>
              </a:ext>
            </a:extLst>
          </p:cNvPr>
          <p:cNvCxnSpPr>
            <a:cxnSpLocks/>
          </p:cNvCxnSpPr>
          <p:nvPr/>
        </p:nvCxnSpPr>
        <p:spPr>
          <a:xfrm flipH="1">
            <a:off x="7308574" y="952555"/>
            <a:ext cx="649356" cy="46166"/>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5FE7AD14-485F-4946-991F-D447EDDF3095}"/>
              </a:ext>
            </a:extLst>
          </p:cNvPr>
          <p:cNvSpPr txBox="1"/>
          <p:nvPr/>
        </p:nvSpPr>
        <p:spPr>
          <a:xfrm>
            <a:off x="8001658" y="4376382"/>
            <a:ext cx="4137991" cy="461665"/>
          </a:xfrm>
          <a:prstGeom prst="rect">
            <a:avLst/>
          </a:prstGeom>
          <a:noFill/>
        </p:spPr>
        <p:txBody>
          <a:bodyPr wrap="square" rtlCol="0">
            <a:spAutoFit/>
          </a:bodyPr>
          <a:lstStyle/>
          <a:p>
            <a:r>
              <a:rPr lang="es-MX" sz="2400" b="1" dirty="0">
                <a:solidFill>
                  <a:srgbClr val="FFFF00"/>
                </a:solidFill>
                <a:latin typeface="Arial Black" panose="020B0A04020102020204" pitchFamily="34" charset="0"/>
              </a:rPr>
              <a:t>CEREBRO REPTILINEO </a:t>
            </a:r>
            <a:endParaRPr lang="es-PE" sz="2400" b="1" dirty="0">
              <a:solidFill>
                <a:srgbClr val="FFFF00"/>
              </a:solidFill>
              <a:latin typeface="Arial Black" panose="020B0A04020102020204" pitchFamily="34" charset="0"/>
            </a:endParaRPr>
          </a:p>
        </p:txBody>
      </p:sp>
      <p:cxnSp>
        <p:nvCxnSpPr>
          <p:cNvPr id="13" name="Conector recto de flecha 12">
            <a:extLst>
              <a:ext uri="{FF2B5EF4-FFF2-40B4-BE49-F238E27FC236}">
                <a16:creationId xmlns:a16="http://schemas.microsoft.com/office/drawing/2014/main" id="{F2DDCD77-F4D1-43E2-B3AC-7DC75269E742}"/>
              </a:ext>
            </a:extLst>
          </p:cNvPr>
          <p:cNvCxnSpPr>
            <a:cxnSpLocks/>
          </p:cNvCxnSpPr>
          <p:nvPr/>
        </p:nvCxnSpPr>
        <p:spPr>
          <a:xfrm flipH="1" flipV="1">
            <a:off x="7610720" y="3659807"/>
            <a:ext cx="390938" cy="698294"/>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16" name="CuadroTexto 15">
            <a:extLst>
              <a:ext uri="{FF2B5EF4-FFF2-40B4-BE49-F238E27FC236}">
                <a16:creationId xmlns:a16="http://schemas.microsoft.com/office/drawing/2014/main" id="{C05C7114-78FA-4A4C-AB10-C05C46EA885E}"/>
              </a:ext>
            </a:extLst>
          </p:cNvPr>
          <p:cNvSpPr txBox="1"/>
          <p:nvPr/>
        </p:nvSpPr>
        <p:spPr>
          <a:xfrm>
            <a:off x="2776330" y="5413858"/>
            <a:ext cx="2047461" cy="461665"/>
          </a:xfrm>
          <a:prstGeom prst="rect">
            <a:avLst/>
          </a:prstGeom>
          <a:noFill/>
        </p:spPr>
        <p:txBody>
          <a:bodyPr wrap="square" rtlCol="0">
            <a:spAutoFit/>
          </a:bodyPr>
          <a:lstStyle/>
          <a:p>
            <a:r>
              <a:rPr lang="es-MX" sz="2400" b="1" dirty="0">
                <a:solidFill>
                  <a:srgbClr val="FFFF00"/>
                </a:solidFill>
                <a:latin typeface="Arial Black" panose="020B0A04020102020204" pitchFamily="34" charset="0"/>
              </a:rPr>
              <a:t>AMÍGDALA  </a:t>
            </a:r>
            <a:endParaRPr lang="es-PE" sz="2400" b="1" dirty="0">
              <a:solidFill>
                <a:srgbClr val="FFFF00"/>
              </a:solidFill>
              <a:latin typeface="Arial Black" panose="020B0A04020102020204" pitchFamily="34" charset="0"/>
            </a:endParaRPr>
          </a:p>
        </p:txBody>
      </p:sp>
      <p:sp>
        <p:nvSpPr>
          <p:cNvPr id="17" name="CuadroTexto 16">
            <a:extLst>
              <a:ext uri="{FF2B5EF4-FFF2-40B4-BE49-F238E27FC236}">
                <a16:creationId xmlns:a16="http://schemas.microsoft.com/office/drawing/2014/main" id="{D61662E9-4270-46C8-AAB2-FC98F173F675}"/>
              </a:ext>
            </a:extLst>
          </p:cNvPr>
          <p:cNvSpPr txBox="1"/>
          <p:nvPr/>
        </p:nvSpPr>
        <p:spPr>
          <a:xfrm>
            <a:off x="1550504" y="4022599"/>
            <a:ext cx="2337683" cy="461665"/>
          </a:xfrm>
          <a:prstGeom prst="rect">
            <a:avLst/>
          </a:prstGeom>
          <a:noFill/>
        </p:spPr>
        <p:txBody>
          <a:bodyPr wrap="square" rtlCol="0">
            <a:spAutoFit/>
          </a:bodyPr>
          <a:lstStyle/>
          <a:p>
            <a:r>
              <a:rPr lang="es-MX" sz="2400" b="1" dirty="0">
                <a:solidFill>
                  <a:srgbClr val="FFFF00"/>
                </a:solidFill>
                <a:latin typeface="Arial Black" panose="020B0A04020102020204" pitchFamily="34" charset="0"/>
              </a:rPr>
              <a:t>HIPOCAMPO </a:t>
            </a:r>
            <a:endParaRPr lang="es-PE" sz="2400" b="1" dirty="0">
              <a:solidFill>
                <a:srgbClr val="FFFF00"/>
              </a:solidFill>
              <a:latin typeface="Arial Black" panose="020B0A04020102020204" pitchFamily="34" charset="0"/>
            </a:endParaRPr>
          </a:p>
        </p:txBody>
      </p:sp>
      <p:cxnSp>
        <p:nvCxnSpPr>
          <p:cNvPr id="18" name="Conector recto de flecha 17">
            <a:extLst>
              <a:ext uri="{FF2B5EF4-FFF2-40B4-BE49-F238E27FC236}">
                <a16:creationId xmlns:a16="http://schemas.microsoft.com/office/drawing/2014/main" id="{2E5418E1-A442-4055-B681-8716F33FC2E1}"/>
              </a:ext>
            </a:extLst>
          </p:cNvPr>
          <p:cNvCxnSpPr>
            <a:cxnSpLocks/>
          </p:cNvCxnSpPr>
          <p:nvPr/>
        </p:nvCxnSpPr>
        <p:spPr>
          <a:xfrm flipV="1">
            <a:off x="3800060" y="2953810"/>
            <a:ext cx="1752601" cy="246004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BD790515-B1F6-45E5-8ADA-3F46E694A6F3}"/>
              </a:ext>
            </a:extLst>
          </p:cNvPr>
          <p:cNvCxnSpPr>
            <a:cxnSpLocks/>
          </p:cNvCxnSpPr>
          <p:nvPr/>
        </p:nvCxnSpPr>
        <p:spPr>
          <a:xfrm flipV="1">
            <a:off x="3193774" y="2953811"/>
            <a:ext cx="1630018" cy="950379"/>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EA62D830-7917-491D-A3D4-99E571CE1CB4}"/>
              </a:ext>
            </a:extLst>
          </p:cNvPr>
          <p:cNvCxnSpPr>
            <a:cxnSpLocks/>
          </p:cNvCxnSpPr>
          <p:nvPr/>
        </p:nvCxnSpPr>
        <p:spPr>
          <a:xfrm>
            <a:off x="2517913" y="2011299"/>
            <a:ext cx="2879034" cy="246695"/>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26" name="CuadroTexto 25">
            <a:extLst>
              <a:ext uri="{FF2B5EF4-FFF2-40B4-BE49-F238E27FC236}">
                <a16:creationId xmlns:a16="http://schemas.microsoft.com/office/drawing/2014/main" id="{6F70BB42-46AD-41A5-9ABD-D99D85CB3593}"/>
              </a:ext>
            </a:extLst>
          </p:cNvPr>
          <p:cNvSpPr txBox="1"/>
          <p:nvPr/>
        </p:nvSpPr>
        <p:spPr>
          <a:xfrm>
            <a:off x="245164" y="1549634"/>
            <a:ext cx="3178865" cy="461665"/>
          </a:xfrm>
          <a:prstGeom prst="rect">
            <a:avLst/>
          </a:prstGeom>
          <a:noFill/>
        </p:spPr>
        <p:txBody>
          <a:bodyPr wrap="square" rtlCol="0">
            <a:spAutoFit/>
          </a:bodyPr>
          <a:lstStyle/>
          <a:p>
            <a:r>
              <a:rPr lang="es-MX" sz="2400" b="1" dirty="0">
                <a:solidFill>
                  <a:srgbClr val="FFFF00"/>
                </a:solidFill>
                <a:latin typeface="Arial Black" panose="020B0A04020102020204" pitchFamily="34" charset="0"/>
              </a:rPr>
              <a:t>REGIÓN LÍMBICA  </a:t>
            </a:r>
            <a:endParaRPr lang="es-PE" sz="2400" b="1" dirty="0">
              <a:solidFill>
                <a:srgbClr val="FFFF00"/>
              </a:solidFill>
              <a:latin typeface="Arial Black" panose="020B0A04020102020204" pitchFamily="34" charset="0"/>
            </a:endParaRPr>
          </a:p>
        </p:txBody>
      </p:sp>
    </p:spTree>
    <p:extLst>
      <p:ext uri="{BB962C8B-B14F-4D97-AF65-F5344CB8AC3E}">
        <p14:creationId xmlns:p14="http://schemas.microsoft.com/office/powerpoint/2010/main" val="3127276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down)">
                                      <p:cBhvr>
                                        <p:cTn id="12" dur="500"/>
                                        <p:tgtEl>
                                          <p:spTgt spid="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3"/>
                                        </p:tgtEl>
                                        <p:attrNameLst>
                                          <p:attrName>style.visibility</p:attrName>
                                        </p:attrNameLst>
                                      </p:cBhvr>
                                      <p:to>
                                        <p:strVal val="visible"/>
                                      </p:to>
                                    </p:set>
                                    <p:animEffect transition="in" filter="wipe(down)">
                                      <p:cBhvr>
                                        <p:cTn id="17" dur="500"/>
                                        <p:tgtEl>
                                          <p:spTgt spid="2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wipe(down)">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wipe(down)">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0"/>
                                        </p:tgtEl>
                                        <p:attrNameLst>
                                          <p:attrName>style.visibility</p:attrName>
                                        </p:attrNameLst>
                                      </p:cBhvr>
                                      <p:to>
                                        <p:strVal val="visible"/>
                                      </p:to>
                                    </p:set>
                                    <p:animEffect transition="in" filter="wipe(down)">
                                      <p:cBhvr>
                                        <p:cTn id="32" dur="500"/>
                                        <p:tgtEl>
                                          <p:spTgt spid="2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wipe(down)">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wipe(down)">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down)">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wipe(down)">
                                      <p:cBhvr>
                                        <p:cTn id="5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p:bldP spid="16" grpId="0"/>
      <p:bldP spid="17" grpId="0"/>
      <p:bldP spid="26" grpId="0"/>
    </p:bldLst>
  </p:timing>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86">
            <a:extLst>
              <a:ext uri="{FF2B5EF4-FFF2-40B4-BE49-F238E27FC236}">
                <a16:creationId xmlns:a16="http://schemas.microsoft.com/office/drawing/2014/main" id="{951FD2BA-3F19-51AE-241F-341E278CA223}"/>
              </a:ext>
            </a:extLst>
          </p:cNvPr>
          <p:cNvPicPr/>
          <p:nvPr/>
        </p:nvPicPr>
        <p:blipFill rotWithShape="1">
          <a:blip r:embed="rId2"/>
          <a:srcRect t="22556" r="41830" b="8609"/>
          <a:stretch/>
        </p:blipFill>
        <p:spPr>
          <a:xfrm>
            <a:off x="143935" y="1096104"/>
            <a:ext cx="3705577" cy="5146288"/>
          </a:xfrm>
          <a:prstGeom prst="rect">
            <a:avLst/>
          </a:prstGeom>
        </p:spPr>
      </p:pic>
      <p:sp>
        <p:nvSpPr>
          <p:cNvPr id="5" name="Título 4">
            <a:extLst>
              <a:ext uri="{FF2B5EF4-FFF2-40B4-BE49-F238E27FC236}">
                <a16:creationId xmlns:a16="http://schemas.microsoft.com/office/drawing/2014/main" id="{AC3C9C71-2321-3452-0D27-E7DE7BCFBFBF}"/>
              </a:ext>
            </a:extLst>
          </p:cNvPr>
          <p:cNvSpPr>
            <a:spLocks noGrp="1"/>
          </p:cNvSpPr>
          <p:nvPr>
            <p:ph type="title"/>
          </p:nvPr>
        </p:nvSpPr>
        <p:spPr>
          <a:xfrm>
            <a:off x="3939823" y="149328"/>
            <a:ext cx="6134100" cy="595739"/>
          </a:xfrm>
          <a:solidFill>
            <a:srgbClr val="FF0000"/>
          </a:solidFill>
        </p:spPr>
        <p:txBody>
          <a:bodyPr>
            <a:normAutofit fontScale="90000"/>
          </a:bodyPr>
          <a:lstStyle/>
          <a:p>
            <a:r>
              <a:rPr lang="es-ES" b="1" dirty="0"/>
              <a:t>NOS CUESTIONAMOS??</a:t>
            </a:r>
            <a:endParaRPr lang="es-PE" b="1" dirty="0"/>
          </a:p>
        </p:txBody>
      </p:sp>
      <p:sp>
        <p:nvSpPr>
          <p:cNvPr id="6" name="Marcador de contenido 5">
            <a:extLst>
              <a:ext uri="{FF2B5EF4-FFF2-40B4-BE49-F238E27FC236}">
                <a16:creationId xmlns:a16="http://schemas.microsoft.com/office/drawing/2014/main" id="{81992D3E-5D73-3538-81FB-F6F82059A557}"/>
              </a:ext>
            </a:extLst>
          </p:cNvPr>
          <p:cNvSpPr>
            <a:spLocks noGrp="1"/>
          </p:cNvSpPr>
          <p:nvPr>
            <p:ph idx="1"/>
          </p:nvPr>
        </p:nvSpPr>
        <p:spPr>
          <a:xfrm>
            <a:off x="3939822" y="855856"/>
            <a:ext cx="8108243" cy="5852816"/>
          </a:xfrm>
        </p:spPr>
        <p:txBody>
          <a:bodyPr>
            <a:noAutofit/>
          </a:bodyPr>
          <a:lstStyle/>
          <a:p>
            <a:pPr algn="just"/>
            <a:r>
              <a:rPr lang="es-ES" sz="2800" b="1" dirty="0"/>
              <a:t>¿Por que algunas personas sonríen mas a la vida que otras?</a:t>
            </a:r>
          </a:p>
          <a:p>
            <a:pPr algn="just"/>
            <a:r>
              <a:rPr lang="es-ES" sz="2800" b="1" dirty="0"/>
              <a:t>¿Por qué algunas personas con alto coeficiente intelectual y que se destacan en su profesión no pueden aplicar esta inteligencia en su vida privada, que va a la deriva del sufrimiento y al fracaso?</a:t>
            </a:r>
          </a:p>
          <a:p>
            <a:pPr algn="just"/>
            <a:r>
              <a:rPr lang="es-ES" sz="2800" b="1" dirty="0"/>
              <a:t>¿Por que otras con  alto coeficiente intelectual (IQ) acaban por trabajar para otros que tienen un QI mas bajo pero que saben contactar ,influir y relacionarse mejor?</a:t>
            </a:r>
          </a:p>
          <a:p>
            <a:pPr algn="just"/>
            <a:r>
              <a:rPr lang="es-ES" sz="2800" b="1" dirty="0">
                <a:solidFill>
                  <a:srgbClr val="FF0000"/>
                </a:solidFill>
              </a:rPr>
              <a:t>RESPUESTA</a:t>
            </a:r>
            <a:r>
              <a:rPr lang="es-ES" sz="2800" b="1" dirty="0"/>
              <a:t> . Esta en las emociones y el la capacidad de atenderlas y dirigirlas </a:t>
            </a:r>
            <a:endParaRPr lang="es-PE" sz="2800" b="1" dirty="0"/>
          </a:p>
        </p:txBody>
      </p:sp>
      <p:sp>
        <p:nvSpPr>
          <p:cNvPr id="2" name="Marcador de fecha 1">
            <a:extLst>
              <a:ext uri="{FF2B5EF4-FFF2-40B4-BE49-F238E27FC236}">
                <a16:creationId xmlns:a16="http://schemas.microsoft.com/office/drawing/2014/main" id="{F0DDCAAF-4A9F-4D2A-A085-FE944C1FB504}"/>
              </a:ext>
            </a:extLst>
          </p:cNvPr>
          <p:cNvSpPr>
            <a:spLocks noGrp="1"/>
          </p:cNvSpPr>
          <p:nvPr>
            <p:ph type="dt" sz="half" idx="10"/>
          </p:nvPr>
        </p:nvSpPr>
        <p:spPr>
          <a:xfrm>
            <a:off x="1513018" y="6359871"/>
            <a:ext cx="1974142" cy="365125"/>
          </a:xfrm>
        </p:spPr>
        <p:txBody>
          <a:bodyPr/>
          <a:lstStyle/>
          <a:p>
            <a:fld id="{11DAAD4B-F1A6-4ADB-97FD-01EB02C5EC5E}"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1016167-B294-46CD-A29A-0AC3661AD7C9}"/>
              </a:ext>
            </a:extLst>
          </p:cNvPr>
          <p:cNvSpPr>
            <a:spLocks noGrp="1"/>
          </p:cNvSpPr>
          <p:nvPr>
            <p:ph type="sldNum" sz="quarter" idx="12"/>
          </p:nvPr>
        </p:nvSpPr>
        <p:spPr/>
        <p:txBody>
          <a:bodyPr/>
          <a:lstStyle/>
          <a:p>
            <a:fld id="{6D22F896-40B5-4ADD-8801-0D06FADFA095}" type="slidenum">
              <a:rPr lang="en-US" sz="2400" b="1" smtClean="0">
                <a:solidFill>
                  <a:srgbClr val="FFFF00"/>
                </a:solidFill>
              </a:rPr>
              <a:t>270</a:t>
            </a:fld>
            <a:endParaRPr lang="en-US" sz="2400" b="1" dirty="0">
              <a:solidFill>
                <a:srgbClr val="FFFF00"/>
              </a:solidFill>
            </a:endParaRPr>
          </a:p>
        </p:txBody>
      </p:sp>
    </p:spTree>
    <p:extLst>
      <p:ext uri="{BB962C8B-B14F-4D97-AF65-F5344CB8AC3E}">
        <p14:creationId xmlns:p14="http://schemas.microsoft.com/office/powerpoint/2010/main" val="2845324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95">
            <a:extLst>
              <a:ext uri="{FF2B5EF4-FFF2-40B4-BE49-F238E27FC236}">
                <a16:creationId xmlns:a16="http://schemas.microsoft.com/office/drawing/2014/main" id="{C7FF7AA8-00F2-85ED-E958-6A5822CF259A}"/>
              </a:ext>
            </a:extLst>
          </p:cNvPr>
          <p:cNvPicPr/>
          <p:nvPr/>
        </p:nvPicPr>
        <p:blipFill rotWithShape="1">
          <a:blip r:embed="rId2"/>
          <a:srcRect l="25187" t="25075" r="42029" b="45962"/>
          <a:stretch/>
        </p:blipFill>
        <p:spPr>
          <a:xfrm rot="6830107">
            <a:off x="9301088" y="412333"/>
            <a:ext cx="2712998" cy="2529525"/>
          </a:xfrm>
          <a:prstGeom prst="lightningBolt">
            <a:avLst/>
          </a:prstGeom>
          <a:solidFill>
            <a:srgbClr val="FFFF00"/>
          </a:solidFill>
        </p:spPr>
      </p:pic>
      <p:sp>
        <p:nvSpPr>
          <p:cNvPr id="5" name="Título 4">
            <a:extLst>
              <a:ext uri="{FF2B5EF4-FFF2-40B4-BE49-F238E27FC236}">
                <a16:creationId xmlns:a16="http://schemas.microsoft.com/office/drawing/2014/main" id="{CBFDAC9D-FD5F-85CD-D420-7CC39751BF65}"/>
              </a:ext>
            </a:extLst>
          </p:cNvPr>
          <p:cNvSpPr>
            <a:spLocks noGrp="1"/>
          </p:cNvSpPr>
          <p:nvPr>
            <p:ph type="title"/>
          </p:nvPr>
        </p:nvSpPr>
        <p:spPr>
          <a:xfrm>
            <a:off x="1566333" y="101082"/>
            <a:ext cx="8610600" cy="770916"/>
          </a:xfrm>
          <a:solidFill>
            <a:srgbClr val="FF0000"/>
          </a:solidFill>
        </p:spPr>
        <p:txBody>
          <a:bodyPr>
            <a:normAutofit fontScale="90000"/>
          </a:bodyPr>
          <a:lstStyle/>
          <a:p>
            <a:pPr algn="ctr"/>
            <a:r>
              <a:rPr lang="es-ES" b="1" dirty="0"/>
              <a:t>¿Que es la gestión emocional?</a:t>
            </a:r>
            <a:endParaRPr lang="es-PE" b="1" dirty="0"/>
          </a:p>
        </p:txBody>
      </p:sp>
      <p:sp>
        <p:nvSpPr>
          <p:cNvPr id="6" name="Marcador de contenido 5">
            <a:extLst>
              <a:ext uri="{FF2B5EF4-FFF2-40B4-BE49-F238E27FC236}">
                <a16:creationId xmlns:a16="http://schemas.microsoft.com/office/drawing/2014/main" id="{070A0610-9B55-B8C7-21AB-E882094794C9}"/>
              </a:ext>
            </a:extLst>
          </p:cNvPr>
          <p:cNvSpPr>
            <a:spLocks noGrp="1"/>
          </p:cNvSpPr>
          <p:nvPr>
            <p:ph idx="1"/>
          </p:nvPr>
        </p:nvSpPr>
        <p:spPr>
          <a:xfrm>
            <a:off x="190500" y="1166411"/>
            <a:ext cx="5544256" cy="2744922"/>
          </a:xfrm>
          <a:solidFill>
            <a:schemeClr val="accent5">
              <a:lumMod val="75000"/>
            </a:schemeClr>
          </a:solidFill>
        </p:spPr>
        <p:txBody>
          <a:bodyPr>
            <a:normAutofit/>
          </a:bodyPr>
          <a:lstStyle/>
          <a:p>
            <a:pPr algn="just"/>
            <a:r>
              <a:rPr lang="es-ES" sz="3200" b="1" dirty="0"/>
              <a:t>Es la capacidad de sentir, entender y regular nuestras emociones como fuente de energía humana, información, conexión e influencia.</a:t>
            </a:r>
            <a:endParaRPr lang="es-PE" sz="3200" b="1" dirty="0"/>
          </a:p>
        </p:txBody>
      </p:sp>
      <p:sp>
        <p:nvSpPr>
          <p:cNvPr id="7" name="Marcador de contenido 5">
            <a:extLst>
              <a:ext uri="{FF2B5EF4-FFF2-40B4-BE49-F238E27FC236}">
                <a16:creationId xmlns:a16="http://schemas.microsoft.com/office/drawing/2014/main" id="{E025F500-1FD5-261D-968B-A05A6B9BD307}"/>
              </a:ext>
            </a:extLst>
          </p:cNvPr>
          <p:cNvSpPr txBox="1">
            <a:spLocks/>
          </p:cNvSpPr>
          <p:nvPr/>
        </p:nvSpPr>
        <p:spPr>
          <a:xfrm>
            <a:off x="2962628" y="4128658"/>
            <a:ext cx="9043108" cy="2554883"/>
          </a:xfrm>
          <a:prstGeom prst="rect">
            <a:avLst/>
          </a:prstGeom>
          <a:solidFill>
            <a:srgbClr val="002060"/>
          </a:solidFill>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es-ES" sz="3200" b="1" dirty="0"/>
              <a:t>El éxito depende del tipo de relación que mantengamos con nosotros mismos.</a:t>
            </a:r>
          </a:p>
          <a:p>
            <a:pPr algn="just"/>
            <a:r>
              <a:rPr lang="es-ES" sz="3200" b="1" dirty="0"/>
              <a:t>Del modo en que nos relacionemos con los demás </a:t>
            </a:r>
          </a:p>
          <a:p>
            <a:pPr algn="just"/>
            <a:r>
              <a:rPr lang="es-ES" sz="3200" b="1" dirty="0"/>
              <a:t>De nuestra capacidad de liderazgo y de nuestra habilidad para trabajar en equipo. </a:t>
            </a:r>
            <a:endParaRPr lang="es-PE" sz="3200" b="1" dirty="0"/>
          </a:p>
        </p:txBody>
      </p:sp>
      <p:pic>
        <p:nvPicPr>
          <p:cNvPr id="8" name="Picture 495">
            <a:extLst>
              <a:ext uri="{FF2B5EF4-FFF2-40B4-BE49-F238E27FC236}">
                <a16:creationId xmlns:a16="http://schemas.microsoft.com/office/drawing/2014/main" id="{7FB8047E-4CD1-4409-0A22-F748072526B4}"/>
              </a:ext>
            </a:extLst>
          </p:cNvPr>
          <p:cNvPicPr/>
          <p:nvPr/>
        </p:nvPicPr>
        <p:blipFill rotWithShape="1">
          <a:blip r:embed="rId2"/>
          <a:srcRect t="31283" r="73813" b="7754"/>
          <a:stretch/>
        </p:blipFill>
        <p:spPr>
          <a:xfrm>
            <a:off x="6457246" y="1291450"/>
            <a:ext cx="2407354" cy="2494845"/>
          </a:xfrm>
          <a:prstGeom prst="rect">
            <a:avLst/>
          </a:prstGeom>
        </p:spPr>
      </p:pic>
      <p:sp>
        <p:nvSpPr>
          <p:cNvPr id="2" name="Marcador de fecha 1">
            <a:extLst>
              <a:ext uri="{FF2B5EF4-FFF2-40B4-BE49-F238E27FC236}">
                <a16:creationId xmlns:a16="http://schemas.microsoft.com/office/drawing/2014/main" id="{2B257ACA-0BF5-4FB3-8B14-6B4EEF5F8D7D}"/>
              </a:ext>
            </a:extLst>
          </p:cNvPr>
          <p:cNvSpPr>
            <a:spLocks noGrp="1"/>
          </p:cNvSpPr>
          <p:nvPr>
            <p:ph type="dt" sz="half" idx="10"/>
          </p:nvPr>
        </p:nvSpPr>
        <p:spPr>
          <a:xfrm>
            <a:off x="186264" y="6318416"/>
            <a:ext cx="2001336" cy="365125"/>
          </a:xfrm>
        </p:spPr>
        <p:txBody>
          <a:bodyPr/>
          <a:lstStyle/>
          <a:p>
            <a:fld id="{9F5AB39C-6466-44CF-9DD1-2A3AA4F8D83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1833FF1-E3BC-4F96-9E56-E504F6CADF1C}"/>
              </a:ext>
            </a:extLst>
          </p:cNvPr>
          <p:cNvSpPr>
            <a:spLocks noGrp="1"/>
          </p:cNvSpPr>
          <p:nvPr>
            <p:ph type="sldNum" sz="quarter" idx="12"/>
          </p:nvPr>
        </p:nvSpPr>
        <p:spPr/>
        <p:txBody>
          <a:bodyPr/>
          <a:lstStyle/>
          <a:p>
            <a:fld id="{6D22F896-40B5-4ADD-8801-0D06FADFA095}" type="slidenum">
              <a:rPr lang="en-US" sz="2400" b="1" smtClean="0">
                <a:solidFill>
                  <a:srgbClr val="FFFF00"/>
                </a:solidFill>
              </a:rPr>
              <a:t>271</a:t>
            </a:fld>
            <a:endParaRPr lang="en-US" sz="2400" b="1" dirty="0">
              <a:solidFill>
                <a:srgbClr val="FFFF00"/>
              </a:solidFill>
            </a:endParaRPr>
          </a:p>
        </p:txBody>
      </p:sp>
    </p:spTree>
    <p:extLst>
      <p:ext uri="{BB962C8B-B14F-4D97-AF65-F5344CB8AC3E}">
        <p14:creationId xmlns:p14="http://schemas.microsoft.com/office/powerpoint/2010/main" val="88350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bg/>
                                          </p:spTgt>
                                        </p:tgtEl>
                                        <p:attrNameLst>
                                          <p:attrName>style.visibility</p:attrName>
                                        </p:attrNameLst>
                                      </p:cBhvr>
                                      <p:to>
                                        <p:strVal val="visible"/>
                                      </p:to>
                                    </p:set>
                                    <p:animEffect transition="in" filter="barn(inVertical)">
                                      <p:cBhvr>
                                        <p:cTn id="22" dur="500"/>
                                        <p:tgtEl>
                                          <p:spTgt spid="6">
                                            <p:bg/>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barn(inVertical)">
                                      <p:cBhvr>
                                        <p:cTn id="27" dur="500"/>
                                        <p:tgtEl>
                                          <p:spTgt spid="6">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barn(inVertical)">
                                      <p:cBhvr>
                                        <p:cTn id="32" dur="500"/>
                                        <p:tgtEl>
                                          <p:spTgt spid="7">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7">
                                            <p:txEl>
                                              <p:pRg st="1" end="1"/>
                                            </p:txEl>
                                          </p:spTgt>
                                        </p:tgtEl>
                                        <p:attrNameLst>
                                          <p:attrName>style.visibility</p:attrName>
                                        </p:attrNameLst>
                                      </p:cBhvr>
                                      <p:to>
                                        <p:strVal val="visible"/>
                                      </p:to>
                                    </p:set>
                                    <p:animEffect transition="in" filter="barn(inVertical)">
                                      <p:cBhvr>
                                        <p:cTn id="37" dur="500"/>
                                        <p:tgtEl>
                                          <p:spTgt spid="7">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7">
                                            <p:txEl>
                                              <p:pRg st="2" end="2"/>
                                            </p:txEl>
                                          </p:spTgt>
                                        </p:tgtEl>
                                        <p:attrNameLst>
                                          <p:attrName>style.visibility</p:attrName>
                                        </p:attrNameLst>
                                      </p:cBhvr>
                                      <p:to>
                                        <p:strVal val="visible"/>
                                      </p:to>
                                    </p:set>
                                    <p:animEffect transition="in" filter="barn(inVertical)">
                                      <p:cBhvr>
                                        <p:cTn id="42" dur="5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build="p" animBg="1"/>
    </p:bldLst>
  </p:timing>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83C56F-A05C-F34D-142A-6FB6D0EF0F77}"/>
              </a:ext>
            </a:extLst>
          </p:cNvPr>
          <p:cNvSpPr>
            <a:spLocks noGrp="1"/>
          </p:cNvSpPr>
          <p:nvPr>
            <p:ph type="title"/>
          </p:nvPr>
        </p:nvSpPr>
        <p:spPr>
          <a:xfrm>
            <a:off x="579966" y="153063"/>
            <a:ext cx="11032067" cy="758393"/>
          </a:xfrm>
          <a:solidFill>
            <a:srgbClr val="FF0000"/>
          </a:solidFill>
        </p:spPr>
        <p:txBody>
          <a:bodyPr/>
          <a:lstStyle/>
          <a:p>
            <a:r>
              <a:rPr lang="es-ES" b="1" dirty="0"/>
              <a:t>Habilidades de la gestión emocional</a:t>
            </a:r>
            <a:endParaRPr lang="es-PE" b="1" dirty="0"/>
          </a:p>
        </p:txBody>
      </p:sp>
      <p:sp>
        <p:nvSpPr>
          <p:cNvPr id="5" name="Rectángulo: esquinas redondeadas 4">
            <a:extLst>
              <a:ext uri="{FF2B5EF4-FFF2-40B4-BE49-F238E27FC236}">
                <a16:creationId xmlns:a16="http://schemas.microsoft.com/office/drawing/2014/main" id="{2E6F30C7-45AB-352D-B628-ECFFB60D0711}"/>
              </a:ext>
            </a:extLst>
          </p:cNvPr>
          <p:cNvSpPr/>
          <p:nvPr/>
        </p:nvSpPr>
        <p:spPr>
          <a:xfrm>
            <a:off x="3770815" y="2194756"/>
            <a:ext cx="3160889" cy="573197"/>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INTRAPERSONAL </a:t>
            </a:r>
            <a:endParaRPr lang="es-PE" sz="2800" b="1" dirty="0"/>
          </a:p>
        </p:txBody>
      </p:sp>
      <p:sp>
        <p:nvSpPr>
          <p:cNvPr id="6" name="Rectángulo: esquinas redondeadas 5">
            <a:extLst>
              <a:ext uri="{FF2B5EF4-FFF2-40B4-BE49-F238E27FC236}">
                <a16:creationId xmlns:a16="http://schemas.microsoft.com/office/drawing/2014/main" id="{43A2B9FA-0E71-D904-3C7C-E3F6DF10583B}"/>
              </a:ext>
            </a:extLst>
          </p:cNvPr>
          <p:cNvSpPr/>
          <p:nvPr/>
        </p:nvSpPr>
        <p:spPr>
          <a:xfrm>
            <a:off x="3881628" y="5197648"/>
            <a:ext cx="3160889" cy="573197"/>
          </a:xfrm>
          <a:prstGeom prst="round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INTERPERSONAL </a:t>
            </a:r>
            <a:endParaRPr lang="es-PE" sz="2800" b="1" dirty="0"/>
          </a:p>
        </p:txBody>
      </p:sp>
      <p:sp>
        <p:nvSpPr>
          <p:cNvPr id="8" name="Globo: flecha hacia abajo 7">
            <a:extLst>
              <a:ext uri="{FF2B5EF4-FFF2-40B4-BE49-F238E27FC236}">
                <a16:creationId xmlns:a16="http://schemas.microsoft.com/office/drawing/2014/main" id="{E1CEAF9C-E3EC-10E7-A785-24BCE876E40E}"/>
              </a:ext>
            </a:extLst>
          </p:cNvPr>
          <p:cNvSpPr/>
          <p:nvPr/>
        </p:nvSpPr>
        <p:spPr>
          <a:xfrm>
            <a:off x="7936088" y="1102442"/>
            <a:ext cx="3443111" cy="979597"/>
          </a:xfrm>
          <a:prstGeom prst="downArrowCallou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AUTOCONCIENCIA </a:t>
            </a:r>
            <a:endParaRPr lang="es-PE" sz="2800" b="1" dirty="0"/>
          </a:p>
        </p:txBody>
      </p:sp>
      <p:sp>
        <p:nvSpPr>
          <p:cNvPr id="9" name="Globo: flecha hacia abajo 8">
            <a:extLst>
              <a:ext uri="{FF2B5EF4-FFF2-40B4-BE49-F238E27FC236}">
                <a16:creationId xmlns:a16="http://schemas.microsoft.com/office/drawing/2014/main" id="{8CFF1DB1-467D-3381-3E76-994B52DEE1FA}"/>
              </a:ext>
            </a:extLst>
          </p:cNvPr>
          <p:cNvSpPr/>
          <p:nvPr/>
        </p:nvSpPr>
        <p:spPr>
          <a:xfrm>
            <a:off x="7936087" y="2215909"/>
            <a:ext cx="3443111" cy="979597"/>
          </a:xfrm>
          <a:prstGeom prst="downArrowCallo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AUTOREGULACION </a:t>
            </a:r>
            <a:endParaRPr lang="es-PE" sz="2800" b="1" dirty="0"/>
          </a:p>
        </p:txBody>
      </p:sp>
      <p:sp>
        <p:nvSpPr>
          <p:cNvPr id="10" name="Globo: flecha hacia abajo 9">
            <a:extLst>
              <a:ext uri="{FF2B5EF4-FFF2-40B4-BE49-F238E27FC236}">
                <a16:creationId xmlns:a16="http://schemas.microsoft.com/office/drawing/2014/main" id="{38E5FD48-AE33-EA51-AF2B-C332A99EBF00}"/>
              </a:ext>
            </a:extLst>
          </p:cNvPr>
          <p:cNvSpPr/>
          <p:nvPr/>
        </p:nvSpPr>
        <p:spPr>
          <a:xfrm>
            <a:off x="7936087" y="3321561"/>
            <a:ext cx="3443111" cy="979597"/>
          </a:xfrm>
          <a:prstGeom prst="downArrowCallout">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MOTIVACIÓN </a:t>
            </a:r>
            <a:endParaRPr lang="es-PE" sz="2800" b="1" dirty="0"/>
          </a:p>
        </p:txBody>
      </p:sp>
      <p:sp>
        <p:nvSpPr>
          <p:cNvPr id="11" name="Globo: flecha hacia abajo 10">
            <a:extLst>
              <a:ext uri="{FF2B5EF4-FFF2-40B4-BE49-F238E27FC236}">
                <a16:creationId xmlns:a16="http://schemas.microsoft.com/office/drawing/2014/main" id="{CC56533B-1FDA-9C98-F42E-14F8D53B1AED}"/>
              </a:ext>
            </a:extLst>
          </p:cNvPr>
          <p:cNvSpPr/>
          <p:nvPr/>
        </p:nvSpPr>
        <p:spPr>
          <a:xfrm>
            <a:off x="7936087" y="4600533"/>
            <a:ext cx="3443111" cy="979597"/>
          </a:xfrm>
          <a:prstGeom prst="downArrowCallou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EMPATIA </a:t>
            </a:r>
            <a:endParaRPr lang="es-PE" sz="2800" b="1" dirty="0"/>
          </a:p>
        </p:txBody>
      </p:sp>
      <p:sp>
        <p:nvSpPr>
          <p:cNvPr id="12" name="Globo: flecha hacia abajo 11">
            <a:extLst>
              <a:ext uri="{FF2B5EF4-FFF2-40B4-BE49-F238E27FC236}">
                <a16:creationId xmlns:a16="http://schemas.microsoft.com/office/drawing/2014/main" id="{EECED15E-40D4-66C2-8DF6-1FB78DE22E8A}"/>
              </a:ext>
            </a:extLst>
          </p:cNvPr>
          <p:cNvSpPr/>
          <p:nvPr/>
        </p:nvSpPr>
        <p:spPr>
          <a:xfrm>
            <a:off x="7851421" y="5682511"/>
            <a:ext cx="4153321" cy="979597"/>
          </a:xfrm>
          <a:prstGeom prst="downArrowCallou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t>HABILIDADES SOCIALES </a:t>
            </a:r>
            <a:endParaRPr lang="es-PE" sz="2800" b="1" dirty="0"/>
          </a:p>
        </p:txBody>
      </p:sp>
      <p:pic>
        <p:nvPicPr>
          <p:cNvPr id="13" name="Picture 504">
            <a:extLst>
              <a:ext uri="{FF2B5EF4-FFF2-40B4-BE49-F238E27FC236}">
                <a16:creationId xmlns:a16="http://schemas.microsoft.com/office/drawing/2014/main" id="{4262A014-D915-6928-9C2A-F4DFB6C86212}"/>
              </a:ext>
            </a:extLst>
          </p:cNvPr>
          <p:cNvPicPr/>
          <p:nvPr/>
        </p:nvPicPr>
        <p:blipFill rotWithShape="1">
          <a:blip r:embed="rId2"/>
          <a:srcRect t="15369" r="68919" b="11106"/>
          <a:stretch/>
        </p:blipFill>
        <p:spPr>
          <a:xfrm>
            <a:off x="187258" y="1305169"/>
            <a:ext cx="2942167" cy="5356939"/>
          </a:xfrm>
          <a:prstGeom prst="rect">
            <a:avLst/>
          </a:prstGeom>
        </p:spPr>
      </p:pic>
      <p:sp>
        <p:nvSpPr>
          <p:cNvPr id="16" name="Abrir llave 15">
            <a:extLst>
              <a:ext uri="{FF2B5EF4-FFF2-40B4-BE49-F238E27FC236}">
                <a16:creationId xmlns:a16="http://schemas.microsoft.com/office/drawing/2014/main" id="{0C353746-09DD-058F-2B0D-A5BE9BF1AE2A}"/>
              </a:ext>
            </a:extLst>
          </p:cNvPr>
          <p:cNvSpPr/>
          <p:nvPr/>
        </p:nvSpPr>
        <p:spPr>
          <a:xfrm>
            <a:off x="3268461" y="1305169"/>
            <a:ext cx="671945" cy="5253674"/>
          </a:xfrm>
          <a:prstGeom prst="leftBrace">
            <a:avLst/>
          </a:pr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17" name="Abrir llave 16">
            <a:extLst>
              <a:ext uri="{FF2B5EF4-FFF2-40B4-BE49-F238E27FC236}">
                <a16:creationId xmlns:a16="http://schemas.microsoft.com/office/drawing/2014/main" id="{CD06EFC5-773A-66BA-DF75-02BDA28FF5CE}"/>
              </a:ext>
            </a:extLst>
          </p:cNvPr>
          <p:cNvSpPr/>
          <p:nvPr/>
        </p:nvSpPr>
        <p:spPr>
          <a:xfrm>
            <a:off x="7042517" y="1223757"/>
            <a:ext cx="671945" cy="2604711"/>
          </a:xfrm>
          <a:prstGeom prst="leftBrace">
            <a:avLst/>
          </a:pr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18" name="Abrir llave 17">
            <a:extLst>
              <a:ext uri="{FF2B5EF4-FFF2-40B4-BE49-F238E27FC236}">
                <a16:creationId xmlns:a16="http://schemas.microsoft.com/office/drawing/2014/main" id="{DACC7EDA-94BB-BEA0-3780-ED8F7C6B4C7E}"/>
              </a:ext>
            </a:extLst>
          </p:cNvPr>
          <p:cNvSpPr/>
          <p:nvPr/>
        </p:nvSpPr>
        <p:spPr>
          <a:xfrm>
            <a:off x="7125106" y="4786489"/>
            <a:ext cx="671945" cy="1395517"/>
          </a:xfrm>
          <a:prstGeom prst="leftBrace">
            <a:avLst/>
          </a:prstGeom>
          <a:ln w="57150">
            <a:solidFill>
              <a:srgbClr val="FFFF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PE"/>
          </a:p>
        </p:txBody>
      </p:sp>
      <p:sp>
        <p:nvSpPr>
          <p:cNvPr id="3" name="Marcador de fecha 2">
            <a:extLst>
              <a:ext uri="{FF2B5EF4-FFF2-40B4-BE49-F238E27FC236}">
                <a16:creationId xmlns:a16="http://schemas.microsoft.com/office/drawing/2014/main" id="{58042818-85A1-4C08-A2E3-E618311500A4}"/>
              </a:ext>
            </a:extLst>
          </p:cNvPr>
          <p:cNvSpPr>
            <a:spLocks noGrp="1"/>
          </p:cNvSpPr>
          <p:nvPr>
            <p:ph type="dt" sz="half" idx="10"/>
          </p:nvPr>
        </p:nvSpPr>
        <p:spPr>
          <a:xfrm>
            <a:off x="9062577" y="6423038"/>
            <a:ext cx="2910840" cy="365125"/>
          </a:xfrm>
        </p:spPr>
        <p:txBody>
          <a:bodyPr/>
          <a:lstStyle/>
          <a:p>
            <a:fld id="{CE194FF5-D636-45BE-B763-179B7C0FD12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1F053C0-60EB-4B18-AD7A-65204AE006D4}"/>
              </a:ext>
            </a:extLst>
          </p:cNvPr>
          <p:cNvSpPr>
            <a:spLocks noGrp="1"/>
          </p:cNvSpPr>
          <p:nvPr>
            <p:ph type="sldNum" sz="quarter" idx="12"/>
          </p:nvPr>
        </p:nvSpPr>
        <p:spPr>
          <a:xfrm>
            <a:off x="11224590" y="737317"/>
            <a:ext cx="780151" cy="365125"/>
          </a:xfrm>
        </p:spPr>
        <p:txBody>
          <a:bodyPr/>
          <a:lstStyle/>
          <a:p>
            <a:fld id="{6D22F896-40B5-4ADD-8801-0D06FADFA095}" type="slidenum">
              <a:rPr lang="en-US" sz="2400" b="1" smtClean="0">
                <a:solidFill>
                  <a:srgbClr val="FFFF00"/>
                </a:solidFill>
              </a:rPr>
              <a:t>272</a:t>
            </a:fld>
            <a:endParaRPr lang="en-US" sz="2400" b="1" dirty="0">
              <a:solidFill>
                <a:srgbClr val="FFFF00"/>
              </a:solidFill>
            </a:endParaRPr>
          </a:p>
        </p:txBody>
      </p:sp>
    </p:spTree>
    <p:extLst>
      <p:ext uri="{BB962C8B-B14F-4D97-AF65-F5344CB8AC3E}">
        <p14:creationId xmlns:p14="http://schemas.microsoft.com/office/powerpoint/2010/main" val="296229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barn(inVertical)">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6"/>
                                        </p:tgtEl>
                                        <p:attrNameLst>
                                          <p:attrName>style.visibility</p:attrName>
                                        </p:attrNameLst>
                                      </p:cBhvr>
                                      <p:to>
                                        <p:strVal val="visible"/>
                                      </p:to>
                                    </p:set>
                                    <p:animEffect transition="in" filter="barn(inVertical)">
                                      <p:cBhvr>
                                        <p:cTn id="47" dur="500"/>
                                        <p:tgtEl>
                                          <p:spTgt spid="6"/>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barn(inVertical)">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arn(inVertical)">
                                      <p:cBhvr>
                                        <p:cTn id="6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8" grpId="0" animBg="1"/>
      <p:bldP spid="9" grpId="0" animBg="1"/>
      <p:bldP spid="10" grpId="0" animBg="1"/>
      <p:bldP spid="11" grpId="0" animBg="1"/>
      <p:bldP spid="12" grpId="0" animBg="1"/>
      <p:bldP spid="16" grpId="0" animBg="1"/>
      <p:bldP spid="17" grpId="0" animBg="1"/>
      <p:bldP spid="18" grpId="0" animBg="1"/>
    </p:bldLst>
  </p:timing>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72175C-93E4-96D7-63DC-128AFFB893B9}"/>
              </a:ext>
            </a:extLst>
          </p:cNvPr>
          <p:cNvSpPr>
            <a:spLocks noGrp="1"/>
          </p:cNvSpPr>
          <p:nvPr>
            <p:ph type="title"/>
          </p:nvPr>
        </p:nvSpPr>
        <p:spPr>
          <a:xfrm>
            <a:off x="520995" y="105154"/>
            <a:ext cx="10995837" cy="713553"/>
          </a:xfrm>
          <a:solidFill>
            <a:srgbClr val="FF0000"/>
          </a:solidFill>
        </p:spPr>
        <p:txBody>
          <a:bodyPr/>
          <a:lstStyle/>
          <a:p>
            <a:r>
              <a:rPr lang="es-ES" b="1" dirty="0">
                <a:latin typeface="Arial Black" panose="020B0A04020102020204" pitchFamily="34" charset="0"/>
              </a:rPr>
              <a:t>ELEMENTOS CENTRALES </a:t>
            </a:r>
            <a:r>
              <a:rPr lang="es-ES" b="1" dirty="0">
                <a:solidFill>
                  <a:srgbClr val="FFFF00"/>
                </a:solidFill>
                <a:latin typeface="Arial Black" panose="020B0A04020102020204" pitchFamily="34" charset="0"/>
              </a:rPr>
              <a:t>LIDERAZGO</a:t>
            </a:r>
            <a:endParaRPr lang="es-PE" b="1" dirty="0">
              <a:solidFill>
                <a:srgbClr val="FFFF00"/>
              </a:solidFill>
              <a:latin typeface="Arial Black" panose="020B0A04020102020204" pitchFamily="34" charset="0"/>
            </a:endParaRPr>
          </a:p>
        </p:txBody>
      </p:sp>
      <p:pic>
        <p:nvPicPr>
          <p:cNvPr id="3" name="Imagen 2">
            <a:extLst>
              <a:ext uri="{FF2B5EF4-FFF2-40B4-BE49-F238E27FC236}">
                <a16:creationId xmlns:a16="http://schemas.microsoft.com/office/drawing/2014/main" id="{C452F8C4-D83E-482B-8B04-E6B21AA7F2C0}"/>
              </a:ext>
            </a:extLst>
          </p:cNvPr>
          <p:cNvPicPr>
            <a:picLocks noChangeAspect="1"/>
          </p:cNvPicPr>
          <p:nvPr/>
        </p:nvPicPr>
        <p:blipFill rotWithShape="1">
          <a:blip r:embed="rId2"/>
          <a:srcRect l="12900" r="14452" b="9759"/>
          <a:stretch/>
        </p:blipFill>
        <p:spPr>
          <a:xfrm>
            <a:off x="2683565" y="1134695"/>
            <a:ext cx="6824870" cy="4744278"/>
          </a:xfrm>
          <a:prstGeom prst="ellipse">
            <a:avLst/>
          </a:prstGeom>
        </p:spPr>
      </p:pic>
      <p:sp>
        <p:nvSpPr>
          <p:cNvPr id="5" name="Rectángulo: esquinas redondeadas 4">
            <a:extLst>
              <a:ext uri="{FF2B5EF4-FFF2-40B4-BE49-F238E27FC236}">
                <a16:creationId xmlns:a16="http://schemas.microsoft.com/office/drawing/2014/main" id="{73CEA215-99B0-4435-8A35-5B6F40CE15CC}"/>
              </a:ext>
            </a:extLst>
          </p:cNvPr>
          <p:cNvSpPr/>
          <p:nvPr/>
        </p:nvSpPr>
        <p:spPr>
          <a:xfrm>
            <a:off x="145773" y="946474"/>
            <a:ext cx="2917944" cy="197457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La efectividad depende de las acciones propias y de la capacidad para leer el amiente y adaptarse.</a:t>
            </a:r>
            <a:endParaRPr lang="es-PE" b="1" dirty="0">
              <a:solidFill>
                <a:schemeClr val="bg1"/>
              </a:solidFill>
            </a:endParaRPr>
          </a:p>
        </p:txBody>
      </p:sp>
      <p:sp>
        <p:nvSpPr>
          <p:cNvPr id="6" name="Rectángulo: esquinas redondeadas 5">
            <a:extLst>
              <a:ext uri="{FF2B5EF4-FFF2-40B4-BE49-F238E27FC236}">
                <a16:creationId xmlns:a16="http://schemas.microsoft.com/office/drawing/2014/main" id="{E2DE6E8D-B737-4483-8E5F-8ADCFB47B1BF}"/>
              </a:ext>
            </a:extLst>
          </p:cNvPr>
          <p:cNvSpPr/>
          <p:nvPr/>
        </p:nvSpPr>
        <p:spPr>
          <a:xfrm>
            <a:off x="8820556" y="1017252"/>
            <a:ext cx="3293165" cy="197457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Implica darse el tiempo para observar, aprehender y reconocer la cultura del grupo u organización en la que se participa </a:t>
            </a:r>
            <a:endParaRPr lang="es-PE" b="1" dirty="0">
              <a:solidFill>
                <a:schemeClr val="bg1"/>
              </a:solidFill>
            </a:endParaRPr>
          </a:p>
        </p:txBody>
      </p:sp>
      <p:sp>
        <p:nvSpPr>
          <p:cNvPr id="7" name="Rectángulo: esquinas redondeadas 6">
            <a:extLst>
              <a:ext uri="{FF2B5EF4-FFF2-40B4-BE49-F238E27FC236}">
                <a16:creationId xmlns:a16="http://schemas.microsoft.com/office/drawing/2014/main" id="{A2A46561-4C80-40C9-B449-D3551742F03A}"/>
              </a:ext>
            </a:extLst>
          </p:cNvPr>
          <p:cNvSpPr/>
          <p:nvPr/>
        </p:nvSpPr>
        <p:spPr>
          <a:xfrm>
            <a:off x="9020996" y="4695831"/>
            <a:ext cx="2892286" cy="197457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Acciones tendencias a movilizar a los demás para que enfrenten desafíos que les generen aprendizaje.</a:t>
            </a:r>
            <a:endParaRPr lang="es-PE" b="1" dirty="0">
              <a:solidFill>
                <a:schemeClr val="bg1"/>
              </a:solidFill>
            </a:endParaRPr>
          </a:p>
        </p:txBody>
      </p:sp>
      <p:sp>
        <p:nvSpPr>
          <p:cNvPr id="8" name="Rectángulo: esquinas redondeadas 7">
            <a:extLst>
              <a:ext uri="{FF2B5EF4-FFF2-40B4-BE49-F238E27FC236}">
                <a16:creationId xmlns:a16="http://schemas.microsoft.com/office/drawing/2014/main" id="{83E6A68C-4FC2-4F42-910C-37A7F0A6D1F1}"/>
              </a:ext>
            </a:extLst>
          </p:cNvPr>
          <p:cNvSpPr/>
          <p:nvPr/>
        </p:nvSpPr>
        <p:spPr>
          <a:xfrm>
            <a:off x="145773" y="4695831"/>
            <a:ext cx="3025233" cy="1974574"/>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b="1" dirty="0">
                <a:solidFill>
                  <a:schemeClr val="bg1"/>
                </a:solidFill>
              </a:rPr>
              <a:t>Se refiere a la capacidad de reconocer las propias fortalezas y oportunidades de mejora </a:t>
            </a:r>
            <a:endParaRPr lang="es-PE" b="1" dirty="0">
              <a:solidFill>
                <a:schemeClr val="bg1"/>
              </a:solidFill>
            </a:endParaRPr>
          </a:p>
        </p:txBody>
      </p:sp>
      <p:sp>
        <p:nvSpPr>
          <p:cNvPr id="9" name="CuadroTexto 8">
            <a:extLst>
              <a:ext uri="{FF2B5EF4-FFF2-40B4-BE49-F238E27FC236}">
                <a16:creationId xmlns:a16="http://schemas.microsoft.com/office/drawing/2014/main" id="{FDB677A0-B0BD-49EB-AE8F-B956FD09BB40}"/>
              </a:ext>
            </a:extLst>
          </p:cNvPr>
          <p:cNvSpPr txBox="1"/>
          <p:nvPr/>
        </p:nvSpPr>
        <p:spPr>
          <a:xfrm>
            <a:off x="8346791" y="3750847"/>
            <a:ext cx="2179982" cy="646331"/>
          </a:xfrm>
          <a:prstGeom prst="rect">
            <a:avLst/>
          </a:prstGeom>
          <a:solidFill>
            <a:schemeClr val="accent3">
              <a:lumMod val="40000"/>
              <a:lumOff val="60000"/>
            </a:schemeClr>
          </a:solidFill>
        </p:spPr>
        <p:txBody>
          <a:bodyPr wrap="square" rtlCol="0">
            <a:spAutoFit/>
          </a:bodyPr>
          <a:lstStyle/>
          <a:p>
            <a:pPr algn="ctr"/>
            <a:r>
              <a:rPr lang="es-MX" b="1" dirty="0">
                <a:solidFill>
                  <a:srgbClr val="FF0000"/>
                </a:solidFill>
                <a:latin typeface="Arial Black" panose="020B0A04020102020204" pitchFamily="34" charset="0"/>
              </a:rPr>
              <a:t>La consciencia de otros </a:t>
            </a:r>
            <a:endParaRPr lang="es-PE" b="1" dirty="0">
              <a:solidFill>
                <a:srgbClr val="FF0000"/>
              </a:solidFill>
              <a:latin typeface="Arial Black" panose="020B0A04020102020204" pitchFamily="34" charset="0"/>
            </a:endParaRPr>
          </a:p>
        </p:txBody>
      </p:sp>
      <p:sp>
        <p:nvSpPr>
          <p:cNvPr id="10" name="CuadroTexto 9">
            <a:extLst>
              <a:ext uri="{FF2B5EF4-FFF2-40B4-BE49-F238E27FC236}">
                <a16:creationId xmlns:a16="http://schemas.microsoft.com/office/drawing/2014/main" id="{C16FD743-5A45-44C6-BB04-435D2C796DD7}"/>
              </a:ext>
            </a:extLst>
          </p:cNvPr>
          <p:cNvSpPr txBox="1"/>
          <p:nvPr/>
        </p:nvSpPr>
        <p:spPr>
          <a:xfrm>
            <a:off x="5433393" y="3273287"/>
            <a:ext cx="2179982" cy="923330"/>
          </a:xfrm>
          <a:prstGeom prst="rect">
            <a:avLst/>
          </a:prstGeom>
          <a:solidFill>
            <a:schemeClr val="accent3">
              <a:lumMod val="40000"/>
              <a:lumOff val="60000"/>
            </a:schemeClr>
          </a:solidFill>
        </p:spPr>
        <p:txBody>
          <a:bodyPr wrap="square" rtlCol="0">
            <a:spAutoFit/>
          </a:bodyPr>
          <a:lstStyle/>
          <a:p>
            <a:pPr algn="ctr"/>
            <a:r>
              <a:rPr lang="es-MX" b="1" dirty="0">
                <a:solidFill>
                  <a:schemeClr val="bg1"/>
                </a:solidFill>
                <a:latin typeface="Arial Black" panose="020B0A04020102020204" pitchFamily="34" charset="0"/>
              </a:rPr>
              <a:t>Gestión de las relaciones interpersonales  </a:t>
            </a:r>
            <a:endParaRPr lang="es-PE" b="1" dirty="0">
              <a:solidFill>
                <a:schemeClr val="bg1"/>
              </a:solidFill>
              <a:latin typeface="Arial Black" panose="020B0A04020102020204" pitchFamily="34" charset="0"/>
            </a:endParaRPr>
          </a:p>
        </p:txBody>
      </p:sp>
      <p:sp>
        <p:nvSpPr>
          <p:cNvPr id="11" name="CuadroTexto 10">
            <a:extLst>
              <a:ext uri="{FF2B5EF4-FFF2-40B4-BE49-F238E27FC236}">
                <a16:creationId xmlns:a16="http://schemas.microsoft.com/office/drawing/2014/main" id="{1548A80B-1B73-4ECA-B2D0-1FBAD069E949}"/>
              </a:ext>
            </a:extLst>
          </p:cNvPr>
          <p:cNvSpPr txBox="1"/>
          <p:nvPr/>
        </p:nvSpPr>
        <p:spPr>
          <a:xfrm>
            <a:off x="2683565" y="3052370"/>
            <a:ext cx="2537793" cy="369332"/>
          </a:xfrm>
          <a:prstGeom prst="rect">
            <a:avLst/>
          </a:prstGeom>
          <a:solidFill>
            <a:schemeClr val="accent3">
              <a:lumMod val="40000"/>
              <a:lumOff val="60000"/>
            </a:schemeClr>
          </a:solidFill>
        </p:spPr>
        <p:txBody>
          <a:bodyPr wrap="square" rtlCol="0">
            <a:spAutoFit/>
          </a:bodyPr>
          <a:lstStyle/>
          <a:p>
            <a:pPr algn="ctr"/>
            <a:r>
              <a:rPr lang="es-MX" b="1" dirty="0">
                <a:solidFill>
                  <a:schemeClr val="bg1"/>
                </a:solidFill>
                <a:latin typeface="Arial Black" panose="020B0A04020102020204" pitchFamily="34" charset="0"/>
              </a:rPr>
              <a:t>Autoconocimiento </a:t>
            </a:r>
            <a:endParaRPr lang="es-PE" b="1" dirty="0">
              <a:solidFill>
                <a:schemeClr val="bg1"/>
              </a:solidFill>
              <a:latin typeface="Arial Black" panose="020B0A04020102020204" pitchFamily="34" charset="0"/>
            </a:endParaRPr>
          </a:p>
        </p:txBody>
      </p:sp>
      <p:sp>
        <p:nvSpPr>
          <p:cNvPr id="12" name="CuadroTexto 11">
            <a:extLst>
              <a:ext uri="{FF2B5EF4-FFF2-40B4-BE49-F238E27FC236}">
                <a16:creationId xmlns:a16="http://schemas.microsoft.com/office/drawing/2014/main" id="{90E75AD3-752F-4FB9-AFB3-4BDE20E38CBE}"/>
              </a:ext>
            </a:extLst>
          </p:cNvPr>
          <p:cNvSpPr txBox="1"/>
          <p:nvPr/>
        </p:nvSpPr>
        <p:spPr>
          <a:xfrm>
            <a:off x="5009322" y="2091491"/>
            <a:ext cx="3604591" cy="369332"/>
          </a:xfrm>
          <a:prstGeom prst="rect">
            <a:avLst/>
          </a:prstGeom>
          <a:solidFill>
            <a:schemeClr val="accent3">
              <a:lumMod val="40000"/>
              <a:lumOff val="60000"/>
            </a:schemeClr>
          </a:solidFill>
        </p:spPr>
        <p:txBody>
          <a:bodyPr wrap="square" rtlCol="0">
            <a:spAutoFit/>
          </a:bodyPr>
          <a:lstStyle/>
          <a:p>
            <a:pPr algn="ctr"/>
            <a:r>
              <a:rPr lang="es-MX" b="1" dirty="0">
                <a:solidFill>
                  <a:schemeClr val="bg1"/>
                </a:solidFill>
                <a:latin typeface="Arial Black" panose="020B0A04020102020204" pitchFamily="34" charset="0"/>
              </a:rPr>
              <a:t>Capacidad de autogestión  </a:t>
            </a:r>
            <a:endParaRPr lang="es-PE" b="1" dirty="0">
              <a:solidFill>
                <a:schemeClr val="bg1"/>
              </a:solidFill>
              <a:latin typeface="Arial Black" panose="020B0A04020102020204" pitchFamily="34" charset="0"/>
            </a:endParaRPr>
          </a:p>
        </p:txBody>
      </p:sp>
      <p:cxnSp>
        <p:nvCxnSpPr>
          <p:cNvPr id="16" name="Conector recto 15">
            <a:extLst>
              <a:ext uri="{FF2B5EF4-FFF2-40B4-BE49-F238E27FC236}">
                <a16:creationId xmlns:a16="http://schemas.microsoft.com/office/drawing/2014/main" id="{9740C259-82A6-4E22-B316-034B316EFCD6}"/>
              </a:ext>
            </a:extLst>
          </p:cNvPr>
          <p:cNvCxnSpPr/>
          <p:nvPr/>
        </p:nvCxnSpPr>
        <p:spPr>
          <a:xfrm flipH="1">
            <a:off x="3063717" y="946474"/>
            <a:ext cx="3403344" cy="82931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8D4E8F2C-7A59-47FF-B0F9-B714AD7626A7}"/>
              </a:ext>
            </a:extLst>
          </p:cNvPr>
          <p:cNvCxnSpPr>
            <a:cxnSpLocks/>
          </p:cNvCxnSpPr>
          <p:nvPr/>
        </p:nvCxnSpPr>
        <p:spPr>
          <a:xfrm flipH="1">
            <a:off x="9052237" y="3377120"/>
            <a:ext cx="1792778"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27">
            <a:extLst>
              <a:ext uri="{FF2B5EF4-FFF2-40B4-BE49-F238E27FC236}">
                <a16:creationId xmlns:a16="http://schemas.microsoft.com/office/drawing/2014/main" id="{E9BF1130-A206-4F07-908E-397B9FD65BE0}"/>
              </a:ext>
            </a:extLst>
          </p:cNvPr>
          <p:cNvCxnSpPr>
            <a:cxnSpLocks/>
          </p:cNvCxnSpPr>
          <p:nvPr/>
        </p:nvCxnSpPr>
        <p:spPr>
          <a:xfrm flipV="1">
            <a:off x="10845015" y="3021496"/>
            <a:ext cx="0" cy="35893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0" name="Conector recto de flecha 29">
            <a:extLst>
              <a:ext uri="{FF2B5EF4-FFF2-40B4-BE49-F238E27FC236}">
                <a16:creationId xmlns:a16="http://schemas.microsoft.com/office/drawing/2014/main" id="{24051034-6709-4E36-9E7E-DEDCB1D4FF2C}"/>
              </a:ext>
            </a:extLst>
          </p:cNvPr>
          <p:cNvCxnSpPr/>
          <p:nvPr/>
        </p:nvCxnSpPr>
        <p:spPr>
          <a:xfrm>
            <a:off x="6467061" y="946474"/>
            <a:ext cx="0" cy="987287"/>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2" name="Conector recto 31">
            <a:extLst>
              <a:ext uri="{FF2B5EF4-FFF2-40B4-BE49-F238E27FC236}">
                <a16:creationId xmlns:a16="http://schemas.microsoft.com/office/drawing/2014/main" id="{461956E1-141D-406B-A8EC-B9A0E646F7C6}"/>
              </a:ext>
            </a:extLst>
          </p:cNvPr>
          <p:cNvCxnSpPr>
            <a:cxnSpLocks/>
            <a:stCxn id="8" idx="0"/>
          </p:cNvCxnSpPr>
          <p:nvPr/>
        </p:nvCxnSpPr>
        <p:spPr>
          <a:xfrm flipV="1">
            <a:off x="1658390" y="3632224"/>
            <a:ext cx="6837" cy="106360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048BB3D0-2E6A-4ECC-B2AB-FB1DA5464AF5}"/>
              </a:ext>
            </a:extLst>
          </p:cNvPr>
          <p:cNvCxnSpPr/>
          <p:nvPr/>
        </p:nvCxnSpPr>
        <p:spPr>
          <a:xfrm>
            <a:off x="1658390" y="3632224"/>
            <a:ext cx="1505779" cy="0"/>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36">
            <a:extLst>
              <a:ext uri="{FF2B5EF4-FFF2-40B4-BE49-F238E27FC236}">
                <a16:creationId xmlns:a16="http://schemas.microsoft.com/office/drawing/2014/main" id="{488B8052-8702-4424-9BAF-5B7E411D511F}"/>
              </a:ext>
            </a:extLst>
          </p:cNvPr>
          <p:cNvCxnSpPr>
            <a:stCxn id="7" idx="1"/>
          </p:cNvCxnSpPr>
          <p:nvPr/>
        </p:nvCxnSpPr>
        <p:spPr>
          <a:xfrm flipH="1">
            <a:off x="6665843" y="5683118"/>
            <a:ext cx="2355153" cy="15317"/>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9" name="Conector recto de flecha 38">
            <a:extLst>
              <a:ext uri="{FF2B5EF4-FFF2-40B4-BE49-F238E27FC236}">
                <a16:creationId xmlns:a16="http://schemas.microsoft.com/office/drawing/2014/main" id="{8C894BA7-091E-491B-A398-9307395493C4}"/>
              </a:ext>
            </a:extLst>
          </p:cNvPr>
          <p:cNvCxnSpPr/>
          <p:nvPr/>
        </p:nvCxnSpPr>
        <p:spPr>
          <a:xfrm flipV="1">
            <a:off x="6665843" y="4196617"/>
            <a:ext cx="0" cy="1501818"/>
          </a:xfrm>
          <a:prstGeom prst="straightConnector1">
            <a:avLst/>
          </a:prstGeom>
          <a:ln w="57150">
            <a:tailEnd type="triangle"/>
          </a:ln>
        </p:spPr>
        <p:style>
          <a:lnRef idx="1">
            <a:schemeClr val="accent1"/>
          </a:lnRef>
          <a:fillRef idx="0">
            <a:schemeClr val="accent1"/>
          </a:fillRef>
          <a:effectRef idx="0">
            <a:schemeClr val="accent1"/>
          </a:effectRef>
          <a:fontRef idx="minor">
            <a:schemeClr val="tx1"/>
          </a:fontRef>
        </p:style>
      </p:cxnSp>
      <p:sp>
        <p:nvSpPr>
          <p:cNvPr id="4" name="Marcador de fecha 3">
            <a:extLst>
              <a:ext uri="{FF2B5EF4-FFF2-40B4-BE49-F238E27FC236}">
                <a16:creationId xmlns:a16="http://schemas.microsoft.com/office/drawing/2014/main" id="{D800A219-664F-4972-983C-EFDEA7B09C56}"/>
              </a:ext>
            </a:extLst>
          </p:cNvPr>
          <p:cNvSpPr>
            <a:spLocks noGrp="1"/>
          </p:cNvSpPr>
          <p:nvPr>
            <p:ph type="dt" sz="half" idx="10"/>
          </p:nvPr>
        </p:nvSpPr>
        <p:spPr>
          <a:xfrm>
            <a:off x="6018913" y="6339380"/>
            <a:ext cx="2910840" cy="365125"/>
          </a:xfrm>
        </p:spPr>
        <p:txBody>
          <a:bodyPr/>
          <a:lstStyle/>
          <a:p>
            <a:fld id="{E8BDEA20-ED58-4ACE-8F33-4CFAF1019C0D}" type="datetime1">
              <a:rPr lang="es-PE" sz="2400" b="1" smtClean="0">
                <a:solidFill>
                  <a:srgbClr val="FF0000"/>
                </a:solidFill>
              </a:rPr>
              <a:t>29/08/2024</a:t>
            </a:fld>
            <a:endParaRPr lang="en-US" sz="2400" b="1" dirty="0">
              <a:solidFill>
                <a:srgbClr val="FF0000"/>
              </a:solidFill>
            </a:endParaRPr>
          </a:p>
        </p:txBody>
      </p:sp>
      <p:sp>
        <p:nvSpPr>
          <p:cNvPr id="13" name="Marcador de número de diapositiva 12">
            <a:extLst>
              <a:ext uri="{FF2B5EF4-FFF2-40B4-BE49-F238E27FC236}">
                <a16:creationId xmlns:a16="http://schemas.microsoft.com/office/drawing/2014/main" id="{551DE4CE-8273-4DFE-8328-F338C7B4A203}"/>
              </a:ext>
            </a:extLst>
          </p:cNvPr>
          <p:cNvSpPr>
            <a:spLocks noGrp="1"/>
          </p:cNvSpPr>
          <p:nvPr>
            <p:ph type="sldNum" sz="quarter" idx="12"/>
          </p:nvPr>
        </p:nvSpPr>
        <p:spPr>
          <a:xfrm>
            <a:off x="11317356" y="620243"/>
            <a:ext cx="862625" cy="365125"/>
          </a:xfrm>
        </p:spPr>
        <p:txBody>
          <a:bodyPr/>
          <a:lstStyle/>
          <a:p>
            <a:fld id="{6D22F896-40B5-4ADD-8801-0D06FADFA095}" type="slidenum">
              <a:rPr lang="en-US" sz="2400" b="1" smtClean="0">
                <a:solidFill>
                  <a:srgbClr val="FFFF00"/>
                </a:solidFill>
              </a:rPr>
              <a:t>273</a:t>
            </a:fld>
            <a:endParaRPr lang="en-US" sz="2400" b="1" dirty="0">
              <a:solidFill>
                <a:srgbClr val="FFFF00"/>
              </a:solidFill>
            </a:endParaRPr>
          </a:p>
        </p:txBody>
      </p:sp>
    </p:spTree>
    <p:extLst>
      <p:ext uri="{BB962C8B-B14F-4D97-AF65-F5344CB8AC3E}">
        <p14:creationId xmlns:p14="http://schemas.microsoft.com/office/powerpoint/2010/main" val="6612067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2"/>
                                        </p:tgtEl>
                                        <p:attrNameLst>
                                          <p:attrName>style.visibility</p:attrName>
                                        </p:attrNameLst>
                                      </p:cBhvr>
                                      <p:to>
                                        <p:strVal val="visible"/>
                                      </p:to>
                                    </p:set>
                                    <p:animEffect transition="in" filter="wipe(down)">
                                      <p:cBhvr>
                                        <p:cTn id="22" dur="500"/>
                                        <p:tgtEl>
                                          <p:spTgt spid="32"/>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wipe(down)">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wipe(down)">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wipe(down)">
                                      <p:cBhvr>
                                        <p:cTn id="37" dur="500"/>
                                        <p:tgtEl>
                                          <p:spTgt spid="5"/>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wipe(down)">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0"/>
                                        </p:tgtEl>
                                        <p:attrNameLst>
                                          <p:attrName>style.visibility</p:attrName>
                                        </p:attrNameLst>
                                      </p:cBhvr>
                                      <p:to>
                                        <p:strVal val="visible"/>
                                      </p:to>
                                    </p:set>
                                    <p:animEffect transition="in" filter="wipe(down)">
                                      <p:cBhvr>
                                        <p:cTn id="47" dur="500"/>
                                        <p:tgtEl>
                                          <p:spTgt spid="30"/>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down)">
                                      <p:cBhvr>
                                        <p:cTn id="57" dur="500"/>
                                        <p:tgtEl>
                                          <p:spTgt spid="6"/>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28"/>
                                        </p:tgtEl>
                                        <p:attrNameLst>
                                          <p:attrName>style.visibility</p:attrName>
                                        </p:attrNameLst>
                                      </p:cBhvr>
                                      <p:to>
                                        <p:strVal val="visible"/>
                                      </p:to>
                                    </p:set>
                                    <p:animEffect transition="in" filter="wipe(down)">
                                      <p:cBhvr>
                                        <p:cTn id="62" dur="500"/>
                                        <p:tgtEl>
                                          <p:spTgt spid="28"/>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wipe(down)">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grpId="0" nodeType="clickEffect">
                                  <p:stCondLst>
                                    <p:cond delay="0"/>
                                  </p:stCondLst>
                                  <p:childTnLst>
                                    <p:set>
                                      <p:cBhvr>
                                        <p:cTn id="71" dur="1" fill="hold">
                                          <p:stCondLst>
                                            <p:cond delay="0"/>
                                          </p:stCondLst>
                                        </p:cTn>
                                        <p:tgtEl>
                                          <p:spTgt spid="7"/>
                                        </p:tgtEl>
                                        <p:attrNameLst>
                                          <p:attrName>style.visibility</p:attrName>
                                        </p:attrNameLst>
                                      </p:cBhvr>
                                      <p:to>
                                        <p:strVal val="visible"/>
                                      </p:to>
                                    </p:set>
                                    <p:animEffect transition="in" filter="wipe(down)">
                                      <p:cBhvr>
                                        <p:cTn id="72" dur="5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37"/>
                                        </p:tgtEl>
                                        <p:attrNameLst>
                                          <p:attrName>style.visibility</p:attrName>
                                        </p:attrNameLst>
                                      </p:cBhvr>
                                      <p:to>
                                        <p:strVal val="visible"/>
                                      </p:to>
                                    </p:set>
                                    <p:animEffect transition="in" filter="wipe(down)">
                                      <p:cBhvr>
                                        <p:cTn id="77" dur="500"/>
                                        <p:tgtEl>
                                          <p:spTgt spid="37"/>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39"/>
                                        </p:tgtEl>
                                        <p:attrNameLst>
                                          <p:attrName>style.visibility</p:attrName>
                                        </p:attrNameLst>
                                      </p:cBhvr>
                                      <p:to>
                                        <p:strVal val="visible"/>
                                      </p:to>
                                    </p:set>
                                    <p:animEffect transition="in" filter="wipe(down)">
                                      <p:cBhvr>
                                        <p:cTn id="82" dur="500"/>
                                        <p:tgtEl>
                                          <p:spTgt spid="39"/>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grpId="0" nodeType="clickEffect">
                                  <p:stCondLst>
                                    <p:cond delay="0"/>
                                  </p:stCondLst>
                                  <p:childTnLst>
                                    <p:set>
                                      <p:cBhvr>
                                        <p:cTn id="86" dur="1" fill="hold">
                                          <p:stCondLst>
                                            <p:cond delay="0"/>
                                          </p:stCondLst>
                                        </p:cTn>
                                        <p:tgtEl>
                                          <p:spTgt spid="10"/>
                                        </p:tgtEl>
                                        <p:attrNameLst>
                                          <p:attrName>style.visibility</p:attrName>
                                        </p:attrNameLst>
                                      </p:cBhvr>
                                      <p:to>
                                        <p:strVal val="visible"/>
                                      </p:to>
                                    </p:set>
                                    <p:animEffect transition="in" filter="wipe(down)">
                                      <p:cBhvr>
                                        <p:cTn id="87" dur="500"/>
                                        <p:tgtEl>
                                          <p:spTgt spid="10"/>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nodeType="clickEffect">
                                  <p:stCondLst>
                                    <p:cond delay="0"/>
                                  </p:stCondLst>
                                  <p:childTnLst>
                                    <p:set>
                                      <p:cBhvr>
                                        <p:cTn id="91" dur="1" fill="hold">
                                          <p:stCondLst>
                                            <p:cond delay="0"/>
                                          </p:stCondLst>
                                        </p:cTn>
                                        <p:tgtEl>
                                          <p:spTgt spid="21"/>
                                        </p:tgtEl>
                                        <p:attrNameLst>
                                          <p:attrName>style.visibility</p:attrName>
                                        </p:attrNameLst>
                                      </p:cBhvr>
                                      <p:to>
                                        <p:strVal val="visible"/>
                                      </p:to>
                                    </p:set>
                                    <p:animEffect transition="in" filter="wipe(down)">
                                      <p:cBhvr>
                                        <p:cTn id="9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Lst>
  </p:timing>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D4AC5136-9398-B652-89AC-B07A4EDA082E}"/>
              </a:ext>
            </a:extLst>
          </p:cNvPr>
          <p:cNvPicPr>
            <a:picLocks noChangeAspect="1"/>
          </p:cNvPicPr>
          <p:nvPr/>
        </p:nvPicPr>
        <p:blipFill>
          <a:blip r:embed="rId2"/>
          <a:stretch>
            <a:fillRect/>
          </a:stretch>
        </p:blipFill>
        <p:spPr>
          <a:xfrm>
            <a:off x="0" y="0"/>
            <a:ext cx="12192000" cy="6858000"/>
          </a:xfrm>
          <a:prstGeom prst="rect">
            <a:avLst/>
          </a:prstGeom>
        </p:spPr>
      </p:pic>
      <p:sp>
        <p:nvSpPr>
          <p:cNvPr id="2" name="Marcador de fecha 1">
            <a:extLst>
              <a:ext uri="{FF2B5EF4-FFF2-40B4-BE49-F238E27FC236}">
                <a16:creationId xmlns:a16="http://schemas.microsoft.com/office/drawing/2014/main" id="{3443BB03-4E41-4ACC-8B46-BCA38B59AD69}"/>
              </a:ext>
            </a:extLst>
          </p:cNvPr>
          <p:cNvSpPr>
            <a:spLocks noGrp="1"/>
          </p:cNvSpPr>
          <p:nvPr>
            <p:ph type="dt" sz="half" idx="10"/>
          </p:nvPr>
        </p:nvSpPr>
        <p:spPr/>
        <p:txBody>
          <a:bodyPr/>
          <a:lstStyle/>
          <a:p>
            <a:fld id="{F407EF66-A274-4171-A4C1-93DC83CF3A91}" type="datetime1">
              <a:rPr lang="es-PE" smtClean="0"/>
              <a:t>29/08/2024</a:t>
            </a:fld>
            <a:endParaRPr lang="en-US" dirty="0"/>
          </a:p>
        </p:txBody>
      </p:sp>
      <p:sp>
        <p:nvSpPr>
          <p:cNvPr id="3" name="Marcador de número de diapositiva 2">
            <a:extLst>
              <a:ext uri="{FF2B5EF4-FFF2-40B4-BE49-F238E27FC236}">
                <a16:creationId xmlns:a16="http://schemas.microsoft.com/office/drawing/2014/main" id="{FAEBEE7D-2703-41B0-A217-22099CDDB1A1}"/>
              </a:ext>
            </a:extLst>
          </p:cNvPr>
          <p:cNvSpPr>
            <a:spLocks noGrp="1"/>
          </p:cNvSpPr>
          <p:nvPr>
            <p:ph type="sldNum" sz="quarter" idx="12"/>
          </p:nvPr>
        </p:nvSpPr>
        <p:spPr/>
        <p:txBody>
          <a:bodyPr/>
          <a:lstStyle/>
          <a:p>
            <a:fld id="{6D22F896-40B5-4ADD-8801-0D06FADFA095}" type="slidenum">
              <a:rPr lang="en-US" smtClean="0"/>
              <a:t>274</a:t>
            </a:fld>
            <a:endParaRPr lang="en-US" dirty="0"/>
          </a:p>
        </p:txBody>
      </p:sp>
    </p:spTree>
    <p:extLst>
      <p:ext uri="{BB962C8B-B14F-4D97-AF65-F5344CB8AC3E}">
        <p14:creationId xmlns:p14="http://schemas.microsoft.com/office/powerpoint/2010/main" val="3890320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FD0A916-9C17-F9BC-68D6-305A11D92EF4}"/>
              </a:ext>
            </a:extLst>
          </p:cNvPr>
          <p:cNvPicPr>
            <a:picLocks noChangeAspect="1"/>
          </p:cNvPicPr>
          <p:nvPr/>
        </p:nvPicPr>
        <p:blipFill rotWithShape="1">
          <a:blip r:embed="rId2"/>
          <a:srcRect l="49442" t="2481"/>
          <a:stretch/>
        </p:blipFill>
        <p:spPr>
          <a:xfrm>
            <a:off x="6485860" y="0"/>
            <a:ext cx="5706140" cy="6687879"/>
          </a:xfrm>
          <a:prstGeom prst="rect">
            <a:avLst/>
          </a:prstGeom>
        </p:spPr>
      </p:pic>
      <p:pic>
        <p:nvPicPr>
          <p:cNvPr id="5" name="Imagen 4">
            <a:extLst>
              <a:ext uri="{FF2B5EF4-FFF2-40B4-BE49-F238E27FC236}">
                <a16:creationId xmlns:a16="http://schemas.microsoft.com/office/drawing/2014/main" id="{193F7013-AB0D-5E16-7ED5-36894186057E}"/>
              </a:ext>
            </a:extLst>
          </p:cNvPr>
          <p:cNvPicPr>
            <a:picLocks noChangeAspect="1"/>
          </p:cNvPicPr>
          <p:nvPr/>
        </p:nvPicPr>
        <p:blipFill rotWithShape="1">
          <a:blip r:embed="rId2"/>
          <a:srcRect l="1249" t="1861" r="50386" b="1861"/>
          <a:stretch/>
        </p:blipFill>
        <p:spPr>
          <a:xfrm>
            <a:off x="0" y="0"/>
            <a:ext cx="6485860" cy="6858000"/>
          </a:xfrm>
          <a:prstGeom prst="rect">
            <a:avLst/>
          </a:prstGeom>
        </p:spPr>
      </p:pic>
      <p:sp>
        <p:nvSpPr>
          <p:cNvPr id="2" name="Marcador de fecha 1">
            <a:extLst>
              <a:ext uri="{FF2B5EF4-FFF2-40B4-BE49-F238E27FC236}">
                <a16:creationId xmlns:a16="http://schemas.microsoft.com/office/drawing/2014/main" id="{3CA013D8-1350-46BF-817E-FBE2FA13DD57}"/>
              </a:ext>
            </a:extLst>
          </p:cNvPr>
          <p:cNvSpPr>
            <a:spLocks noGrp="1"/>
          </p:cNvSpPr>
          <p:nvPr>
            <p:ph type="dt" sz="half" idx="10"/>
          </p:nvPr>
        </p:nvSpPr>
        <p:spPr/>
        <p:txBody>
          <a:bodyPr/>
          <a:lstStyle/>
          <a:p>
            <a:fld id="{6BE0FF0F-0484-41DC-A962-3CE47EB25712}"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4A73594-C6B4-4976-9A3A-D7BF9391857D}"/>
              </a:ext>
            </a:extLst>
          </p:cNvPr>
          <p:cNvSpPr>
            <a:spLocks noGrp="1"/>
          </p:cNvSpPr>
          <p:nvPr>
            <p:ph type="sldNum" sz="quarter" idx="12"/>
          </p:nvPr>
        </p:nvSpPr>
        <p:spPr/>
        <p:txBody>
          <a:bodyPr/>
          <a:lstStyle/>
          <a:p>
            <a:fld id="{6D22F896-40B5-4ADD-8801-0D06FADFA095}" type="slidenum">
              <a:rPr lang="en-US" sz="2400" b="1" smtClean="0">
                <a:solidFill>
                  <a:srgbClr val="FFFF00"/>
                </a:solidFill>
              </a:rPr>
              <a:t>275</a:t>
            </a:fld>
            <a:endParaRPr lang="en-US" sz="2400" b="1" dirty="0">
              <a:solidFill>
                <a:srgbClr val="FFFF00"/>
              </a:solidFill>
            </a:endParaRPr>
          </a:p>
        </p:txBody>
      </p:sp>
    </p:spTree>
    <p:extLst>
      <p:ext uri="{BB962C8B-B14F-4D97-AF65-F5344CB8AC3E}">
        <p14:creationId xmlns:p14="http://schemas.microsoft.com/office/powerpoint/2010/main" val="2820289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497256A-9BA1-1498-CF06-43E9AAF145D7}"/>
              </a:ext>
            </a:extLst>
          </p:cNvPr>
          <p:cNvSpPr>
            <a:spLocks noGrp="1"/>
          </p:cNvSpPr>
          <p:nvPr>
            <p:ph idx="1"/>
          </p:nvPr>
        </p:nvSpPr>
        <p:spPr>
          <a:xfrm>
            <a:off x="207334" y="982448"/>
            <a:ext cx="11786192" cy="5726696"/>
          </a:xfrm>
        </p:spPr>
        <p:txBody>
          <a:bodyPr>
            <a:normAutofit/>
          </a:bodyPr>
          <a:lstStyle/>
          <a:p>
            <a:pPr algn="just"/>
            <a:r>
              <a:rPr lang="es-ES" sz="3200" b="1" dirty="0"/>
              <a:t>Después de un tiempo los lideres con altos niveles de autoridad tiende a comportarse como pacientes con daño en el lóbulo orbito frontal.</a:t>
            </a:r>
          </a:p>
          <a:p>
            <a:pPr algn="just"/>
            <a:r>
              <a:rPr lang="es-ES" sz="3200" b="1" dirty="0"/>
              <a:t>Tienen mas dificultades para identificar en una foto lo que otra persona esta sintiendo (o evaluar la forma en que otro interpreta una frase)</a:t>
            </a:r>
          </a:p>
          <a:p>
            <a:pPr algn="just"/>
            <a:r>
              <a:rPr lang="es-PE" sz="3200" b="1" dirty="0"/>
              <a:t>Son mas propensos a realizar comentarios sexistas o a incurrir en acoso sexual ya que fallan en detectar a las personas por que no las ven como individuos.</a:t>
            </a:r>
          </a:p>
          <a:p>
            <a:pPr algn="just"/>
            <a:r>
              <a:rPr lang="es-PE" sz="3200" b="1" dirty="0"/>
              <a:t>Generan conversaciones menos colaborativas.</a:t>
            </a:r>
          </a:p>
        </p:txBody>
      </p:sp>
      <p:sp>
        <p:nvSpPr>
          <p:cNvPr id="5" name="CuadroTexto 4">
            <a:extLst>
              <a:ext uri="{FF2B5EF4-FFF2-40B4-BE49-F238E27FC236}">
                <a16:creationId xmlns:a16="http://schemas.microsoft.com/office/drawing/2014/main" id="{E83C9538-9790-964E-D6B9-ABC9D7F1830C}"/>
              </a:ext>
            </a:extLst>
          </p:cNvPr>
          <p:cNvSpPr txBox="1"/>
          <p:nvPr/>
        </p:nvSpPr>
        <p:spPr>
          <a:xfrm>
            <a:off x="2775097" y="148856"/>
            <a:ext cx="6794205" cy="584775"/>
          </a:xfrm>
          <a:prstGeom prst="rect">
            <a:avLst/>
          </a:prstGeom>
          <a:solidFill>
            <a:schemeClr val="accent1"/>
          </a:solidFill>
        </p:spPr>
        <p:txBody>
          <a:bodyPr wrap="square" rtlCol="0">
            <a:spAutoFit/>
          </a:bodyPr>
          <a:lstStyle/>
          <a:p>
            <a:r>
              <a:rPr lang="es-ES" sz="3200" b="1" dirty="0"/>
              <a:t>¿Qué sucede a nivel </a:t>
            </a:r>
            <a:r>
              <a:rPr lang="es-ES" sz="3200" b="1" dirty="0">
                <a:solidFill>
                  <a:srgbClr val="FFFF00"/>
                </a:solidFill>
              </a:rPr>
              <a:t>CEREBRAL?</a:t>
            </a:r>
            <a:endParaRPr lang="es-PE" sz="3200" b="1" dirty="0">
              <a:solidFill>
                <a:srgbClr val="FFFF00"/>
              </a:solidFill>
            </a:endParaRPr>
          </a:p>
        </p:txBody>
      </p:sp>
      <p:sp>
        <p:nvSpPr>
          <p:cNvPr id="2" name="Marcador de fecha 1">
            <a:extLst>
              <a:ext uri="{FF2B5EF4-FFF2-40B4-BE49-F238E27FC236}">
                <a16:creationId xmlns:a16="http://schemas.microsoft.com/office/drawing/2014/main" id="{14F495C1-4B72-4C22-AC27-547072855DAB}"/>
              </a:ext>
            </a:extLst>
          </p:cNvPr>
          <p:cNvSpPr>
            <a:spLocks noGrp="1"/>
          </p:cNvSpPr>
          <p:nvPr>
            <p:ph type="dt" sz="half" idx="10"/>
          </p:nvPr>
        </p:nvSpPr>
        <p:spPr/>
        <p:txBody>
          <a:bodyPr/>
          <a:lstStyle/>
          <a:p>
            <a:fld id="{ADF97658-64D8-4C67-97DD-979B201F202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A1BDFB70-4DCA-459C-AF56-A86449B942A3}"/>
              </a:ext>
            </a:extLst>
          </p:cNvPr>
          <p:cNvSpPr>
            <a:spLocks noGrp="1"/>
          </p:cNvSpPr>
          <p:nvPr>
            <p:ph type="sldNum" sz="quarter" idx="12"/>
          </p:nvPr>
        </p:nvSpPr>
        <p:spPr/>
        <p:txBody>
          <a:bodyPr/>
          <a:lstStyle/>
          <a:p>
            <a:fld id="{6D22F896-40B5-4ADD-8801-0D06FADFA095}" type="slidenum">
              <a:rPr lang="en-US" sz="2400" b="1" smtClean="0">
                <a:solidFill>
                  <a:srgbClr val="FFFF00"/>
                </a:solidFill>
              </a:rPr>
              <a:t>276</a:t>
            </a:fld>
            <a:endParaRPr lang="en-US" sz="2400" b="1" dirty="0">
              <a:solidFill>
                <a:srgbClr val="FFFF00"/>
              </a:solidFill>
            </a:endParaRPr>
          </a:p>
        </p:txBody>
      </p:sp>
    </p:spTree>
    <p:extLst>
      <p:ext uri="{BB962C8B-B14F-4D97-AF65-F5344CB8AC3E}">
        <p14:creationId xmlns:p14="http://schemas.microsoft.com/office/powerpoint/2010/main" val="194296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754E1D-0171-F583-FD4C-659A5D953A0C}"/>
              </a:ext>
            </a:extLst>
          </p:cNvPr>
          <p:cNvSpPr>
            <a:spLocks noGrp="1"/>
          </p:cNvSpPr>
          <p:nvPr>
            <p:ph type="title"/>
          </p:nvPr>
        </p:nvSpPr>
        <p:spPr>
          <a:xfrm>
            <a:off x="119270" y="120894"/>
            <a:ext cx="11953460" cy="1293028"/>
          </a:xfrm>
          <a:solidFill>
            <a:srgbClr val="FF0000"/>
          </a:solidFill>
        </p:spPr>
        <p:txBody>
          <a:bodyPr>
            <a:normAutofit/>
          </a:bodyPr>
          <a:lstStyle/>
          <a:p>
            <a:pPr algn="ctr"/>
            <a:r>
              <a:rPr lang="es-MX" dirty="0">
                <a:latin typeface="Arial Black" panose="020B0A04020102020204" pitchFamily="34" charset="0"/>
              </a:rPr>
              <a:t>Ganar hace que nos preparemos para volver a ganar</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3037334D-FA76-BD3F-E593-D5C15A061F35}"/>
              </a:ext>
            </a:extLst>
          </p:cNvPr>
          <p:cNvSpPr>
            <a:spLocks noGrp="1"/>
          </p:cNvSpPr>
          <p:nvPr>
            <p:ph idx="1"/>
          </p:nvPr>
        </p:nvSpPr>
        <p:spPr>
          <a:xfrm>
            <a:off x="314738" y="1611465"/>
            <a:ext cx="11757991" cy="4921857"/>
          </a:xfrm>
        </p:spPr>
        <p:txBody>
          <a:bodyPr>
            <a:normAutofit/>
          </a:bodyPr>
          <a:lstStyle/>
          <a:p>
            <a:pPr algn="just"/>
            <a:r>
              <a:rPr lang="es-MX" sz="4400" b="1" dirty="0">
                <a:solidFill>
                  <a:srgbClr val="FF0000"/>
                </a:solidFill>
              </a:rPr>
              <a:t>El éxito llama al éxito. </a:t>
            </a:r>
            <a:r>
              <a:rPr lang="es-MX" sz="4400" b="1" dirty="0"/>
              <a:t>El éxito genera un </a:t>
            </a:r>
            <a:r>
              <a:rPr lang="es-MX" sz="4400" b="1" dirty="0" err="1"/>
              <a:t>feedback</a:t>
            </a:r>
            <a:r>
              <a:rPr lang="es-MX" sz="4400" b="1" dirty="0"/>
              <a:t> positivo por los efectos que genera en el cerebro y la mente.</a:t>
            </a:r>
          </a:p>
          <a:p>
            <a:pPr algn="just"/>
            <a:r>
              <a:rPr lang="es-MX" sz="4400" b="1" dirty="0"/>
              <a:t>Cada vez que generamos nuestra bioquímica cambia, segregamos testosterona y este aumenta niveles de dopamina.</a:t>
            </a:r>
            <a:endParaRPr lang="es-PE" sz="4400" b="1" dirty="0"/>
          </a:p>
        </p:txBody>
      </p:sp>
      <p:sp>
        <p:nvSpPr>
          <p:cNvPr id="4" name="Marcador de fecha 3">
            <a:extLst>
              <a:ext uri="{FF2B5EF4-FFF2-40B4-BE49-F238E27FC236}">
                <a16:creationId xmlns:a16="http://schemas.microsoft.com/office/drawing/2014/main" id="{6C2EA821-5E9E-4806-84AA-C1C61B90AF57}"/>
              </a:ext>
            </a:extLst>
          </p:cNvPr>
          <p:cNvSpPr>
            <a:spLocks noGrp="1"/>
          </p:cNvSpPr>
          <p:nvPr>
            <p:ph type="dt" sz="half" idx="10"/>
          </p:nvPr>
        </p:nvSpPr>
        <p:spPr/>
        <p:txBody>
          <a:bodyPr/>
          <a:lstStyle/>
          <a:p>
            <a:fld id="{878F7F36-A713-4782-807E-79308274413E}"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2F6A1CB3-3133-4A87-9D99-A769B0707FE5}"/>
              </a:ext>
            </a:extLst>
          </p:cNvPr>
          <p:cNvSpPr>
            <a:spLocks noGrp="1"/>
          </p:cNvSpPr>
          <p:nvPr>
            <p:ph type="sldNum" sz="quarter" idx="12"/>
          </p:nvPr>
        </p:nvSpPr>
        <p:spPr>
          <a:xfrm>
            <a:off x="9081052" y="960311"/>
            <a:ext cx="2743200" cy="365125"/>
          </a:xfrm>
        </p:spPr>
        <p:txBody>
          <a:bodyPr/>
          <a:lstStyle/>
          <a:p>
            <a:fld id="{6D22F896-40B5-4ADD-8801-0D06FADFA095}" type="slidenum">
              <a:rPr lang="en-US" sz="2400" b="1" smtClean="0">
                <a:solidFill>
                  <a:srgbClr val="FFFF00"/>
                </a:solidFill>
              </a:rPr>
              <a:t>277</a:t>
            </a:fld>
            <a:endParaRPr lang="en-US" sz="2400" b="1" dirty="0">
              <a:solidFill>
                <a:srgbClr val="FFFF00"/>
              </a:solidFill>
            </a:endParaRPr>
          </a:p>
        </p:txBody>
      </p:sp>
    </p:spTree>
    <p:extLst>
      <p:ext uri="{BB962C8B-B14F-4D97-AF65-F5344CB8AC3E}">
        <p14:creationId xmlns:p14="http://schemas.microsoft.com/office/powerpoint/2010/main" val="2772121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ADD2D65-3CC0-4578-B5C7-02D7A80150D2}"/>
              </a:ext>
            </a:extLst>
          </p:cNvPr>
          <p:cNvPicPr>
            <a:picLocks noChangeAspect="1"/>
          </p:cNvPicPr>
          <p:nvPr/>
        </p:nvPicPr>
        <p:blipFill rotWithShape="1">
          <a:blip r:embed="rId2"/>
          <a:srcRect l="18976" t="15459" r="12172" b="6472"/>
          <a:stretch/>
        </p:blipFill>
        <p:spPr>
          <a:xfrm>
            <a:off x="4419599" y="1020417"/>
            <a:ext cx="3352801" cy="5353878"/>
          </a:xfrm>
          <a:prstGeom prst="rect">
            <a:avLst/>
          </a:prstGeom>
        </p:spPr>
      </p:pic>
      <p:sp>
        <p:nvSpPr>
          <p:cNvPr id="5" name="Elipse 4">
            <a:extLst>
              <a:ext uri="{FF2B5EF4-FFF2-40B4-BE49-F238E27FC236}">
                <a16:creationId xmlns:a16="http://schemas.microsoft.com/office/drawing/2014/main" id="{5C03A158-1606-44EE-B841-298F1B339140}"/>
              </a:ext>
            </a:extLst>
          </p:cNvPr>
          <p:cNvSpPr/>
          <p:nvPr/>
        </p:nvSpPr>
        <p:spPr>
          <a:xfrm>
            <a:off x="5923722" y="1736035"/>
            <a:ext cx="2266122" cy="1179444"/>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latin typeface="Arial Black" panose="020B0A04020102020204" pitchFamily="34" charset="0"/>
              </a:rPr>
              <a:t>DOPAMINA </a:t>
            </a:r>
            <a:endParaRPr lang="es-PE" b="1" dirty="0">
              <a:solidFill>
                <a:schemeClr val="bg1"/>
              </a:solidFill>
              <a:latin typeface="Arial Black" panose="020B0A04020102020204" pitchFamily="34" charset="0"/>
            </a:endParaRPr>
          </a:p>
        </p:txBody>
      </p:sp>
      <p:sp>
        <p:nvSpPr>
          <p:cNvPr id="6" name="Rectángulo: esquinas redondeadas 5">
            <a:extLst>
              <a:ext uri="{FF2B5EF4-FFF2-40B4-BE49-F238E27FC236}">
                <a16:creationId xmlns:a16="http://schemas.microsoft.com/office/drawing/2014/main" id="{164F9680-08C7-4F18-9244-67004A60846A}"/>
              </a:ext>
            </a:extLst>
          </p:cNvPr>
          <p:cNvSpPr/>
          <p:nvPr/>
        </p:nvSpPr>
        <p:spPr>
          <a:xfrm>
            <a:off x="8189844" y="4194312"/>
            <a:ext cx="3233531" cy="11131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bg1"/>
                </a:solidFill>
              </a:rPr>
              <a:t>Activa centros de recompensa </a:t>
            </a:r>
            <a:endParaRPr lang="es-PE" sz="2800" b="1" dirty="0">
              <a:solidFill>
                <a:schemeClr val="bg1"/>
              </a:solidFill>
            </a:endParaRPr>
          </a:p>
        </p:txBody>
      </p:sp>
      <p:sp>
        <p:nvSpPr>
          <p:cNvPr id="7" name="Rectángulo: esquinas redondeadas 6">
            <a:extLst>
              <a:ext uri="{FF2B5EF4-FFF2-40B4-BE49-F238E27FC236}">
                <a16:creationId xmlns:a16="http://schemas.microsoft.com/office/drawing/2014/main" id="{07F91A55-28EC-4C7B-8CF2-98687A58BAC4}"/>
              </a:ext>
            </a:extLst>
          </p:cNvPr>
          <p:cNvSpPr/>
          <p:nvPr/>
        </p:nvSpPr>
        <p:spPr>
          <a:xfrm>
            <a:off x="410817" y="4194313"/>
            <a:ext cx="3733799" cy="1113183"/>
          </a:xfrm>
          <a:prstGeom prst="round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b="1" dirty="0">
                <a:solidFill>
                  <a:schemeClr val="bg1"/>
                </a:solidFill>
              </a:rPr>
              <a:t>Activa los circuitos neuronales  </a:t>
            </a:r>
            <a:endParaRPr lang="es-PE" sz="2800" b="1" dirty="0">
              <a:solidFill>
                <a:schemeClr val="bg1"/>
              </a:solidFill>
            </a:endParaRPr>
          </a:p>
        </p:txBody>
      </p:sp>
      <p:sp>
        <p:nvSpPr>
          <p:cNvPr id="8" name="Flecha: hacia abajo 7">
            <a:extLst>
              <a:ext uri="{FF2B5EF4-FFF2-40B4-BE49-F238E27FC236}">
                <a16:creationId xmlns:a16="http://schemas.microsoft.com/office/drawing/2014/main" id="{AE39240C-B295-4083-B94F-8CE06644CA03}"/>
              </a:ext>
            </a:extLst>
          </p:cNvPr>
          <p:cNvSpPr/>
          <p:nvPr/>
        </p:nvSpPr>
        <p:spPr>
          <a:xfrm rot="3277797">
            <a:off x="4556336" y="2315818"/>
            <a:ext cx="1017106" cy="22263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Flecha: hacia abajo 8">
            <a:extLst>
              <a:ext uri="{FF2B5EF4-FFF2-40B4-BE49-F238E27FC236}">
                <a16:creationId xmlns:a16="http://schemas.microsoft.com/office/drawing/2014/main" id="{9B7F62D8-20F8-4442-8D07-27747869999E}"/>
              </a:ext>
            </a:extLst>
          </p:cNvPr>
          <p:cNvSpPr/>
          <p:nvPr/>
        </p:nvSpPr>
        <p:spPr>
          <a:xfrm rot="18739127">
            <a:off x="8429333" y="2249392"/>
            <a:ext cx="1017106" cy="222636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Flecha: hacia abajo 9">
            <a:extLst>
              <a:ext uri="{FF2B5EF4-FFF2-40B4-BE49-F238E27FC236}">
                <a16:creationId xmlns:a16="http://schemas.microsoft.com/office/drawing/2014/main" id="{CC13D174-7E76-4930-A002-DABA68788F2A}"/>
              </a:ext>
            </a:extLst>
          </p:cNvPr>
          <p:cNvSpPr/>
          <p:nvPr/>
        </p:nvSpPr>
        <p:spPr>
          <a:xfrm rot="8311617">
            <a:off x="1197632" y="-269155"/>
            <a:ext cx="1629762" cy="48096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1" name="Rectángulo: esquinas redondeadas 10">
            <a:extLst>
              <a:ext uri="{FF2B5EF4-FFF2-40B4-BE49-F238E27FC236}">
                <a16:creationId xmlns:a16="http://schemas.microsoft.com/office/drawing/2014/main" id="{48580753-FC38-4DA9-BEAD-9286F5ECF32B}"/>
              </a:ext>
            </a:extLst>
          </p:cNvPr>
          <p:cNvSpPr/>
          <p:nvPr/>
        </p:nvSpPr>
        <p:spPr>
          <a:xfrm rot="2821848">
            <a:off x="2669357" y="3111651"/>
            <a:ext cx="1132338" cy="65969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Nuevos planes </a:t>
            </a:r>
            <a:endParaRPr lang="es-PE" b="1" dirty="0">
              <a:solidFill>
                <a:schemeClr val="bg1"/>
              </a:solidFill>
            </a:endParaRPr>
          </a:p>
        </p:txBody>
      </p:sp>
      <p:sp>
        <p:nvSpPr>
          <p:cNvPr id="12" name="Rectángulo: esquinas redondeadas 11">
            <a:extLst>
              <a:ext uri="{FF2B5EF4-FFF2-40B4-BE49-F238E27FC236}">
                <a16:creationId xmlns:a16="http://schemas.microsoft.com/office/drawing/2014/main" id="{0B8438DF-BBE3-442D-8580-45C14F9E7B82}"/>
              </a:ext>
            </a:extLst>
          </p:cNvPr>
          <p:cNvSpPr/>
          <p:nvPr/>
        </p:nvSpPr>
        <p:spPr>
          <a:xfrm rot="2857433">
            <a:off x="1731171" y="2215333"/>
            <a:ext cx="1321903" cy="65969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Objetivos  </a:t>
            </a:r>
            <a:endParaRPr lang="es-PE" b="1" dirty="0">
              <a:solidFill>
                <a:schemeClr val="bg1"/>
              </a:solidFill>
            </a:endParaRPr>
          </a:p>
        </p:txBody>
      </p:sp>
      <p:sp>
        <p:nvSpPr>
          <p:cNvPr id="13" name="Rectángulo: esquinas redondeadas 12">
            <a:extLst>
              <a:ext uri="{FF2B5EF4-FFF2-40B4-BE49-F238E27FC236}">
                <a16:creationId xmlns:a16="http://schemas.microsoft.com/office/drawing/2014/main" id="{3BA04901-D1EF-4526-8BE0-806D9D5A9556}"/>
              </a:ext>
            </a:extLst>
          </p:cNvPr>
          <p:cNvSpPr/>
          <p:nvPr/>
        </p:nvSpPr>
        <p:spPr>
          <a:xfrm rot="3034623">
            <a:off x="578689" y="1129580"/>
            <a:ext cx="1608329" cy="65969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b="1" dirty="0">
                <a:solidFill>
                  <a:schemeClr val="bg1"/>
                </a:solidFill>
              </a:rPr>
              <a:t>Estrategias  </a:t>
            </a:r>
            <a:endParaRPr lang="es-PE" b="1" dirty="0">
              <a:solidFill>
                <a:schemeClr val="bg1"/>
              </a:solidFill>
            </a:endParaRPr>
          </a:p>
        </p:txBody>
      </p:sp>
      <p:sp>
        <p:nvSpPr>
          <p:cNvPr id="2" name="Marcador de fecha 1">
            <a:extLst>
              <a:ext uri="{FF2B5EF4-FFF2-40B4-BE49-F238E27FC236}">
                <a16:creationId xmlns:a16="http://schemas.microsoft.com/office/drawing/2014/main" id="{E84EF0D3-1FF7-4EAD-8DB2-613571C639F2}"/>
              </a:ext>
            </a:extLst>
          </p:cNvPr>
          <p:cNvSpPr>
            <a:spLocks noGrp="1"/>
          </p:cNvSpPr>
          <p:nvPr>
            <p:ph type="dt" sz="half" idx="10"/>
          </p:nvPr>
        </p:nvSpPr>
        <p:spPr/>
        <p:txBody>
          <a:bodyPr/>
          <a:lstStyle/>
          <a:p>
            <a:fld id="{BD367309-62AF-49B6-AE1A-393BACB33C7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93F6DF7-48A5-4D9F-812A-DE3A9C047FF2}"/>
              </a:ext>
            </a:extLst>
          </p:cNvPr>
          <p:cNvSpPr>
            <a:spLocks noGrp="1"/>
          </p:cNvSpPr>
          <p:nvPr>
            <p:ph type="sldNum" sz="quarter" idx="12"/>
          </p:nvPr>
        </p:nvSpPr>
        <p:spPr/>
        <p:txBody>
          <a:bodyPr/>
          <a:lstStyle/>
          <a:p>
            <a:fld id="{6D22F896-40B5-4ADD-8801-0D06FADFA095}" type="slidenum">
              <a:rPr lang="en-US" sz="2400" b="1" smtClean="0">
                <a:solidFill>
                  <a:srgbClr val="FFFF00"/>
                </a:solidFill>
              </a:rPr>
              <a:t>278</a:t>
            </a:fld>
            <a:endParaRPr lang="en-US" sz="2400" b="1" dirty="0">
              <a:solidFill>
                <a:srgbClr val="FFFF00"/>
              </a:solidFill>
            </a:endParaRPr>
          </a:p>
        </p:txBody>
      </p:sp>
    </p:spTree>
    <p:extLst>
      <p:ext uri="{BB962C8B-B14F-4D97-AF65-F5344CB8AC3E}">
        <p14:creationId xmlns:p14="http://schemas.microsoft.com/office/powerpoint/2010/main" val="3220052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wipe(down)">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wipe(down)">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down)">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down)">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wipe(down)">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987A31-0CB4-24BA-BC0F-85368F479B87}"/>
              </a:ext>
            </a:extLst>
          </p:cNvPr>
          <p:cNvSpPr>
            <a:spLocks noGrp="1"/>
          </p:cNvSpPr>
          <p:nvPr>
            <p:ph type="title"/>
          </p:nvPr>
        </p:nvSpPr>
        <p:spPr>
          <a:xfrm>
            <a:off x="1046921" y="141521"/>
            <a:ext cx="10340009" cy="680114"/>
          </a:xfrm>
          <a:solidFill>
            <a:srgbClr val="FF0000"/>
          </a:solidFill>
        </p:spPr>
        <p:txBody>
          <a:bodyPr/>
          <a:lstStyle/>
          <a:p>
            <a:r>
              <a:rPr lang="es-MX" b="1" dirty="0">
                <a:latin typeface="Arial Black" panose="020B0A04020102020204" pitchFamily="34" charset="0"/>
              </a:rPr>
              <a:t>¿Qué sucede a nivel cerebral?</a:t>
            </a:r>
            <a:endParaRPr lang="es-PE" b="1"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D51AB7CD-CA26-81BD-43B5-624B72606489}"/>
              </a:ext>
            </a:extLst>
          </p:cNvPr>
          <p:cNvSpPr>
            <a:spLocks noGrp="1"/>
          </p:cNvSpPr>
          <p:nvPr>
            <p:ph idx="1"/>
          </p:nvPr>
        </p:nvSpPr>
        <p:spPr>
          <a:xfrm>
            <a:off x="155713" y="971384"/>
            <a:ext cx="11771244" cy="1608815"/>
          </a:xfrm>
        </p:spPr>
        <p:txBody>
          <a:bodyPr>
            <a:normAutofit/>
          </a:bodyPr>
          <a:lstStyle/>
          <a:p>
            <a:pPr algn="just"/>
            <a:r>
              <a:rPr lang="es-MX" sz="3200" b="1" dirty="0"/>
              <a:t>El cerebro distribuye su atención a los intereses de las otras personas, aumentando el volumen de la atención hacia los propios deseos ,impulsos y objetivos .</a:t>
            </a:r>
            <a:endParaRPr lang="es-PE" sz="3200" b="1" dirty="0"/>
          </a:p>
        </p:txBody>
      </p:sp>
      <p:pic>
        <p:nvPicPr>
          <p:cNvPr id="4" name="Imagen 3">
            <a:extLst>
              <a:ext uri="{FF2B5EF4-FFF2-40B4-BE49-F238E27FC236}">
                <a16:creationId xmlns:a16="http://schemas.microsoft.com/office/drawing/2014/main" id="{F7A24912-E98A-4764-356F-D941AB150B71}"/>
              </a:ext>
            </a:extLst>
          </p:cNvPr>
          <p:cNvPicPr>
            <a:picLocks noChangeAspect="1"/>
          </p:cNvPicPr>
          <p:nvPr/>
        </p:nvPicPr>
        <p:blipFill rotWithShape="1">
          <a:blip r:embed="rId2"/>
          <a:srcRect l="11884" t="44105" r="12030" b="26370"/>
          <a:stretch/>
        </p:blipFill>
        <p:spPr>
          <a:xfrm>
            <a:off x="558246" y="2580199"/>
            <a:ext cx="11317357" cy="3006919"/>
          </a:xfrm>
          <a:prstGeom prst="rect">
            <a:avLst/>
          </a:prstGeom>
        </p:spPr>
      </p:pic>
      <p:sp>
        <p:nvSpPr>
          <p:cNvPr id="5" name="CuadroTexto 4">
            <a:extLst>
              <a:ext uri="{FF2B5EF4-FFF2-40B4-BE49-F238E27FC236}">
                <a16:creationId xmlns:a16="http://schemas.microsoft.com/office/drawing/2014/main" id="{42D20199-5342-4F0E-8A27-FEE2C7AD21B5}"/>
              </a:ext>
            </a:extLst>
          </p:cNvPr>
          <p:cNvSpPr txBox="1"/>
          <p:nvPr/>
        </p:nvSpPr>
        <p:spPr>
          <a:xfrm>
            <a:off x="331302" y="5587118"/>
            <a:ext cx="11771244" cy="1077218"/>
          </a:xfrm>
          <a:prstGeom prst="rect">
            <a:avLst/>
          </a:prstGeom>
          <a:noFill/>
        </p:spPr>
        <p:txBody>
          <a:bodyPr wrap="square" rtlCol="0">
            <a:spAutoFit/>
          </a:bodyPr>
          <a:lstStyle/>
          <a:p>
            <a:pPr algn="just"/>
            <a:r>
              <a:rPr lang="es-MX" sz="3200" b="1" dirty="0"/>
              <a:t>Quienes manejan autos de lujo son menos propensos a respetar la preferencia de los peatones y las normas.</a:t>
            </a:r>
            <a:endParaRPr lang="es-PE" sz="3200" b="1" dirty="0"/>
          </a:p>
        </p:txBody>
      </p:sp>
      <p:sp>
        <p:nvSpPr>
          <p:cNvPr id="6" name="Marcador de fecha 5">
            <a:extLst>
              <a:ext uri="{FF2B5EF4-FFF2-40B4-BE49-F238E27FC236}">
                <a16:creationId xmlns:a16="http://schemas.microsoft.com/office/drawing/2014/main" id="{39B29144-686A-4C86-B95B-2A9A1AA3A2EE}"/>
              </a:ext>
            </a:extLst>
          </p:cNvPr>
          <p:cNvSpPr>
            <a:spLocks noGrp="1"/>
          </p:cNvSpPr>
          <p:nvPr>
            <p:ph type="dt" sz="half" idx="10"/>
          </p:nvPr>
        </p:nvSpPr>
        <p:spPr>
          <a:xfrm>
            <a:off x="10164416" y="6375485"/>
            <a:ext cx="1938129" cy="365125"/>
          </a:xfrm>
        </p:spPr>
        <p:txBody>
          <a:bodyPr/>
          <a:lstStyle/>
          <a:p>
            <a:fld id="{18169106-39FF-477D-B0A0-EEB9A772E668}" type="datetime1">
              <a:rPr lang="es-PE" sz="1600" b="1" smtClean="0">
                <a:solidFill>
                  <a:srgbClr val="FF0000"/>
                </a:solidFill>
              </a:rPr>
              <a:t>29/08/2024</a:t>
            </a:fld>
            <a:endParaRPr lang="en-US" sz="1600" b="1" dirty="0">
              <a:solidFill>
                <a:srgbClr val="FF0000"/>
              </a:solidFill>
            </a:endParaRPr>
          </a:p>
        </p:txBody>
      </p:sp>
      <p:sp>
        <p:nvSpPr>
          <p:cNvPr id="7" name="Marcador de número de diapositiva 6">
            <a:extLst>
              <a:ext uri="{FF2B5EF4-FFF2-40B4-BE49-F238E27FC236}">
                <a16:creationId xmlns:a16="http://schemas.microsoft.com/office/drawing/2014/main" id="{DAFFCA37-6E15-47EF-97AF-05E6F6F24E25}"/>
              </a:ext>
            </a:extLst>
          </p:cNvPr>
          <p:cNvSpPr>
            <a:spLocks noGrp="1"/>
          </p:cNvSpPr>
          <p:nvPr>
            <p:ph type="sldNum" sz="quarter" idx="12"/>
          </p:nvPr>
        </p:nvSpPr>
        <p:spPr>
          <a:xfrm>
            <a:off x="9293087" y="606259"/>
            <a:ext cx="2743200" cy="365125"/>
          </a:xfrm>
        </p:spPr>
        <p:txBody>
          <a:bodyPr/>
          <a:lstStyle/>
          <a:p>
            <a:fld id="{6D22F896-40B5-4ADD-8801-0D06FADFA095}" type="slidenum">
              <a:rPr lang="en-US" sz="2400" b="1" smtClean="0">
                <a:solidFill>
                  <a:srgbClr val="FFFF00"/>
                </a:solidFill>
              </a:rPr>
              <a:t>279</a:t>
            </a:fld>
            <a:endParaRPr lang="en-US" sz="2400" b="1" dirty="0">
              <a:solidFill>
                <a:srgbClr val="FFFF00"/>
              </a:solidFill>
            </a:endParaRPr>
          </a:p>
        </p:txBody>
      </p:sp>
    </p:spTree>
    <p:extLst>
      <p:ext uri="{BB962C8B-B14F-4D97-AF65-F5344CB8AC3E}">
        <p14:creationId xmlns:p14="http://schemas.microsoft.com/office/powerpoint/2010/main" val="3455330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3A09BDA-295E-42C6-A511-DF05721AC854}"/>
              </a:ext>
            </a:extLst>
          </p:cNvPr>
          <p:cNvSpPr>
            <a:spLocks noGrp="1"/>
          </p:cNvSpPr>
          <p:nvPr>
            <p:ph idx="1"/>
          </p:nvPr>
        </p:nvSpPr>
        <p:spPr>
          <a:xfrm>
            <a:off x="187187" y="334710"/>
            <a:ext cx="7472569" cy="6105847"/>
          </a:xfrm>
        </p:spPr>
        <p:txBody>
          <a:bodyPr>
            <a:normAutofit lnSpcReduction="10000"/>
          </a:bodyPr>
          <a:lstStyle/>
          <a:p>
            <a:pPr algn="just"/>
            <a:r>
              <a:rPr lang="es-MX" sz="3600" b="1" dirty="0"/>
              <a:t>Los lóbulos frontales contrarrestan las influencias que el sistema límbico tiene a la hora de establecer planes de acción. </a:t>
            </a:r>
          </a:p>
          <a:p>
            <a:pPr algn="just"/>
            <a:r>
              <a:rPr lang="es-MX" sz="3600" b="1" dirty="0"/>
              <a:t>Mientras que los lóbulos frontales están relacionados con la socialización y la conceptualización de metas abstractas, el sistema límbico es mucho más pasional e individualista.</a:t>
            </a:r>
            <a:endParaRPr lang="es-PE" sz="3600" b="1" dirty="0"/>
          </a:p>
        </p:txBody>
      </p:sp>
      <p:sp>
        <p:nvSpPr>
          <p:cNvPr id="4" name="Marcador de fecha 3">
            <a:extLst>
              <a:ext uri="{FF2B5EF4-FFF2-40B4-BE49-F238E27FC236}">
                <a16:creationId xmlns:a16="http://schemas.microsoft.com/office/drawing/2014/main" id="{3F8DD8B8-BF58-472C-B853-6996ED9AB1C7}"/>
              </a:ext>
            </a:extLst>
          </p:cNvPr>
          <p:cNvSpPr>
            <a:spLocks noGrp="1"/>
          </p:cNvSpPr>
          <p:nvPr>
            <p:ph type="dt" sz="half" idx="10"/>
          </p:nvPr>
        </p:nvSpPr>
        <p:spPr>
          <a:xfrm>
            <a:off x="9932504" y="6340727"/>
            <a:ext cx="1895392" cy="365125"/>
          </a:xfrm>
          <a:noFill/>
          <a:ln>
            <a:solidFill>
              <a:schemeClr val="accent1"/>
            </a:solidFill>
          </a:ln>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AA464065-B463-4805-B119-5E260A76E315}"/>
              </a:ext>
            </a:extLst>
          </p:cNvPr>
          <p:cNvSpPr>
            <a:spLocks noGrp="1"/>
          </p:cNvSpPr>
          <p:nvPr>
            <p:ph type="sldNum" sz="quarter" idx="12"/>
          </p:nvPr>
        </p:nvSpPr>
        <p:spPr>
          <a:xfrm>
            <a:off x="8458200" y="152148"/>
            <a:ext cx="2743200" cy="365125"/>
          </a:xfrm>
        </p:spPr>
        <p:txBody>
          <a:bodyPr/>
          <a:lstStyle/>
          <a:p>
            <a:fld id="{6D22F896-40B5-4ADD-8801-0D06FADFA095}" type="slidenum">
              <a:rPr lang="en-US" sz="2400" b="1" smtClean="0">
                <a:solidFill>
                  <a:srgbClr val="FFFF00"/>
                </a:solidFill>
              </a:rPr>
              <a:t>28</a:t>
            </a:fld>
            <a:endParaRPr lang="en-US" sz="2400" b="1" dirty="0">
              <a:solidFill>
                <a:srgbClr val="FFFF00"/>
              </a:solidFill>
            </a:endParaRPr>
          </a:p>
        </p:txBody>
      </p:sp>
      <p:pic>
        <p:nvPicPr>
          <p:cNvPr id="6" name="Imagen 5">
            <a:extLst>
              <a:ext uri="{FF2B5EF4-FFF2-40B4-BE49-F238E27FC236}">
                <a16:creationId xmlns:a16="http://schemas.microsoft.com/office/drawing/2014/main" id="{B9C4F1FB-DCB7-412E-8238-0E1310115F3A}"/>
              </a:ext>
            </a:extLst>
          </p:cNvPr>
          <p:cNvPicPr>
            <a:picLocks noChangeAspect="1"/>
          </p:cNvPicPr>
          <p:nvPr/>
        </p:nvPicPr>
        <p:blipFill>
          <a:blip r:embed="rId2"/>
          <a:stretch>
            <a:fillRect/>
          </a:stretch>
        </p:blipFill>
        <p:spPr>
          <a:xfrm>
            <a:off x="7779026" y="639314"/>
            <a:ext cx="4306957" cy="5575955"/>
          </a:xfrm>
          <a:prstGeom prst="rect">
            <a:avLst/>
          </a:prstGeom>
        </p:spPr>
      </p:pic>
    </p:spTree>
    <p:extLst>
      <p:ext uri="{BB962C8B-B14F-4D97-AF65-F5344CB8AC3E}">
        <p14:creationId xmlns:p14="http://schemas.microsoft.com/office/powerpoint/2010/main" val="2462517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9A5C93-7D69-8B35-5C56-592970074A7C}"/>
              </a:ext>
            </a:extLst>
          </p:cNvPr>
          <p:cNvSpPr>
            <a:spLocks noGrp="1"/>
          </p:cNvSpPr>
          <p:nvPr>
            <p:ph type="title"/>
          </p:nvPr>
        </p:nvSpPr>
        <p:spPr>
          <a:xfrm>
            <a:off x="1928191" y="154773"/>
            <a:ext cx="8610600" cy="1293028"/>
          </a:xfrm>
          <a:solidFill>
            <a:srgbClr val="FF0000"/>
          </a:solidFill>
        </p:spPr>
        <p:txBody>
          <a:bodyPr/>
          <a:lstStyle/>
          <a:p>
            <a:pPr algn="ctr"/>
            <a:r>
              <a:rPr lang="es-MX" b="1" dirty="0">
                <a:latin typeface="Arial Black" panose="020B0A04020102020204" pitchFamily="34" charset="0"/>
              </a:rPr>
              <a:t>El fenómeno de la </a:t>
            </a:r>
            <a:br>
              <a:rPr lang="es-MX" b="1" dirty="0">
                <a:latin typeface="Arial Black" panose="020B0A04020102020204" pitchFamily="34" charset="0"/>
              </a:rPr>
            </a:br>
            <a:r>
              <a:rPr lang="es-MX" b="1" dirty="0">
                <a:solidFill>
                  <a:srgbClr val="FFFF00"/>
                </a:solidFill>
                <a:latin typeface="Arial Black" panose="020B0A04020102020204" pitchFamily="34" charset="0"/>
              </a:rPr>
              <a:t>“paradoja del poder”</a:t>
            </a:r>
            <a:endParaRPr lang="es-PE" b="1" dirty="0">
              <a:solidFill>
                <a:srgbClr val="FFFF00"/>
              </a:solidFill>
              <a:latin typeface="Arial Black" panose="020B0A04020102020204" pitchFamily="34" charset="0"/>
            </a:endParaRPr>
          </a:p>
        </p:txBody>
      </p:sp>
      <p:sp>
        <p:nvSpPr>
          <p:cNvPr id="3" name="Marcador de contenido 2">
            <a:extLst>
              <a:ext uri="{FF2B5EF4-FFF2-40B4-BE49-F238E27FC236}">
                <a16:creationId xmlns:a16="http://schemas.microsoft.com/office/drawing/2014/main" id="{5186BE03-3B43-E12E-25B1-EBC1351548B6}"/>
              </a:ext>
            </a:extLst>
          </p:cNvPr>
          <p:cNvSpPr>
            <a:spLocks noGrp="1"/>
          </p:cNvSpPr>
          <p:nvPr>
            <p:ph idx="1"/>
          </p:nvPr>
        </p:nvSpPr>
        <p:spPr>
          <a:xfrm>
            <a:off x="251791" y="1581264"/>
            <a:ext cx="11688418" cy="5045764"/>
          </a:xfrm>
        </p:spPr>
        <p:txBody>
          <a:bodyPr>
            <a:normAutofit fontScale="92500" lnSpcReduction="10000"/>
          </a:bodyPr>
          <a:lstStyle/>
          <a:p>
            <a:pPr algn="just"/>
            <a:r>
              <a:rPr lang="es-MX" sz="3200" b="1" dirty="0"/>
              <a:t>Cuando las personas obtienen cierto poder o liderazgo </a:t>
            </a:r>
            <a:r>
              <a:rPr lang="es-MX" sz="3200" b="1" dirty="0">
                <a:solidFill>
                  <a:srgbClr val="FFFF00"/>
                </a:solidFill>
              </a:rPr>
              <a:t>van perdiendo las capacidades</a:t>
            </a:r>
            <a:r>
              <a:rPr lang="es-MX" sz="3200" b="1" dirty="0"/>
              <a:t> que necesitaban para conseguirlo.</a:t>
            </a:r>
          </a:p>
          <a:p>
            <a:pPr algn="just"/>
            <a:r>
              <a:rPr lang="es-MX" sz="3200" b="1" dirty="0"/>
              <a:t>Pierden amabilidad, generosidad o preocupación por el otro.</a:t>
            </a:r>
          </a:p>
          <a:p>
            <a:pPr algn="just"/>
            <a:r>
              <a:rPr lang="es-MX" sz="3200" b="1" dirty="0"/>
              <a:t>Otros estudios con sensores craneales y observando un circuito neurológico llamado sistema espejo </a:t>
            </a:r>
            <a:r>
              <a:rPr lang="es-MX" sz="3200" b="1" dirty="0">
                <a:solidFill>
                  <a:srgbClr val="FFFF00"/>
                </a:solidFill>
              </a:rPr>
              <a:t>se reducía la empatía </a:t>
            </a:r>
            <a:r>
              <a:rPr lang="es-MX" sz="3200" b="1" dirty="0"/>
              <a:t>(lóbulos frontales).</a:t>
            </a:r>
          </a:p>
          <a:p>
            <a:pPr algn="just"/>
            <a:r>
              <a:rPr lang="es-MX" sz="3200" b="1" dirty="0">
                <a:solidFill>
                  <a:srgbClr val="FF0000"/>
                </a:solidFill>
              </a:rPr>
              <a:t>Síndrome de Hybris :</a:t>
            </a:r>
            <a:r>
              <a:rPr lang="es-MX" sz="3200" b="1" dirty="0"/>
              <a:t>definido como desorden derivado de la posesión del poder.</a:t>
            </a:r>
          </a:p>
          <a:p>
            <a:pPr algn="just"/>
            <a:r>
              <a:rPr lang="es-MX" sz="3200" b="1" dirty="0"/>
              <a:t>Desprecio a los demás ,falta de contacto realidad y acciones temerarias.</a:t>
            </a:r>
            <a:endParaRPr lang="es-PE" sz="3200" b="1" dirty="0"/>
          </a:p>
        </p:txBody>
      </p:sp>
      <p:sp>
        <p:nvSpPr>
          <p:cNvPr id="4" name="Marcador de fecha 3">
            <a:extLst>
              <a:ext uri="{FF2B5EF4-FFF2-40B4-BE49-F238E27FC236}">
                <a16:creationId xmlns:a16="http://schemas.microsoft.com/office/drawing/2014/main" id="{3841A805-8D02-45AF-A91E-FC8BE38BAD75}"/>
              </a:ext>
            </a:extLst>
          </p:cNvPr>
          <p:cNvSpPr>
            <a:spLocks noGrp="1"/>
          </p:cNvSpPr>
          <p:nvPr>
            <p:ph type="dt" sz="half" idx="10"/>
          </p:nvPr>
        </p:nvSpPr>
        <p:spPr/>
        <p:txBody>
          <a:bodyPr/>
          <a:lstStyle/>
          <a:p>
            <a:fld id="{9696EF1A-0EC5-4FFA-B564-78410B007D06}"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74D5C4B8-4064-4719-8449-0AA22E72E491}"/>
              </a:ext>
            </a:extLst>
          </p:cNvPr>
          <p:cNvSpPr>
            <a:spLocks noGrp="1"/>
          </p:cNvSpPr>
          <p:nvPr>
            <p:ph type="sldNum" sz="quarter" idx="12"/>
          </p:nvPr>
        </p:nvSpPr>
        <p:spPr/>
        <p:txBody>
          <a:bodyPr/>
          <a:lstStyle/>
          <a:p>
            <a:fld id="{6D22F896-40B5-4ADD-8801-0D06FADFA095}" type="slidenum">
              <a:rPr lang="en-US" sz="2400" b="1" smtClean="0">
                <a:solidFill>
                  <a:srgbClr val="FFFF00"/>
                </a:solidFill>
              </a:rPr>
              <a:t>280</a:t>
            </a:fld>
            <a:endParaRPr lang="en-US" sz="2400" b="1" dirty="0">
              <a:solidFill>
                <a:srgbClr val="FFFF00"/>
              </a:solidFill>
            </a:endParaRPr>
          </a:p>
        </p:txBody>
      </p:sp>
    </p:spTree>
    <p:extLst>
      <p:ext uri="{BB962C8B-B14F-4D97-AF65-F5344CB8AC3E}">
        <p14:creationId xmlns:p14="http://schemas.microsoft.com/office/powerpoint/2010/main" val="428150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8AA5393-F090-E84F-AA69-5189C469490D}"/>
              </a:ext>
            </a:extLst>
          </p:cNvPr>
          <p:cNvSpPr>
            <a:spLocks noGrp="1"/>
          </p:cNvSpPr>
          <p:nvPr>
            <p:ph type="title"/>
          </p:nvPr>
        </p:nvSpPr>
        <p:spPr>
          <a:xfrm>
            <a:off x="1736034" y="141521"/>
            <a:ext cx="8882270" cy="666862"/>
          </a:xfrm>
          <a:solidFill>
            <a:srgbClr val="FF0000"/>
          </a:solidFill>
        </p:spPr>
        <p:txBody>
          <a:bodyPr/>
          <a:lstStyle/>
          <a:p>
            <a:r>
              <a:rPr lang="es-MX" dirty="0">
                <a:latin typeface="Arial Black" panose="020B0A04020102020204" pitchFamily="34" charset="0"/>
              </a:rPr>
              <a:t>¿Qué estilo de </a:t>
            </a:r>
            <a:r>
              <a:rPr lang="es-MX" dirty="0">
                <a:solidFill>
                  <a:srgbClr val="FFFF00"/>
                </a:solidFill>
                <a:latin typeface="Arial Black" panose="020B0A04020102020204" pitchFamily="34" charset="0"/>
              </a:rPr>
              <a:t>liderazgo</a:t>
            </a:r>
            <a:r>
              <a:rPr lang="es-MX" dirty="0">
                <a:latin typeface="Arial Black" panose="020B0A04020102020204" pitchFamily="34" charset="0"/>
              </a:rPr>
              <a:t>?</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50D916C4-E12A-BAAD-40BE-6270277CE5F7}"/>
              </a:ext>
            </a:extLst>
          </p:cNvPr>
          <p:cNvSpPr>
            <a:spLocks noGrp="1"/>
          </p:cNvSpPr>
          <p:nvPr>
            <p:ph idx="1"/>
          </p:nvPr>
        </p:nvSpPr>
        <p:spPr>
          <a:xfrm>
            <a:off x="298173" y="4818492"/>
            <a:ext cx="11595653" cy="1502796"/>
          </a:xfrm>
        </p:spPr>
        <p:txBody>
          <a:bodyPr>
            <a:normAutofit/>
          </a:bodyPr>
          <a:lstStyle/>
          <a:p>
            <a:pPr algn="just"/>
            <a:r>
              <a:rPr lang="es-MX" sz="3200" b="1" dirty="0"/>
              <a:t>Llevados aun plano practico, cada estilo puede llegar a transformarse en un recurso importante según </a:t>
            </a:r>
            <a:r>
              <a:rPr lang="es-MX" sz="3200" b="1" dirty="0">
                <a:solidFill>
                  <a:srgbClr val="FFFF00"/>
                </a:solidFill>
              </a:rPr>
              <a:t>situación que corresponda enfrentar .</a:t>
            </a:r>
            <a:endParaRPr lang="es-PE" sz="3200" b="1" dirty="0">
              <a:solidFill>
                <a:srgbClr val="FFFF00"/>
              </a:solidFill>
            </a:endParaRPr>
          </a:p>
        </p:txBody>
      </p:sp>
      <p:pic>
        <p:nvPicPr>
          <p:cNvPr id="4" name="Imagen 3">
            <a:extLst>
              <a:ext uri="{FF2B5EF4-FFF2-40B4-BE49-F238E27FC236}">
                <a16:creationId xmlns:a16="http://schemas.microsoft.com/office/drawing/2014/main" id="{EE46CAE6-3D55-7E9B-4C3E-A8EE04BF909B}"/>
              </a:ext>
            </a:extLst>
          </p:cNvPr>
          <p:cNvPicPr>
            <a:picLocks noChangeAspect="1"/>
          </p:cNvPicPr>
          <p:nvPr/>
        </p:nvPicPr>
        <p:blipFill rotWithShape="1">
          <a:blip r:embed="rId2"/>
          <a:srcRect l="21123" t="29519" r="12645" b="37824"/>
          <a:stretch/>
        </p:blipFill>
        <p:spPr>
          <a:xfrm>
            <a:off x="901148" y="919698"/>
            <a:ext cx="10363199" cy="3665553"/>
          </a:xfrm>
          <a:prstGeom prst="rect">
            <a:avLst/>
          </a:prstGeom>
        </p:spPr>
      </p:pic>
      <p:sp>
        <p:nvSpPr>
          <p:cNvPr id="5" name="Marcador de fecha 4">
            <a:extLst>
              <a:ext uri="{FF2B5EF4-FFF2-40B4-BE49-F238E27FC236}">
                <a16:creationId xmlns:a16="http://schemas.microsoft.com/office/drawing/2014/main" id="{F8E0F664-4084-43FF-B69E-AC8178B701D7}"/>
              </a:ext>
            </a:extLst>
          </p:cNvPr>
          <p:cNvSpPr>
            <a:spLocks noGrp="1"/>
          </p:cNvSpPr>
          <p:nvPr>
            <p:ph type="dt" sz="half" idx="10"/>
          </p:nvPr>
        </p:nvSpPr>
        <p:spPr/>
        <p:txBody>
          <a:bodyPr/>
          <a:lstStyle/>
          <a:p>
            <a:fld id="{6B59E6FA-2FA0-4229-A14D-43C36084C8FE}"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2A5D1678-7C10-4FB6-9598-F4ACF21B8FDC}"/>
              </a:ext>
            </a:extLst>
          </p:cNvPr>
          <p:cNvSpPr>
            <a:spLocks noGrp="1"/>
          </p:cNvSpPr>
          <p:nvPr>
            <p:ph type="sldNum" sz="quarter" idx="12"/>
          </p:nvPr>
        </p:nvSpPr>
        <p:spPr/>
        <p:txBody>
          <a:bodyPr/>
          <a:lstStyle/>
          <a:p>
            <a:fld id="{6D22F896-40B5-4ADD-8801-0D06FADFA095}" type="slidenum">
              <a:rPr lang="en-US" sz="2400" b="1" smtClean="0">
                <a:solidFill>
                  <a:srgbClr val="FFFF00"/>
                </a:solidFill>
              </a:rPr>
              <a:t>281</a:t>
            </a:fld>
            <a:endParaRPr lang="en-US" sz="2400" b="1" dirty="0">
              <a:solidFill>
                <a:srgbClr val="FFFF00"/>
              </a:solidFill>
            </a:endParaRPr>
          </a:p>
        </p:txBody>
      </p:sp>
    </p:spTree>
    <p:extLst>
      <p:ext uri="{BB962C8B-B14F-4D97-AF65-F5344CB8AC3E}">
        <p14:creationId xmlns:p14="http://schemas.microsoft.com/office/powerpoint/2010/main" val="2235096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4990B6-3023-0684-4A7A-A4C3298E8AE1}"/>
              </a:ext>
            </a:extLst>
          </p:cNvPr>
          <p:cNvSpPr>
            <a:spLocks noGrp="1"/>
          </p:cNvSpPr>
          <p:nvPr>
            <p:ph type="title"/>
          </p:nvPr>
        </p:nvSpPr>
        <p:spPr>
          <a:xfrm>
            <a:off x="273755" y="118728"/>
            <a:ext cx="11644489" cy="648916"/>
          </a:xfrm>
          <a:solidFill>
            <a:srgbClr val="FF0000"/>
          </a:solidFill>
        </p:spPr>
        <p:txBody>
          <a:bodyPr>
            <a:normAutofit/>
          </a:bodyPr>
          <a:lstStyle/>
          <a:p>
            <a:r>
              <a:rPr lang="es-ES" sz="3600" b="1" dirty="0"/>
              <a:t>COMPETENCIA INTRAPERSONAL –</a:t>
            </a:r>
            <a:r>
              <a:rPr lang="es-ES" sz="3600" b="1" dirty="0">
                <a:solidFill>
                  <a:srgbClr val="FFFF00"/>
                </a:solidFill>
              </a:rPr>
              <a:t>AUTOCONCIENCIA</a:t>
            </a:r>
            <a:r>
              <a:rPr lang="es-ES" sz="3600" b="1" dirty="0"/>
              <a:t> </a:t>
            </a:r>
            <a:endParaRPr lang="es-PE" sz="3600" b="1" dirty="0"/>
          </a:p>
        </p:txBody>
      </p:sp>
      <p:sp>
        <p:nvSpPr>
          <p:cNvPr id="3" name="Marcador de contenido 2">
            <a:extLst>
              <a:ext uri="{FF2B5EF4-FFF2-40B4-BE49-F238E27FC236}">
                <a16:creationId xmlns:a16="http://schemas.microsoft.com/office/drawing/2014/main" id="{C77D3303-F574-D9E4-4CAD-2FD7C819D474}"/>
              </a:ext>
            </a:extLst>
          </p:cNvPr>
          <p:cNvSpPr>
            <a:spLocks noGrp="1"/>
          </p:cNvSpPr>
          <p:nvPr>
            <p:ph idx="1"/>
          </p:nvPr>
        </p:nvSpPr>
        <p:spPr>
          <a:xfrm>
            <a:off x="273755" y="975360"/>
            <a:ext cx="5731934" cy="5030329"/>
          </a:xfrm>
        </p:spPr>
        <p:txBody>
          <a:bodyPr>
            <a:normAutofit/>
          </a:bodyPr>
          <a:lstStyle/>
          <a:p>
            <a:pPr algn="just"/>
            <a:r>
              <a:rPr lang="es-ES" sz="3200" b="1" dirty="0"/>
              <a:t>Eres capaz de saber lo que estas sintiendo en el mismo momento en que aparece y de utilizar tus preferencias para guiar la toma de decisiones basada en una evaluación realista de tus capacidades y en una sensación de confianza en ti mismo.</a:t>
            </a:r>
            <a:endParaRPr lang="es-PE" sz="3200" b="1" dirty="0"/>
          </a:p>
        </p:txBody>
      </p:sp>
      <p:pic>
        <p:nvPicPr>
          <p:cNvPr id="5" name="Picture 513">
            <a:extLst>
              <a:ext uri="{FF2B5EF4-FFF2-40B4-BE49-F238E27FC236}">
                <a16:creationId xmlns:a16="http://schemas.microsoft.com/office/drawing/2014/main" id="{BDF55E37-5FC3-87FD-0B80-7DEAE42D2C6A}"/>
              </a:ext>
            </a:extLst>
          </p:cNvPr>
          <p:cNvPicPr/>
          <p:nvPr/>
        </p:nvPicPr>
        <p:blipFill rotWithShape="1">
          <a:blip r:embed="rId2"/>
          <a:srcRect l="66344" t="13719" b="14768"/>
          <a:stretch/>
        </p:blipFill>
        <p:spPr>
          <a:xfrm>
            <a:off x="6081890" y="863601"/>
            <a:ext cx="5983111" cy="2212622"/>
          </a:xfrm>
          <a:prstGeom prst="rect">
            <a:avLst/>
          </a:prstGeom>
        </p:spPr>
      </p:pic>
      <p:sp>
        <p:nvSpPr>
          <p:cNvPr id="6" name="CuadroTexto 5">
            <a:extLst>
              <a:ext uri="{FF2B5EF4-FFF2-40B4-BE49-F238E27FC236}">
                <a16:creationId xmlns:a16="http://schemas.microsoft.com/office/drawing/2014/main" id="{A67F65AF-904D-15F7-5F2E-4DC70F74515C}"/>
              </a:ext>
            </a:extLst>
          </p:cNvPr>
          <p:cNvSpPr txBox="1"/>
          <p:nvPr/>
        </p:nvSpPr>
        <p:spPr>
          <a:xfrm>
            <a:off x="6081890" y="3174437"/>
            <a:ext cx="5836354" cy="3416320"/>
          </a:xfrm>
          <a:prstGeom prst="rect">
            <a:avLst/>
          </a:prstGeom>
          <a:noFill/>
        </p:spPr>
        <p:txBody>
          <a:bodyPr wrap="square" rtlCol="0">
            <a:spAutoFit/>
          </a:bodyPr>
          <a:lstStyle/>
          <a:p>
            <a:pPr algn="just"/>
            <a:r>
              <a:rPr lang="es-ES" sz="2400" b="1" dirty="0">
                <a:solidFill>
                  <a:srgbClr val="FF0000"/>
                </a:solidFill>
              </a:rPr>
              <a:t>Conciencia emocional: </a:t>
            </a:r>
            <a:r>
              <a:rPr lang="es-ES" sz="2400" b="1" dirty="0"/>
              <a:t>Reconoces tus propias emociones y sus afectos</a:t>
            </a:r>
          </a:p>
          <a:p>
            <a:pPr algn="just"/>
            <a:r>
              <a:rPr lang="es-ES" sz="2400" b="1" dirty="0">
                <a:solidFill>
                  <a:srgbClr val="FF0000"/>
                </a:solidFill>
              </a:rPr>
              <a:t>Una adecuada valoración de ti mismo: </a:t>
            </a:r>
            <a:r>
              <a:rPr lang="es-ES" sz="2400" b="1" dirty="0"/>
              <a:t>conoces tus recursos capacidades y tus limitaciones internas.</a:t>
            </a:r>
          </a:p>
          <a:p>
            <a:pPr algn="just"/>
            <a:r>
              <a:rPr lang="es-ES" sz="2400" b="1" dirty="0">
                <a:solidFill>
                  <a:srgbClr val="FF0000"/>
                </a:solidFill>
              </a:rPr>
              <a:t>Confianza en ti mismo: </a:t>
            </a:r>
            <a:r>
              <a:rPr lang="es-ES" sz="2400" b="1" dirty="0"/>
              <a:t>Una sensación muy clara de tu valor y de tus capacidades </a:t>
            </a:r>
            <a:endParaRPr lang="es-PE" sz="2400" b="1" dirty="0"/>
          </a:p>
        </p:txBody>
      </p:sp>
      <p:sp>
        <p:nvSpPr>
          <p:cNvPr id="4" name="Marcador de fecha 3">
            <a:extLst>
              <a:ext uri="{FF2B5EF4-FFF2-40B4-BE49-F238E27FC236}">
                <a16:creationId xmlns:a16="http://schemas.microsoft.com/office/drawing/2014/main" id="{E4C364C7-BDD2-41CA-9FA4-95E3EE3F42A7}"/>
              </a:ext>
            </a:extLst>
          </p:cNvPr>
          <p:cNvSpPr>
            <a:spLocks noGrp="1"/>
          </p:cNvSpPr>
          <p:nvPr>
            <p:ph type="dt" sz="half" idx="10"/>
          </p:nvPr>
        </p:nvSpPr>
        <p:spPr/>
        <p:txBody>
          <a:bodyPr/>
          <a:lstStyle/>
          <a:p>
            <a:fld id="{280DCD64-C3B2-42F7-B7CF-B056B9FF86AA}"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99C39621-0A2E-4674-AC7D-E533D029FB7B}"/>
              </a:ext>
            </a:extLst>
          </p:cNvPr>
          <p:cNvSpPr>
            <a:spLocks noGrp="1"/>
          </p:cNvSpPr>
          <p:nvPr>
            <p:ph type="sldNum" sz="quarter" idx="12"/>
          </p:nvPr>
        </p:nvSpPr>
        <p:spPr>
          <a:xfrm>
            <a:off x="9000067" y="792797"/>
            <a:ext cx="2743200" cy="365125"/>
          </a:xfrm>
        </p:spPr>
        <p:txBody>
          <a:bodyPr/>
          <a:lstStyle/>
          <a:p>
            <a:fld id="{6D22F896-40B5-4ADD-8801-0D06FADFA095}" type="slidenum">
              <a:rPr lang="en-US" sz="2400" b="1" smtClean="0">
                <a:solidFill>
                  <a:srgbClr val="FF0000"/>
                </a:solidFill>
              </a:rPr>
              <a:t>282</a:t>
            </a:fld>
            <a:endParaRPr lang="en-US" sz="2400" b="1" dirty="0">
              <a:solidFill>
                <a:srgbClr val="FF0000"/>
              </a:solidFill>
            </a:endParaRPr>
          </a:p>
        </p:txBody>
      </p:sp>
    </p:spTree>
    <p:extLst>
      <p:ext uri="{BB962C8B-B14F-4D97-AF65-F5344CB8AC3E}">
        <p14:creationId xmlns:p14="http://schemas.microsoft.com/office/powerpoint/2010/main" val="190754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6">
                                            <p:txEl>
                                              <p:pRg st="0" end="0"/>
                                            </p:txEl>
                                          </p:spTgt>
                                        </p:tgtEl>
                                        <p:attrNameLst>
                                          <p:attrName>style.visibility</p:attrName>
                                        </p:attrNameLst>
                                      </p:cBhvr>
                                      <p:to>
                                        <p:strVal val="visible"/>
                                      </p:to>
                                    </p:set>
                                    <p:animEffect transition="in" filter="barn(inVertical)">
                                      <p:cBhvr>
                                        <p:cTn id="22" dur="500"/>
                                        <p:tgtEl>
                                          <p:spTgt spid="6">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xEl>
                                              <p:pRg st="1" end="1"/>
                                            </p:txEl>
                                          </p:spTgt>
                                        </p:tgtEl>
                                        <p:attrNameLst>
                                          <p:attrName>style.visibility</p:attrName>
                                        </p:attrNameLst>
                                      </p:cBhvr>
                                      <p:to>
                                        <p:strVal val="visible"/>
                                      </p:to>
                                    </p:set>
                                    <p:animEffect transition="in" filter="barn(inVertical)">
                                      <p:cBhvr>
                                        <p:cTn id="27" dur="500"/>
                                        <p:tgtEl>
                                          <p:spTgt spid="6">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xEl>
                                              <p:pRg st="2" end="2"/>
                                            </p:txEl>
                                          </p:spTgt>
                                        </p:tgtEl>
                                        <p:attrNameLst>
                                          <p:attrName>style.visibility</p:attrName>
                                        </p:attrNameLst>
                                      </p:cBhvr>
                                      <p:to>
                                        <p:strVal val="visible"/>
                                      </p:to>
                                    </p:set>
                                    <p:animEffect transition="in" filter="barn(inVertical)">
                                      <p:cBhvr>
                                        <p:cTn id="32"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F139BD-1A7B-C4AF-D787-6804C6F061A1}"/>
              </a:ext>
            </a:extLst>
          </p:cNvPr>
          <p:cNvSpPr>
            <a:spLocks noGrp="1"/>
          </p:cNvSpPr>
          <p:nvPr>
            <p:ph type="title"/>
          </p:nvPr>
        </p:nvSpPr>
        <p:spPr>
          <a:xfrm>
            <a:off x="1108075" y="196471"/>
            <a:ext cx="10542058" cy="672773"/>
          </a:xfrm>
          <a:solidFill>
            <a:srgbClr val="FF0000"/>
          </a:solidFill>
          <a:ln>
            <a:solidFill>
              <a:srgbClr val="FFFF00"/>
            </a:solidFill>
          </a:ln>
        </p:spPr>
        <p:txBody>
          <a:bodyPr>
            <a:normAutofit/>
          </a:bodyPr>
          <a:lstStyle/>
          <a:p>
            <a:r>
              <a:rPr lang="es-ES" sz="3200" b="1" dirty="0"/>
              <a:t>Competencia intrapersonal – </a:t>
            </a:r>
            <a:r>
              <a:rPr lang="es-ES" sz="3200" b="1" dirty="0">
                <a:solidFill>
                  <a:srgbClr val="FFFF00"/>
                </a:solidFill>
              </a:rPr>
              <a:t>auto regulación </a:t>
            </a:r>
            <a:endParaRPr lang="es-PE" sz="3200" b="1" dirty="0">
              <a:solidFill>
                <a:srgbClr val="FFFF00"/>
              </a:solidFill>
            </a:endParaRPr>
          </a:p>
        </p:txBody>
      </p:sp>
      <p:sp>
        <p:nvSpPr>
          <p:cNvPr id="3" name="Marcador de contenido 2">
            <a:extLst>
              <a:ext uri="{FF2B5EF4-FFF2-40B4-BE49-F238E27FC236}">
                <a16:creationId xmlns:a16="http://schemas.microsoft.com/office/drawing/2014/main" id="{B72C67E4-5B72-9FD5-EBE7-4E77F4E033C6}"/>
              </a:ext>
            </a:extLst>
          </p:cNvPr>
          <p:cNvSpPr>
            <a:spLocks noGrp="1"/>
          </p:cNvSpPr>
          <p:nvPr>
            <p:ph idx="1"/>
          </p:nvPr>
        </p:nvSpPr>
        <p:spPr>
          <a:xfrm>
            <a:off x="6547555" y="1212427"/>
            <a:ext cx="5394325" cy="2490330"/>
          </a:xfrm>
        </p:spPr>
        <p:txBody>
          <a:bodyPr>
            <a:normAutofit/>
          </a:bodyPr>
          <a:lstStyle/>
          <a:p>
            <a:pPr algn="just"/>
            <a:r>
              <a:rPr lang="es-ES" sz="2800" b="1" dirty="0"/>
              <a:t>Eres capaz de controlar las emociones ,de tranquilizarse uno mismo, de desembarazarse de la ansiedad de, la tristeza y la irritabilidad exagerada.</a:t>
            </a:r>
            <a:endParaRPr lang="es-PE" sz="2800" b="1" dirty="0"/>
          </a:p>
        </p:txBody>
      </p:sp>
      <p:pic>
        <p:nvPicPr>
          <p:cNvPr id="4" name="Picture 522">
            <a:extLst>
              <a:ext uri="{FF2B5EF4-FFF2-40B4-BE49-F238E27FC236}">
                <a16:creationId xmlns:a16="http://schemas.microsoft.com/office/drawing/2014/main" id="{69222A1F-1664-F2FA-1BF1-33268F903D0D}"/>
              </a:ext>
            </a:extLst>
          </p:cNvPr>
          <p:cNvPicPr/>
          <p:nvPr/>
        </p:nvPicPr>
        <p:blipFill rotWithShape="1">
          <a:blip r:embed="rId2"/>
          <a:srcRect t="11205" r="55615" b="36268"/>
          <a:stretch/>
        </p:blipFill>
        <p:spPr>
          <a:xfrm>
            <a:off x="148518" y="1038024"/>
            <a:ext cx="6229703" cy="3007916"/>
          </a:xfrm>
          <a:prstGeom prst="rect">
            <a:avLst/>
          </a:prstGeom>
        </p:spPr>
      </p:pic>
      <p:sp>
        <p:nvSpPr>
          <p:cNvPr id="5" name="CuadroTexto 4">
            <a:extLst>
              <a:ext uri="{FF2B5EF4-FFF2-40B4-BE49-F238E27FC236}">
                <a16:creationId xmlns:a16="http://schemas.microsoft.com/office/drawing/2014/main" id="{030C2287-BB71-6112-B9D0-7090CFBAF7DF}"/>
              </a:ext>
            </a:extLst>
          </p:cNvPr>
          <p:cNvSpPr txBox="1"/>
          <p:nvPr/>
        </p:nvSpPr>
        <p:spPr>
          <a:xfrm>
            <a:off x="250119" y="4214720"/>
            <a:ext cx="11691761" cy="2308324"/>
          </a:xfrm>
          <a:prstGeom prst="rect">
            <a:avLst/>
          </a:prstGeom>
          <a:noFill/>
        </p:spPr>
        <p:txBody>
          <a:bodyPr wrap="square" rtlCol="0">
            <a:spAutoFit/>
          </a:bodyPr>
          <a:lstStyle/>
          <a:p>
            <a:pPr algn="just"/>
            <a:r>
              <a:rPr lang="es-ES" sz="2400" b="1" dirty="0">
                <a:solidFill>
                  <a:srgbClr val="FF0000"/>
                </a:solidFill>
              </a:rPr>
              <a:t>Autocontrol : </a:t>
            </a:r>
            <a:r>
              <a:rPr lang="es-ES" sz="2400" b="1" dirty="0"/>
              <a:t>mantienes bajo control las emociones o impulsos conflictivos.</a:t>
            </a:r>
          </a:p>
          <a:p>
            <a:pPr algn="just"/>
            <a:r>
              <a:rPr lang="es-ES" sz="2400" b="1" dirty="0">
                <a:solidFill>
                  <a:srgbClr val="FF0000"/>
                </a:solidFill>
              </a:rPr>
              <a:t>Confiabilidad : </a:t>
            </a:r>
            <a:r>
              <a:rPr lang="es-ES" sz="2400" b="1" dirty="0"/>
              <a:t>eres responsable</a:t>
            </a:r>
          </a:p>
          <a:p>
            <a:pPr algn="just"/>
            <a:r>
              <a:rPr lang="es-ES" sz="2400" b="1" dirty="0">
                <a:solidFill>
                  <a:srgbClr val="FF0000"/>
                </a:solidFill>
              </a:rPr>
              <a:t>Integridad </a:t>
            </a:r>
            <a:r>
              <a:rPr lang="es-ES" sz="2400" b="1" dirty="0"/>
              <a:t>:eres integro </a:t>
            </a:r>
          </a:p>
          <a:p>
            <a:pPr algn="just"/>
            <a:r>
              <a:rPr lang="es-ES" sz="2400" b="1" dirty="0">
                <a:solidFill>
                  <a:srgbClr val="FF0000"/>
                </a:solidFill>
              </a:rPr>
              <a:t>Innovación y adaptabilidad: </a:t>
            </a:r>
            <a:r>
              <a:rPr lang="es-ES" sz="2400" b="1" dirty="0"/>
              <a:t>te mantienes expectante a las Ideas  y a los enfoque nuevos y suficientemente flexible como para responder rápidamente a los cambio. </a:t>
            </a:r>
            <a:endParaRPr lang="es-PE" sz="2400" b="1" dirty="0"/>
          </a:p>
        </p:txBody>
      </p:sp>
      <p:sp>
        <p:nvSpPr>
          <p:cNvPr id="6" name="Marcador de fecha 5">
            <a:extLst>
              <a:ext uri="{FF2B5EF4-FFF2-40B4-BE49-F238E27FC236}">
                <a16:creationId xmlns:a16="http://schemas.microsoft.com/office/drawing/2014/main" id="{DBAD7D4B-C866-4FA2-818E-27E4AA3E97C9}"/>
              </a:ext>
            </a:extLst>
          </p:cNvPr>
          <p:cNvSpPr>
            <a:spLocks noGrp="1"/>
          </p:cNvSpPr>
          <p:nvPr>
            <p:ph type="dt" sz="half" idx="10"/>
          </p:nvPr>
        </p:nvSpPr>
        <p:spPr/>
        <p:txBody>
          <a:bodyPr/>
          <a:lstStyle/>
          <a:p>
            <a:fld id="{387812D5-BF8E-44CB-BB5B-B71261C66078}"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A1378906-822A-4A7C-958E-E399C176DE76}"/>
              </a:ext>
            </a:extLst>
          </p:cNvPr>
          <p:cNvSpPr>
            <a:spLocks noGrp="1"/>
          </p:cNvSpPr>
          <p:nvPr>
            <p:ph type="sldNum" sz="quarter" idx="12"/>
          </p:nvPr>
        </p:nvSpPr>
        <p:spPr>
          <a:xfrm>
            <a:off x="8906933" y="847302"/>
            <a:ext cx="2743200" cy="365125"/>
          </a:xfrm>
        </p:spPr>
        <p:txBody>
          <a:bodyPr/>
          <a:lstStyle/>
          <a:p>
            <a:fld id="{6D22F896-40B5-4ADD-8801-0D06FADFA095}" type="slidenum">
              <a:rPr lang="en-US" sz="2400" b="1" smtClean="0">
                <a:solidFill>
                  <a:srgbClr val="FFFF00"/>
                </a:solidFill>
              </a:rPr>
              <a:t>283</a:t>
            </a:fld>
            <a:endParaRPr lang="en-US" sz="2400" b="1" dirty="0">
              <a:solidFill>
                <a:srgbClr val="FFFF00"/>
              </a:solidFill>
            </a:endParaRPr>
          </a:p>
        </p:txBody>
      </p:sp>
    </p:spTree>
    <p:extLst>
      <p:ext uri="{BB962C8B-B14F-4D97-AF65-F5344CB8AC3E}">
        <p14:creationId xmlns:p14="http://schemas.microsoft.com/office/powerpoint/2010/main" val="12027968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barn(inVertic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barn(inVertic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barn(inVertical)">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barn(inVertical)">
                                      <p:cBhvr>
                                        <p:cTn id="37"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000AEB-5F22-45A9-DE19-69F5C29FBE30}"/>
              </a:ext>
            </a:extLst>
          </p:cNvPr>
          <p:cNvSpPr>
            <a:spLocks noGrp="1"/>
          </p:cNvSpPr>
          <p:nvPr>
            <p:ph type="title"/>
          </p:nvPr>
        </p:nvSpPr>
        <p:spPr>
          <a:xfrm>
            <a:off x="270933" y="290239"/>
            <a:ext cx="11565467" cy="1293028"/>
          </a:xfrm>
          <a:solidFill>
            <a:srgbClr val="FF0000"/>
          </a:solidFill>
        </p:spPr>
        <p:txBody>
          <a:bodyPr>
            <a:normAutofit/>
          </a:bodyPr>
          <a:lstStyle/>
          <a:p>
            <a:pPr algn="ctr"/>
            <a:r>
              <a:rPr lang="es-ES" b="1" dirty="0"/>
              <a:t>Gestión de personas – cognición social y sistemas motivacionales </a:t>
            </a:r>
            <a:endParaRPr lang="es-PE" b="1" dirty="0"/>
          </a:p>
        </p:txBody>
      </p:sp>
      <p:pic>
        <p:nvPicPr>
          <p:cNvPr id="4" name="Picture 6013">
            <a:extLst>
              <a:ext uri="{FF2B5EF4-FFF2-40B4-BE49-F238E27FC236}">
                <a16:creationId xmlns:a16="http://schemas.microsoft.com/office/drawing/2014/main" id="{56806C4A-A521-A1C7-C573-29844801F2C4}"/>
              </a:ext>
            </a:extLst>
          </p:cNvPr>
          <p:cNvPicPr/>
          <p:nvPr/>
        </p:nvPicPr>
        <p:blipFill rotWithShape="1">
          <a:blip r:embed="rId2"/>
          <a:srcRect l="57143" t="46979" b="4594"/>
          <a:stretch/>
        </p:blipFill>
        <p:spPr>
          <a:xfrm>
            <a:off x="4007555" y="2059912"/>
            <a:ext cx="5226756" cy="4315938"/>
          </a:xfrm>
          <a:prstGeom prst="rect">
            <a:avLst/>
          </a:prstGeom>
        </p:spPr>
      </p:pic>
      <p:sp>
        <p:nvSpPr>
          <p:cNvPr id="5" name="CuadroTexto 4">
            <a:extLst>
              <a:ext uri="{FF2B5EF4-FFF2-40B4-BE49-F238E27FC236}">
                <a16:creationId xmlns:a16="http://schemas.microsoft.com/office/drawing/2014/main" id="{7872046F-4A00-A603-4AF3-F86AF3D63B3A}"/>
              </a:ext>
            </a:extLst>
          </p:cNvPr>
          <p:cNvSpPr txBox="1"/>
          <p:nvPr/>
        </p:nvSpPr>
        <p:spPr>
          <a:xfrm>
            <a:off x="270933" y="3403108"/>
            <a:ext cx="3657600" cy="707886"/>
          </a:xfrm>
          <a:prstGeom prst="rect">
            <a:avLst/>
          </a:prstGeom>
          <a:solidFill>
            <a:schemeClr val="accent3"/>
          </a:solidFill>
        </p:spPr>
        <p:txBody>
          <a:bodyPr wrap="square" rtlCol="0">
            <a:spAutoFit/>
          </a:bodyPr>
          <a:lstStyle/>
          <a:p>
            <a:r>
              <a:rPr lang="es-ES" sz="4000" b="1" dirty="0">
                <a:solidFill>
                  <a:schemeClr val="bg1"/>
                </a:solidFill>
              </a:rPr>
              <a:t>ARGUMENTO</a:t>
            </a:r>
            <a:endParaRPr lang="es-PE" sz="4000" b="1" dirty="0">
              <a:solidFill>
                <a:schemeClr val="bg1"/>
              </a:solidFill>
            </a:endParaRPr>
          </a:p>
        </p:txBody>
      </p:sp>
      <p:sp>
        <p:nvSpPr>
          <p:cNvPr id="6" name="CuadroTexto 5">
            <a:extLst>
              <a:ext uri="{FF2B5EF4-FFF2-40B4-BE49-F238E27FC236}">
                <a16:creationId xmlns:a16="http://schemas.microsoft.com/office/drawing/2014/main" id="{E0DF15BC-99B3-2684-9B3F-F4F01AF0004C}"/>
              </a:ext>
            </a:extLst>
          </p:cNvPr>
          <p:cNvSpPr txBox="1"/>
          <p:nvPr/>
        </p:nvSpPr>
        <p:spPr>
          <a:xfrm>
            <a:off x="9414933" y="3509995"/>
            <a:ext cx="2506134" cy="707886"/>
          </a:xfrm>
          <a:prstGeom prst="rect">
            <a:avLst/>
          </a:prstGeom>
          <a:solidFill>
            <a:schemeClr val="accent3">
              <a:lumMod val="60000"/>
              <a:lumOff val="40000"/>
            </a:schemeClr>
          </a:solidFill>
        </p:spPr>
        <p:txBody>
          <a:bodyPr wrap="square" rtlCol="0">
            <a:spAutoFit/>
          </a:bodyPr>
          <a:lstStyle/>
          <a:p>
            <a:r>
              <a:rPr lang="es-ES" sz="4000" b="1" dirty="0">
                <a:solidFill>
                  <a:schemeClr val="bg1"/>
                </a:solidFill>
              </a:rPr>
              <a:t>EMPATÍA</a:t>
            </a:r>
            <a:endParaRPr lang="es-PE" sz="4000" b="1" dirty="0">
              <a:solidFill>
                <a:schemeClr val="bg1"/>
              </a:solidFill>
            </a:endParaRPr>
          </a:p>
        </p:txBody>
      </p:sp>
      <p:sp>
        <p:nvSpPr>
          <p:cNvPr id="3" name="Marcador de fecha 2">
            <a:extLst>
              <a:ext uri="{FF2B5EF4-FFF2-40B4-BE49-F238E27FC236}">
                <a16:creationId xmlns:a16="http://schemas.microsoft.com/office/drawing/2014/main" id="{633B3EB0-0FDF-48E4-BF3E-31DD0A5425D9}"/>
              </a:ext>
            </a:extLst>
          </p:cNvPr>
          <p:cNvSpPr>
            <a:spLocks noGrp="1"/>
          </p:cNvSpPr>
          <p:nvPr>
            <p:ph type="dt" sz="half" idx="10"/>
          </p:nvPr>
        </p:nvSpPr>
        <p:spPr/>
        <p:txBody>
          <a:bodyPr/>
          <a:lstStyle/>
          <a:p>
            <a:fld id="{22359D0C-4CA1-4A40-BAD1-C827073B71A9}"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BBD58E58-90A3-4F8E-A482-1D0C77FC8FC8}"/>
              </a:ext>
            </a:extLst>
          </p:cNvPr>
          <p:cNvSpPr>
            <a:spLocks noGrp="1"/>
          </p:cNvSpPr>
          <p:nvPr>
            <p:ph type="sldNum" sz="quarter" idx="12"/>
          </p:nvPr>
        </p:nvSpPr>
        <p:spPr>
          <a:xfrm>
            <a:off x="9093200" y="1694787"/>
            <a:ext cx="2743200" cy="365125"/>
          </a:xfrm>
        </p:spPr>
        <p:txBody>
          <a:bodyPr/>
          <a:lstStyle/>
          <a:p>
            <a:fld id="{6D22F896-40B5-4ADD-8801-0D06FADFA095}" type="slidenum">
              <a:rPr lang="en-US" sz="2400" b="1" smtClean="0">
                <a:solidFill>
                  <a:srgbClr val="FFFF00"/>
                </a:solidFill>
              </a:rPr>
              <a:t>284</a:t>
            </a:fld>
            <a:endParaRPr lang="en-US" sz="2400" b="1" dirty="0">
              <a:solidFill>
                <a:srgbClr val="FFFF00"/>
              </a:solidFill>
            </a:endParaRPr>
          </a:p>
        </p:txBody>
      </p:sp>
    </p:spTree>
    <p:extLst>
      <p:ext uri="{BB962C8B-B14F-4D97-AF65-F5344CB8AC3E}">
        <p14:creationId xmlns:p14="http://schemas.microsoft.com/office/powerpoint/2010/main" val="11573542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Lst>
  </p:timing>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2BF3EA-2483-CB2C-3440-E962CA8BDEC8}"/>
              </a:ext>
            </a:extLst>
          </p:cNvPr>
          <p:cNvSpPr>
            <a:spLocks noGrp="1"/>
          </p:cNvSpPr>
          <p:nvPr>
            <p:ph type="title"/>
          </p:nvPr>
        </p:nvSpPr>
        <p:spPr>
          <a:xfrm>
            <a:off x="462844" y="175806"/>
            <a:ext cx="11266311" cy="770058"/>
          </a:xfrm>
          <a:solidFill>
            <a:srgbClr val="FF0000"/>
          </a:solidFill>
        </p:spPr>
        <p:txBody>
          <a:bodyPr/>
          <a:lstStyle/>
          <a:p>
            <a:r>
              <a:rPr lang="es-ES" b="1" dirty="0"/>
              <a:t>COMPETENCIA INTRAPERSNAL – MOTIVACION </a:t>
            </a:r>
            <a:endParaRPr lang="es-PE" b="1" dirty="0"/>
          </a:p>
        </p:txBody>
      </p:sp>
      <p:sp>
        <p:nvSpPr>
          <p:cNvPr id="3" name="Marcador de contenido 2">
            <a:extLst>
              <a:ext uri="{FF2B5EF4-FFF2-40B4-BE49-F238E27FC236}">
                <a16:creationId xmlns:a16="http://schemas.microsoft.com/office/drawing/2014/main" id="{C4AE2655-2911-2B1E-9AF3-A47ABB30A6C4}"/>
              </a:ext>
            </a:extLst>
          </p:cNvPr>
          <p:cNvSpPr>
            <a:spLocks noGrp="1"/>
          </p:cNvSpPr>
          <p:nvPr>
            <p:ph idx="1"/>
          </p:nvPr>
        </p:nvSpPr>
        <p:spPr>
          <a:xfrm>
            <a:off x="315409" y="1150307"/>
            <a:ext cx="11266311" cy="1546594"/>
          </a:xfrm>
          <a:solidFill>
            <a:schemeClr val="accent4">
              <a:lumMod val="60000"/>
              <a:lumOff val="40000"/>
            </a:schemeClr>
          </a:solidFill>
        </p:spPr>
        <p:txBody>
          <a:bodyPr>
            <a:normAutofit/>
          </a:bodyPr>
          <a:lstStyle/>
          <a:p>
            <a:pPr algn="just"/>
            <a:r>
              <a:rPr lang="es-ES" sz="3200" b="1" dirty="0">
                <a:solidFill>
                  <a:schemeClr val="bg1"/>
                </a:solidFill>
              </a:rPr>
              <a:t>Motivarnos y el </a:t>
            </a:r>
            <a:r>
              <a:rPr lang="es-ES" sz="3200" b="1" dirty="0">
                <a:solidFill>
                  <a:srgbClr val="FF0000"/>
                </a:solidFill>
              </a:rPr>
              <a:t>optimismo</a:t>
            </a:r>
            <a:r>
              <a:rPr lang="es-ES" sz="3200" b="1" dirty="0">
                <a:solidFill>
                  <a:schemeClr val="bg1"/>
                </a:solidFill>
              </a:rPr>
              <a:t> es uno de los requisitos imprescindibles para la consecución de metas relevantes y tareas complejas</a:t>
            </a:r>
            <a:r>
              <a:rPr lang="es-ES" sz="3200" b="1" dirty="0"/>
              <a:t>. </a:t>
            </a:r>
            <a:endParaRPr lang="es-PE" sz="3200" b="1" dirty="0"/>
          </a:p>
        </p:txBody>
      </p:sp>
      <p:sp>
        <p:nvSpPr>
          <p:cNvPr id="5" name="Marcador de contenido 2">
            <a:extLst>
              <a:ext uri="{FF2B5EF4-FFF2-40B4-BE49-F238E27FC236}">
                <a16:creationId xmlns:a16="http://schemas.microsoft.com/office/drawing/2014/main" id="{56A8D209-F5AC-54C3-37A2-F8C6569C701F}"/>
              </a:ext>
            </a:extLst>
          </p:cNvPr>
          <p:cNvSpPr txBox="1">
            <a:spLocks/>
          </p:cNvSpPr>
          <p:nvPr/>
        </p:nvSpPr>
        <p:spPr>
          <a:xfrm>
            <a:off x="315409" y="3429000"/>
            <a:ext cx="11413746" cy="2524287"/>
          </a:xfrm>
          <a:prstGeom prst="rect">
            <a:avLst/>
          </a:prstGeom>
          <a:solidFill>
            <a:srgbClr val="002060"/>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algn="just"/>
            <a:r>
              <a:rPr lang="es-ES" sz="3200" b="1" dirty="0"/>
              <a:t>Esta capacidad se pone a prueba cuando surgen dificultades …. El cansancio ,el fracaso ,es el momento en que mantener el pensamiento en que las cosas eran bien, puede significar el </a:t>
            </a:r>
            <a:r>
              <a:rPr lang="es-ES" sz="3200" b="1" dirty="0">
                <a:solidFill>
                  <a:srgbClr val="FF0000"/>
                </a:solidFill>
              </a:rPr>
              <a:t>ÉXITO</a:t>
            </a:r>
            <a:r>
              <a:rPr lang="es-ES" sz="3200" b="1" dirty="0"/>
              <a:t> o el </a:t>
            </a:r>
            <a:r>
              <a:rPr lang="es-ES" sz="3200" b="1" dirty="0">
                <a:solidFill>
                  <a:srgbClr val="FF0000"/>
                </a:solidFill>
              </a:rPr>
              <a:t>ABANDOMNO Y FRACASO. </a:t>
            </a:r>
            <a:endParaRPr lang="es-PE" sz="3200" b="1" dirty="0">
              <a:solidFill>
                <a:srgbClr val="FF0000"/>
              </a:solidFill>
            </a:endParaRPr>
          </a:p>
        </p:txBody>
      </p:sp>
      <p:sp>
        <p:nvSpPr>
          <p:cNvPr id="4" name="Marcador de fecha 3">
            <a:extLst>
              <a:ext uri="{FF2B5EF4-FFF2-40B4-BE49-F238E27FC236}">
                <a16:creationId xmlns:a16="http://schemas.microsoft.com/office/drawing/2014/main" id="{45CB792A-8966-45E5-B102-51925F80FDE9}"/>
              </a:ext>
            </a:extLst>
          </p:cNvPr>
          <p:cNvSpPr>
            <a:spLocks noGrp="1"/>
          </p:cNvSpPr>
          <p:nvPr>
            <p:ph type="dt" sz="half" idx="10"/>
          </p:nvPr>
        </p:nvSpPr>
        <p:spPr/>
        <p:txBody>
          <a:bodyPr/>
          <a:lstStyle/>
          <a:p>
            <a:fld id="{E7CA4F61-F071-4938-97BB-96176C38153E}"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E932A152-DFCB-4BD5-B532-08517A156915}"/>
              </a:ext>
            </a:extLst>
          </p:cNvPr>
          <p:cNvSpPr>
            <a:spLocks noGrp="1"/>
          </p:cNvSpPr>
          <p:nvPr>
            <p:ph type="sldNum" sz="quarter" idx="12"/>
          </p:nvPr>
        </p:nvSpPr>
        <p:spPr>
          <a:xfrm>
            <a:off x="9187070" y="785182"/>
            <a:ext cx="2743200" cy="365125"/>
          </a:xfrm>
        </p:spPr>
        <p:txBody>
          <a:bodyPr/>
          <a:lstStyle/>
          <a:p>
            <a:fld id="{6D22F896-40B5-4ADD-8801-0D06FADFA095}" type="slidenum">
              <a:rPr lang="en-US" sz="2400" b="1" smtClean="0">
                <a:solidFill>
                  <a:srgbClr val="FFFF00"/>
                </a:solidFill>
              </a:rPr>
              <a:t>285</a:t>
            </a:fld>
            <a:endParaRPr lang="en-US" sz="2400" b="1" dirty="0">
              <a:solidFill>
                <a:srgbClr val="FFFF00"/>
              </a:solidFill>
            </a:endParaRPr>
          </a:p>
        </p:txBody>
      </p:sp>
    </p:spTree>
    <p:extLst>
      <p:ext uri="{BB962C8B-B14F-4D97-AF65-F5344CB8AC3E}">
        <p14:creationId xmlns:p14="http://schemas.microsoft.com/office/powerpoint/2010/main" val="483151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barn(inVertical)">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animBg="1"/>
      <p:bldP spid="5" grpId="0" animBg="1"/>
    </p:bldLst>
  </p:timing>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lustraciones, imágenes clip art, dibujos animados e iconos de stock de gráfico de barras de crecimiento de negocio dibujo - dibujo de escalera">
            <a:extLst>
              <a:ext uri="{FF2B5EF4-FFF2-40B4-BE49-F238E27FC236}">
                <a16:creationId xmlns:a16="http://schemas.microsoft.com/office/drawing/2014/main" id="{C8A24C68-5CA2-F446-6521-204A7CE80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F1F45C4F-C1DC-BC02-CE5C-6B48E225EFF9}"/>
              </a:ext>
            </a:extLst>
          </p:cNvPr>
          <p:cNvSpPr txBox="1"/>
          <p:nvPr/>
        </p:nvSpPr>
        <p:spPr>
          <a:xfrm>
            <a:off x="185195" y="5937814"/>
            <a:ext cx="1504708" cy="369332"/>
          </a:xfrm>
          <a:prstGeom prst="rect">
            <a:avLst/>
          </a:prstGeom>
          <a:solidFill>
            <a:schemeClr val="accent2"/>
          </a:solidFill>
        </p:spPr>
        <p:txBody>
          <a:bodyPr wrap="square" rtlCol="0">
            <a:spAutoFit/>
          </a:bodyPr>
          <a:lstStyle/>
          <a:p>
            <a:r>
              <a:rPr lang="es-ES" b="1" dirty="0">
                <a:solidFill>
                  <a:srgbClr val="FF0000"/>
                </a:solidFill>
              </a:rPr>
              <a:t>No lo hare</a:t>
            </a:r>
            <a:endParaRPr lang="es-PE" b="1" dirty="0">
              <a:solidFill>
                <a:srgbClr val="FF0000"/>
              </a:solidFill>
            </a:endParaRPr>
          </a:p>
        </p:txBody>
      </p:sp>
      <p:sp>
        <p:nvSpPr>
          <p:cNvPr id="6" name="CuadroTexto 5">
            <a:extLst>
              <a:ext uri="{FF2B5EF4-FFF2-40B4-BE49-F238E27FC236}">
                <a16:creationId xmlns:a16="http://schemas.microsoft.com/office/drawing/2014/main" id="{E9BD8326-21A0-F701-B097-FB7C19BD180B}"/>
              </a:ext>
            </a:extLst>
          </p:cNvPr>
          <p:cNvSpPr txBox="1"/>
          <p:nvPr/>
        </p:nvSpPr>
        <p:spPr>
          <a:xfrm>
            <a:off x="427298" y="5052257"/>
            <a:ext cx="2340015" cy="369332"/>
          </a:xfrm>
          <a:prstGeom prst="rect">
            <a:avLst/>
          </a:prstGeom>
          <a:solidFill>
            <a:schemeClr val="accent2"/>
          </a:solidFill>
        </p:spPr>
        <p:txBody>
          <a:bodyPr wrap="square" rtlCol="0">
            <a:spAutoFit/>
          </a:bodyPr>
          <a:lstStyle/>
          <a:p>
            <a:r>
              <a:rPr lang="es-ES" b="1" dirty="0">
                <a:solidFill>
                  <a:srgbClr val="FF0000"/>
                </a:solidFill>
              </a:rPr>
              <a:t>No puedo hacerlo</a:t>
            </a:r>
            <a:endParaRPr lang="es-PE" b="1" dirty="0">
              <a:solidFill>
                <a:srgbClr val="FF0000"/>
              </a:solidFill>
            </a:endParaRPr>
          </a:p>
        </p:txBody>
      </p:sp>
      <p:sp>
        <p:nvSpPr>
          <p:cNvPr id="7" name="CuadroTexto 6">
            <a:extLst>
              <a:ext uri="{FF2B5EF4-FFF2-40B4-BE49-F238E27FC236}">
                <a16:creationId xmlns:a16="http://schemas.microsoft.com/office/drawing/2014/main" id="{1CB31F33-E8F9-70B1-38F8-D95BDD730821}"/>
              </a:ext>
            </a:extLst>
          </p:cNvPr>
          <p:cNvSpPr txBox="1"/>
          <p:nvPr/>
        </p:nvSpPr>
        <p:spPr>
          <a:xfrm>
            <a:off x="1782500" y="4295094"/>
            <a:ext cx="1969625" cy="369332"/>
          </a:xfrm>
          <a:prstGeom prst="rect">
            <a:avLst/>
          </a:prstGeom>
          <a:solidFill>
            <a:schemeClr val="accent2"/>
          </a:solidFill>
        </p:spPr>
        <p:txBody>
          <a:bodyPr wrap="square" rtlCol="0">
            <a:spAutoFit/>
          </a:bodyPr>
          <a:lstStyle/>
          <a:p>
            <a:r>
              <a:rPr lang="es-ES" b="1" dirty="0">
                <a:solidFill>
                  <a:srgbClr val="FF0000"/>
                </a:solidFill>
              </a:rPr>
              <a:t>Quiero hacerlo</a:t>
            </a:r>
            <a:endParaRPr lang="es-PE" b="1" dirty="0">
              <a:solidFill>
                <a:srgbClr val="FF0000"/>
              </a:solidFill>
            </a:endParaRPr>
          </a:p>
        </p:txBody>
      </p:sp>
      <p:sp>
        <p:nvSpPr>
          <p:cNvPr id="8" name="CuadroTexto 7">
            <a:extLst>
              <a:ext uri="{FF2B5EF4-FFF2-40B4-BE49-F238E27FC236}">
                <a16:creationId xmlns:a16="http://schemas.microsoft.com/office/drawing/2014/main" id="{BBD16968-3BFB-CED1-B4A2-49C49C0785BB}"/>
              </a:ext>
            </a:extLst>
          </p:cNvPr>
          <p:cNvSpPr txBox="1"/>
          <p:nvPr/>
        </p:nvSpPr>
        <p:spPr>
          <a:xfrm>
            <a:off x="2767312" y="3615846"/>
            <a:ext cx="2063706" cy="369332"/>
          </a:xfrm>
          <a:prstGeom prst="rect">
            <a:avLst/>
          </a:prstGeom>
          <a:solidFill>
            <a:schemeClr val="accent2"/>
          </a:solidFill>
        </p:spPr>
        <p:txBody>
          <a:bodyPr wrap="square" rtlCol="0">
            <a:spAutoFit/>
          </a:bodyPr>
          <a:lstStyle/>
          <a:p>
            <a:r>
              <a:rPr lang="es-ES" b="1" dirty="0">
                <a:solidFill>
                  <a:srgbClr val="FF0000"/>
                </a:solidFill>
              </a:rPr>
              <a:t>¿como hacerlo?</a:t>
            </a:r>
            <a:endParaRPr lang="es-PE" b="1" dirty="0">
              <a:solidFill>
                <a:srgbClr val="FF0000"/>
              </a:solidFill>
            </a:endParaRPr>
          </a:p>
        </p:txBody>
      </p:sp>
      <p:sp>
        <p:nvSpPr>
          <p:cNvPr id="10" name="CuadroTexto 9">
            <a:extLst>
              <a:ext uri="{FF2B5EF4-FFF2-40B4-BE49-F238E27FC236}">
                <a16:creationId xmlns:a16="http://schemas.microsoft.com/office/drawing/2014/main" id="{F529CE1E-7440-33C3-90CA-D6B194589516}"/>
              </a:ext>
            </a:extLst>
          </p:cNvPr>
          <p:cNvSpPr txBox="1"/>
          <p:nvPr/>
        </p:nvSpPr>
        <p:spPr>
          <a:xfrm>
            <a:off x="5408269" y="2021554"/>
            <a:ext cx="2063706" cy="369332"/>
          </a:xfrm>
          <a:prstGeom prst="rect">
            <a:avLst/>
          </a:prstGeom>
          <a:solidFill>
            <a:schemeClr val="accent2"/>
          </a:solidFill>
        </p:spPr>
        <p:txBody>
          <a:bodyPr wrap="square" rtlCol="0">
            <a:spAutoFit/>
          </a:bodyPr>
          <a:lstStyle/>
          <a:p>
            <a:r>
              <a:rPr lang="es-ES" b="1" dirty="0">
                <a:solidFill>
                  <a:srgbClr val="FF0000"/>
                </a:solidFill>
              </a:rPr>
              <a:t>Puedo hacerlo </a:t>
            </a:r>
            <a:endParaRPr lang="es-PE" b="1" dirty="0">
              <a:solidFill>
                <a:srgbClr val="FF0000"/>
              </a:solidFill>
            </a:endParaRPr>
          </a:p>
        </p:txBody>
      </p:sp>
      <p:sp>
        <p:nvSpPr>
          <p:cNvPr id="11" name="CuadroTexto 10">
            <a:extLst>
              <a:ext uri="{FF2B5EF4-FFF2-40B4-BE49-F238E27FC236}">
                <a16:creationId xmlns:a16="http://schemas.microsoft.com/office/drawing/2014/main" id="{1A5577B1-EE4E-453A-AE3F-172DC371D81B}"/>
              </a:ext>
            </a:extLst>
          </p:cNvPr>
          <p:cNvSpPr txBox="1"/>
          <p:nvPr/>
        </p:nvSpPr>
        <p:spPr>
          <a:xfrm>
            <a:off x="4004841" y="2726367"/>
            <a:ext cx="2230572" cy="369332"/>
          </a:xfrm>
          <a:prstGeom prst="rect">
            <a:avLst/>
          </a:prstGeom>
          <a:solidFill>
            <a:schemeClr val="accent2"/>
          </a:solidFill>
        </p:spPr>
        <p:txBody>
          <a:bodyPr wrap="square" rtlCol="0">
            <a:spAutoFit/>
          </a:bodyPr>
          <a:lstStyle/>
          <a:p>
            <a:r>
              <a:rPr lang="es-ES" b="1" dirty="0">
                <a:solidFill>
                  <a:srgbClr val="FF0000"/>
                </a:solidFill>
              </a:rPr>
              <a:t>Tratare de hacerlo</a:t>
            </a:r>
            <a:endParaRPr lang="es-PE" b="1" dirty="0">
              <a:solidFill>
                <a:srgbClr val="FF0000"/>
              </a:solidFill>
            </a:endParaRPr>
          </a:p>
        </p:txBody>
      </p:sp>
      <p:sp>
        <p:nvSpPr>
          <p:cNvPr id="12" name="CuadroTexto 11">
            <a:extLst>
              <a:ext uri="{FF2B5EF4-FFF2-40B4-BE49-F238E27FC236}">
                <a16:creationId xmlns:a16="http://schemas.microsoft.com/office/drawing/2014/main" id="{CF53C5E2-F33A-A288-B371-7668CAB97E11}"/>
              </a:ext>
            </a:extLst>
          </p:cNvPr>
          <p:cNvSpPr txBox="1"/>
          <p:nvPr/>
        </p:nvSpPr>
        <p:spPr>
          <a:xfrm>
            <a:off x="7315199" y="1287513"/>
            <a:ext cx="1372117" cy="369332"/>
          </a:xfrm>
          <a:prstGeom prst="rect">
            <a:avLst/>
          </a:prstGeom>
          <a:solidFill>
            <a:schemeClr val="accent2"/>
          </a:solidFill>
        </p:spPr>
        <p:txBody>
          <a:bodyPr wrap="square" rtlCol="0">
            <a:spAutoFit/>
          </a:bodyPr>
          <a:lstStyle/>
          <a:p>
            <a:r>
              <a:rPr lang="es-ES" b="1" dirty="0">
                <a:solidFill>
                  <a:srgbClr val="FF0000"/>
                </a:solidFill>
              </a:rPr>
              <a:t>Lo hare</a:t>
            </a:r>
            <a:endParaRPr lang="es-PE" b="1" dirty="0">
              <a:solidFill>
                <a:srgbClr val="FF0000"/>
              </a:solidFill>
            </a:endParaRPr>
          </a:p>
        </p:txBody>
      </p:sp>
      <p:sp>
        <p:nvSpPr>
          <p:cNvPr id="14" name="CuadroTexto 13">
            <a:extLst>
              <a:ext uri="{FF2B5EF4-FFF2-40B4-BE49-F238E27FC236}">
                <a16:creationId xmlns:a16="http://schemas.microsoft.com/office/drawing/2014/main" id="{AC5B8B84-A440-70CE-12D1-0BC3BAFC2DB6}"/>
              </a:ext>
            </a:extLst>
          </p:cNvPr>
          <p:cNvSpPr txBox="1"/>
          <p:nvPr/>
        </p:nvSpPr>
        <p:spPr>
          <a:xfrm>
            <a:off x="9252992" y="668161"/>
            <a:ext cx="1592486" cy="369332"/>
          </a:xfrm>
          <a:prstGeom prst="rect">
            <a:avLst/>
          </a:prstGeom>
          <a:solidFill>
            <a:schemeClr val="accent2"/>
          </a:solidFill>
        </p:spPr>
        <p:txBody>
          <a:bodyPr wrap="square" rtlCol="0">
            <a:spAutoFit/>
          </a:bodyPr>
          <a:lstStyle/>
          <a:p>
            <a:r>
              <a:rPr lang="es-ES" b="1" dirty="0">
                <a:solidFill>
                  <a:srgbClr val="FF0000"/>
                </a:solidFill>
              </a:rPr>
              <a:t>SI SE PUEDE</a:t>
            </a:r>
            <a:endParaRPr lang="es-PE" b="1" dirty="0">
              <a:solidFill>
                <a:srgbClr val="FF0000"/>
              </a:solidFill>
            </a:endParaRPr>
          </a:p>
        </p:txBody>
      </p:sp>
      <p:sp>
        <p:nvSpPr>
          <p:cNvPr id="15" name="CuadroTexto 14">
            <a:extLst>
              <a:ext uri="{FF2B5EF4-FFF2-40B4-BE49-F238E27FC236}">
                <a16:creationId xmlns:a16="http://schemas.microsoft.com/office/drawing/2014/main" id="{FAFBCA77-22D4-BFBA-E285-CB1702389FAB}"/>
              </a:ext>
            </a:extLst>
          </p:cNvPr>
          <p:cNvSpPr txBox="1"/>
          <p:nvPr/>
        </p:nvSpPr>
        <p:spPr>
          <a:xfrm>
            <a:off x="2761008" y="5969391"/>
            <a:ext cx="7928659" cy="523220"/>
          </a:xfrm>
          <a:prstGeom prst="rect">
            <a:avLst/>
          </a:prstGeom>
          <a:solidFill>
            <a:schemeClr val="accent5">
              <a:lumMod val="75000"/>
            </a:schemeClr>
          </a:solidFill>
        </p:spPr>
        <p:txBody>
          <a:bodyPr wrap="square" rtlCol="0">
            <a:spAutoFit/>
          </a:bodyPr>
          <a:lstStyle/>
          <a:p>
            <a:r>
              <a:rPr lang="es-ES" sz="2800" b="1" dirty="0">
                <a:solidFill>
                  <a:schemeClr val="bg1"/>
                </a:solidFill>
              </a:rPr>
              <a:t>¿EN QUE ESCALON ESTAS COLOCADO HOY?</a:t>
            </a:r>
            <a:endParaRPr lang="es-PE" sz="2800" b="1" dirty="0">
              <a:solidFill>
                <a:schemeClr val="bg1"/>
              </a:solidFill>
            </a:endParaRPr>
          </a:p>
        </p:txBody>
      </p:sp>
      <p:pic>
        <p:nvPicPr>
          <p:cNvPr id="1030" name="Picture 6" descr="Negocios faq y concepto educativo. Ilustración vectorial para persona plana. Grupo de hombres y mujeres con señal de burbuja de luz de idea, libro, escalera y portátil. Elemento de diseño para banner, póster, fondo - arte vectorial de Signo de interrogación libre de derechos">
            <a:extLst>
              <a:ext uri="{FF2B5EF4-FFF2-40B4-BE49-F238E27FC236}">
                <a16:creationId xmlns:a16="http://schemas.microsoft.com/office/drawing/2014/main" id="{EF7EF2E2-A89E-D493-9DB0-38E6DC75FE4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5969" t="44263" r="65388" b="25149"/>
          <a:stretch/>
        </p:blipFill>
        <p:spPr bwMode="auto">
          <a:xfrm>
            <a:off x="11097227" y="0"/>
            <a:ext cx="843024" cy="1777243"/>
          </a:xfrm>
          <a:prstGeom prst="rect">
            <a:avLst/>
          </a:prstGeom>
          <a:noFill/>
          <a:extLst>
            <a:ext uri="{909E8E84-426E-40DD-AFC4-6F175D3DCCD1}">
              <a14:hiddenFill xmlns:a14="http://schemas.microsoft.com/office/drawing/2010/main">
                <a:solidFill>
                  <a:srgbClr val="FFFFFF"/>
                </a:solidFill>
              </a14:hiddenFill>
            </a:ext>
          </a:extLst>
        </p:spPr>
      </p:pic>
      <p:sp>
        <p:nvSpPr>
          <p:cNvPr id="2" name="Marcador de fecha 1">
            <a:extLst>
              <a:ext uri="{FF2B5EF4-FFF2-40B4-BE49-F238E27FC236}">
                <a16:creationId xmlns:a16="http://schemas.microsoft.com/office/drawing/2014/main" id="{9A7BD679-2BF1-43F5-AA9E-66332C887B5A}"/>
              </a:ext>
            </a:extLst>
          </p:cNvPr>
          <p:cNvSpPr>
            <a:spLocks noGrp="1"/>
          </p:cNvSpPr>
          <p:nvPr>
            <p:ph type="dt" sz="half" idx="10"/>
          </p:nvPr>
        </p:nvSpPr>
        <p:spPr/>
        <p:txBody>
          <a:bodyPr/>
          <a:lstStyle/>
          <a:p>
            <a:fld id="{DECE6A96-BDD6-4044-A37E-B8F1CDA9CF8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EFAAE2D-0637-4D17-9DEB-2C99173019F2}"/>
              </a:ext>
            </a:extLst>
          </p:cNvPr>
          <p:cNvSpPr>
            <a:spLocks noGrp="1"/>
          </p:cNvSpPr>
          <p:nvPr>
            <p:ph type="sldNum" sz="quarter" idx="12"/>
          </p:nvPr>
        </p:nvSpPr>
        <p:spPr/>
        <p:txBody>
          <a:bodyPr/>
          <a:lstStyle/>
          <a:p>
            <a:fld id="{6D22F896-40B5-4ADD-8801-0D06FADFA095}" type="slidenum">
              <a:rPr lang="en-US" sz="2400" b="1" smtClean="0">
                <a:solidFill>
                  <a:srgbClr val="FF0000"/>
                </a:solidFill>
              </a:rPr>
              <a:t>286</a:t>
            </a:fld>
            <a:endParaRPr lang="en-US" sz="2400" b="1" dirty="0">
              <a:solidFill>
                <a:srgbClr val="FF0000"/>
              </a:solidFill>
            </a:endParaRPr>
          </a:p>
        </p:txBody>
      </p:sp>
    </p:spTree>
    <p:extLst>
      <p:ext uri="{BB962C8B-B14F-4D97-AF65-F5344CB8AC3E}">
        <p14:creationId xmlns:p14="http://schemas.microsoft.com/office/powerpoint/2010/main" val="3194912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barn(inVertical)">
                                      <p:cBhvr>
                                        <p:cTn id="7" dur="5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barn(inVertical)">
                                      <p:cBhvr>
                                        <p:cTn id="27" dur="500"/>
                                        <p:tgtEl>
                                          <p:spTgt spid="8">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
                                            <p:txEl>
                                              <p:pRg st="0" end="0"/>
                                            </p:txEl>
                                          </p:spTgt>
                                        </p:tgtEl>
                                        <p:attrNameLst>
                                          <p:attrName>style.visibility</p:attrName>
                                        </p:attrNameLst>
                                      </p:cBhvr>
                                      <p:to>
                                        <p:strVal val="visible"/>
                                      </p:to>
                                    </p:set>
                                    <p:animEffect transition="in" filter="barn(inVertical)">
                                      <p:cBhvr>
                                        <p:cTn id="37" dur="500"/>
                                        <p:tgtEl>
                                          <p:spTgt spid="10">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4"/>
                                        </p:tgtEl>
                                        <p:attrNameLst>
                                          <p:attrName>style.visibility</p:attrName>
                                        </p:attrNameLst>
                                      </p:cBhvr>
                                      <p:to>
                                        <p:strVal val="visible"/>
                                      </p:to>
                                    </p:set>
                                    <p:animEffect transition="in" filter="barn(inVertical)">
                                      <p:cBhvr>
                                        <p:cTn id="47" dur="500"/>
                                        <p:tgtEl>
                                          <p:spTgt spid="14"/>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030"/>
                                        </p:tgtEl>
                                        <p:attrNameLst>
                                          <p:attrName>style.visibility</p:attrName>
                                        </p:attrNameLst>
                                      </p:cBhvr>
                                      <p:to>
                                        <p:strVal val="visible"/>
                                      </p:to>
                                    </p:set>
                                    <p:animEffect transition="in" filter="barn(inVertical)">
                                      <p:cBhvr>
                                        <p:cTn id="52" dur="500"/>
                                        <p:tgtEl>
                                          <p:spTgt spid="103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barn(inVertical)">
                                      <p:cBhvr>
                                        <p:cTn id="5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1" grpId="0" animBg="1"/>
      <p:bldP spid="12" grpId="0" animBg="1"/>
      <p:bldP spid="14" grpId="0" animBg="1"/>
      <p:bldP spid="15" grpId="0" animBg="1"/>
    </p:bldLst>
  </p:timing>
</p:sld>
</file>

<file path=ppt/slides/slide2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B61B4F-0486-DE6B-CA77-49D1A09B155E}"/>
              </a:ext>
            </a:extLst>
          </p:cNvPr>
          <p:cNvSpPr>
            <a:spLocks noGrp="1"/>
          </p:cNvSpPr>
          <p:nvPr>
            <p:ph type="title"/>
          </p:nvPr>
        </p:nvSpPr>
        <p:spPr>
          <a:xfrm>
            <a:off x="975360" y="96375"/>
            <a:ext cx="10426417" cy="717118"/>
          </a:xfrm>
          <a:solidFill>
            <a:srgbClr val="FF0000"/>
          </a:solidFill>
        </p:spPr>
        <p:txBody>
          <a:bodyPr/>
          <a:lstStyle/>
          <a:p>
            <a:r>
              <a:rPr lang="es-ES" b="1" dirty="0"/>
              <a:t>COMPETENCIA INTERPERSONAL –EMPATIA </a:t>
            </a:r>
            <a:endParaRPr lang="es-PE" b="1" dirty="0"/>
          </a:p>
        </p:txBody>
      </p:sp>
      <p:sp>
        <p:nvSpPr>
          <p:cNvPr id="3" name="Marcador de contenido 2">
            <a:extLst>
              <a:ext uri="{FF2B5EF4-FFF2-40B4-BE49-F238E27FC236}">
                <a16:creationId xmlns:a16="http://schemas.microsoft.com/office/drawing/2014/main" id="{89D05B1F-3683-35E5-08DF-5E50D47760C5}"/>
              </a:ext>
            </a:extLst>
          </p:cNvPr>
          <p:cNvSpPr>
            <a:spLocks noGrp="1"/>
          </p:cNvSpPr>
          <p:nvPr>
            <p:ph idx="1"/>
          </p:nvPr>
        </p:nvSpPr>
        <p:spPr>
          <a:xfrm>
            <a:off x="200377" y="1031804"/>
            <a:ext cx="11720690" cy="1632374"/>
          </a:xfrm>
        </p:spPr>
        <p:txBody>
          <a:bodyPr>
            <a:noAutofit/>
          </a:bodyPr>
          <a:lstStyle/>
          <a:p>
            <a:pPr algn="just"/>
            <a:r>
              <a:rPr lang="es-ES" sz="3600" b="1" dirty="0"/>
              <a:t>Tener la capacidad de captar los estados emocionales de los demás permite reaccionar de forma apropiada socialmente. </a:t>
            </a:r>
            <a:endParaRPr lang="es-PE" sz="3600" b="1" dirty="0"/>
          </a:p>
        </p:txBody>
      </p:sp>
      <p:pic>
        <p:nvPicPr>
          <p:cNvPr id="4" name="Picture 702">
            <a:extLst>
              <a:ext uri="{FF2B5EF4-FFF2-40B4-BE49-F238E27FC236}">
                <a16:creationId xmlns:a16="http://schemas.microsoft.com/office/drawing/2014/main" id="{FACB1BB1-49F1-F745-BD32-EF365CF6C47B}"/>
              </a:ext>
            </a:extLst>
          </p:cNvPr>
          <p:cNvPicPr/>
          <p:nvPr/>
        </p:nvPicPr>
        <p:blipFill rotWithShape="1">
          <a:blip r:embed="rId2"/>
          <a:srcRect l="55048" t="30940" b="9306"/>
          <a:stretch/>
        </p:blipFill>
        <p:spPr>
          <a:xfrm>
            <a:off x="733779" y="2882489"/>
            <a:ext cx="10803466" cy="3574755"/>
          </a:xfrm>
          <a:prstGeom prst="rect">
            <a:avLst/>
          </a:prstGeom>
        </p:spPr>
      </p:pic>
      <p:sp>
        <p:nvSpPr>
          <p:cNvPr id="5" name="Marcador de fecha 4">
            <a:extLst>
              <a:ext uri="{FF2B5EF4-FFF2-40B4-BE49-F238E27FC236}">
                <a16:creationId xmlns:a16="http://schemas.microsoft.com/office/drawing/2014/main" id="{3B7C88C5-8152-45FC-BF36-858C2D351B5C}"/>
              </a:ext>
            </a:extLst>
          </p:cNvPr>
          <p:cNvSpPr>
            <a:spLocks noGrp="1"/>
          </p:cNvSpPr>
          <p:nvPr>
            <p:ph type="dt" sz="half" idx="10"/>
          </p:nvPr>
        </p:nvSpPr>
        <p:spPr/>
        <p:txBody>
          <a:bodyPr/>
          <a:lstStyle/>
          <a:p>
            <a:fld id="{71FD0F33-9647-4D2B-8250-51C7ECFA4062}"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FB7708E4-B7D0-416A-A3AB-E5267168DDC6}"/>
              </a:ext>
            </a:extLst>
          </p:cNvPr>
          <p:cNvSpPr>
            <a:spLocks noGrp="1"/>
          </p:cNvSpPr>
          <p:nvPr>
            <p:ph type="sldNum" sz="quarter" idx="12"/>
          </p:nvPr>
        </p:nvSpPr>
        <p:spPr>
          <a:xfrm>
            <a:off x="9248423" y="682494"/>
            <a:ext cx="2743200" cy="365125"/>
          </a:xfrm>
        </p:spPr>
        <p:txBody>
          <a:bodyPr/>
          <a:lstStyle/>
          <a:p>
            <a:fld id="{6D22F896-40B5-4ADD-8801-0D06FADFA095}" type="slidenum">
              <a:rPr lang="en-US" sz="2400" b="1" smtClean="0">
                <a:solidFill>
                  <a:srgbClr val="FFFF00"/>
                </a:solidFill>
              </a:rPr>
              <a:t>287</a:t>
            </a:fld>
            <a:endParaRPr lang="en-US" sz="2400" b="1" dirty="0">
              <a:solidFill>
                <a:srgbClr val="FFFF00"/>
              </a:solidFill>
            </a:endParaRPr>
          </a:p>
        </p:txBody>
      </p:sp>
    </p:spTree>
    <p:extLst>
      <p:ext uri="{BB962C8B-B14F-4D97-AF65-F5344CB8AC3E}">
        <p14:creationId xmlns:p14="http://schemas.microsoft.com/office/powerpoint/2010/main" val="32411723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build="p"/>
    </p:bldLst>
  </p:timing>
</p:sld>
</file>

<file path=ppt/slides/slide2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0563A73-AF07-CDE1-9E20-8A39B69EEB74}"/>
              </a:ext>
            </a:extLst>
          </p:cNvPr>
          <p:cNvSpPr>
            <a:spLocks noGrp="1"/>
          </p:cNvSpPr>
          <p:nvPr>
            <p:ph type="title"/>
          </p:nvPr>
        </p:nvSpPr>
        <p:spPr>
          <a:xfrm>
            <a:off x="795868" y="141537"/>
            <a:ext cx="10459157" cy="516615"/>
          </a:xfrm>
          <a:solidFill>
            <a:srgbClr val="FF0000"/>
          </a:solidFill>
        </p:spPr>
        <p:txBody>
          <a:bodyPr>
            <a:normAutofit/>
          </a:bodyPr>
          <a:lstStyle/>
          <a:p>
            <a:pPr algn="ctr"/>
            <a:r>
              <a:rPr lang="es-ES" sz="2800" b="1" dirty="0"/>
              <a:t>Competencia interpersonal – habilidades sociales </a:t>
            </a:r>
            <a:endParaRPr lang="es-PE" sz="2800" b="1" dirty="0"/>
          </a:p>
        </p:txBody>
      </p:sp>
      <p:sp>
        <p:nvSpPr>
          <p:cNvPr id="5" name="Globo: flecha hacia abajo 4">
            <a:extLst>
              <a:ext uri="{FF2B5EF4-FFF2-40B4-BE49-F238E27FC236}">
                <a16:creationId xmlns:a16="http://schemas.microsoft.com/office/drawing/2014/main" id="{83529FBE-FB61-614D-6E40-B97D35DC3C21}"/>
              </a:ext>
            </a:extLst>
          </p:cNvPr>
          <p:cNvSpPr/>
          <p:nvPr/>
        </p:nvSpPr>
        <p:spPr>
          <a:xfrm>
            <a:off x="165487" y="812716"/>
            <a:ext cx="2946400" cy="1293028"/>
          </a:xfrm>
          <a:prstGeom prst="downArrowCallou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Reconocer los posibles conflictos, saca a la luz los desacuerdos </a:t>
            </a:r>
            <a:endParaRPr lang="es-PE" b="1" dirty="0">
              <a:solidFill>
                <a:schemeClr val="bg1"/>
              </a:solidFill>
            </a:endParaRPr>
          </a:p>
        </p:txBody>
      </p:sp>
      <p:sp>
        <p:nvSpPr>
          <p:cNvPr id="6" name="Rectángulo: esquinas redondeadas 5">
            <a:extLst>
              <a:ext uri="{FF2B5EF4-FFF2-40B4-BE49-F238E27FC236}">
                <a16:creationId xmlns:a16="http://schemas.microsoft.com/office/drawing/2014/main" id="{30C12B2F-339F-E8DB-CD04-56965E64E7A9}"/>
              </a:ext>
            </a:extLst>
          </p:cNvPr>
          <p:cNvSpPr/>
          <p:nvPr/>
        </p:nvSpPr>
        <p:spPr>
          <a:xfrm>
            <a:off x="830508" y="2184950"/>
            <a:ext cx="1749778" cy="77301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MENEJO DE CONFLICTOS </a:t>
            </a:r>
            <a:endParaRPr lang="es-PE" b="1" dirty="0">
              <a:solidFill>
                <a:schemeClr val="bg1"/>
              </a:solidFill>
            </a:endParaRPr>
          </a:p>
        </p:txBody>
      </p:sp>
      <p:sp>
        <p:nvSpPr>
          <p:cNvPr id="7" name="Globo: flecha hacia abajo 6">
            <a:extLst>
              <a:ext uri="{FF2B5EF4-FFF2-40B4-BE49-F238E27FC236}">
                <a16:creationId xmlns:a16="http://schemas.microsoft.com/office/drawing/2014/main" id="{07C6BAAC-8D5F-1F81-34F9-57B15519064C}"/>
              </a:ext>
            </a:extLst>
          </p:cNvPr>
          <p:cNvSpPr/>
          <p:nvPr/>
        </p:nvSpPr>
        <p:spPr>
          <a:xfrm>
            <a:off x="210643" y="3009090"/>
            <a:ext cx="2946400" cy="1293028"/>
          </a:xfrm>
          <a:prstGeom prst="downArrowCallout">
            <a:avLst/>
          </a:prstGeom>
          <a:solidFill>
            <a:schemeClr val="accent5"/>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Posees herramientas de persuasión</a:t>
            </a:r>
            <a:endParaRPr lang="es-PE" b="1" dirty="0">
              <a:solidFill>
                <a:schemeClr val="bg1"/>
              </a:solidFill>
            </a:endParaRPr>
          </a:p>
        </p:txBody>
      </p:sp>
      <p:sp>
        <p:nvSpPr>
          <p:cNvPr id="8" name="Rectángulo: esquinas redondeadas 7">
            <a:extLst>
              <a:ext uri="{FF2B5EF4-FFF2-40B4-BE49-F238E27FC236}">
                <a16:creationId xmlns:a16="http://schemas.microsoft.com/office/drawing/2014/main" id="{1CCA9492-357A-2F11-26D2-DD8BED293AD3}"/>
              </a:ext>
            </a:extLst>
          </p:cNvPr>
          <p:cNvSpPr/>
          <p:nvPr/>
        </p:nvSpPr>
        <p:spPr>
          <a:xfrm>
            <a:off x="808954" y="4353244"/>
            <a:ext cx="1749778" cy="478138"/>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INFLUENCIA  </a:t>
            </a:r>
            <a:endParaRPr lang="es-PE" b="1" dirty="0">
              <a:solidFill>
                <a:schemeClr val="bg1"/>
              </a:solidFill>
            </a:endParaRPr>
          </a:p>
        </p:txBody>
      </p:sp>
      <p:sp>
        <p:nvSpPr>
          <p:cNvPr id="9" name="Globo: flecha hacia abajo 8">
            <a:extLst>
              <a:ext uri="{FF2B5EF4-FFF2-40B4-BE49-F238E27FC236}">
                <a16:creationId xmlns:a16="http://schemas.microsoft.com/office/drawing/2014/main" id="{95D13365-4A27-1236-9F17-B88A7C1A7223}"/>
              </a:ext>
            </a:extLst>
          </p:cNvPr>
          <p:cNvSpPr/>
          <p:nvPr/>
        </p:nvSpPr>
        <p:spPr>
          <a:xfrm>
            <a:off x="3377174" y="808146"/>
            <a:ext cx="2523068" cy="1293028"/>
          </a:xfrm>
          <a:prstGeom prst="downArrowCallou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Inicias o controlas el cambio </a:t>
            </a:r>
            <a:endParaRPr lang="es-PE" b="1" dirty="0">
              <a:solidFill>
                <a:schemeClr val="bg1"/>
              </a:solidFill>
            </a:endParaRPr>
          </a:p>
        </p:txBody>
      </p:sp>
      <p:sp>
        <p:nvSpPr>
          <p:cNvPr id="10" name="Globo: flecha hacia abajo 9">
            <a:extLst>
              <a:ext uri="{FF2B5EF4-FFF2-40B4-BE49-F238E27FC236}">
                <a16:creationId xmlns:a16="http://schemas.microsoft.com/office/drawing/2014/main" id="{D484F23C-91FA-A1C4-4947-38DD12AF8228}"/>
              </a:ext>
            </a:extLst>
          </p:cNvPr>
          <p:cNvSpPr/>
          <p:nvPr/>
        </p:nvSpPr>
        <p:spPr>
          <a:xfrm>
            <a:off x="6154000" y="808146"/>
            <a:ext cx="2523068" cy="1293028"/>
          </a:xfrm>
          <a:prstGeom prst="downArrowCallou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Inspiras y guías a los individuos o a los grupos </a:t>
            </a:r>
            <a:endParaRPr lang="es-PE" b="1" dirty="0">
              <a:solidFill>
                <a:schemeClr val="bg1"/>
              </a:solidFill>
            </a:endParaRPr>
          </a:p>
        </p:txBody>
      </p:sp>
      <p:sp>
        <p:nvSpPr>
          <p:cNvPr id="11" name="Globo: flecha hacia abajo 10">
            <a:extLst>
              <a:ext uri="{FF2B5EF4-FFF2-40B4-BE49-F238E27FC236}">
                <a16:creationId xmlns:a16="http://schemas.microsoft.com/office/drawing/2014/main" id="{0D28A367-DFA1-DCBA-355E-0B8978FBF2AA}"/>
              </a:ext>
            </a:extLst>
          </p:cNvPr>
          <p:cNvSpPr/>
          <p:nvPr/>
        </p:nvSpPr>
        <p:spPr>
          <a:xfrm>
            <a:off x="9098843" y="806475"/>
            <a:ext cx="2523068" cy="1293028"/>
          </a:xfrm>
          <a:prstGeom prst="downArrowCallou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Crear y consolidar la amistad personal con el grupo </a:t>
            </a:r>
            <a:endParaRPr lang="es-PE" b="1" dirty="0">
              <a:solidFill>
                <a:schemeClr val="bg1"/>
              </a:solidFill>
            </a:endParaRPr>
          </a:p>
        </p:txBody>
      </p:sp>
      <p:sp>
        <p:nvSpPr>
          <p:cNvPr id="12" name="Rectángulo: esquinas redondeadas 11">
            <a:extLst>
              <a:ext uri="{FF2B5EF4-FFF2-40B4-BE49-F238E27FC236}">
                <a16:creationId xmlns:a16="http://schemas.microsoft.com/office/drawing/2014/main" id="{4170D28C-AC48-881C-37F7-BCA4600F6ABA}"/>
              </a:ext>
            </a:extLst>
          </p:cNvPr>
          <p:cNvSpPr/>
          <p:nvPr/>
        </p:nvSpPr>
        <p:spPr>
          <a:xfrm>
            <a:off x="3661197" y="2174403"/>
            <a:ext cx="1955022" cy="77301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CATALIZADOR DEL CAMBIO  </a:t>
            </a:r>
            <a:endParaRPr lang="es-PE" b="1" dirty="0">
              <a:solidFill>
                <a:schemeClr val="bg1"/>
              </a:solidFill>
            </a:endParaRPr>
          </a:p>
        </p:txBody>
      </p:sp>
      <p:sp>
        <p:nvSpPr>
          <p:cNvPr id="13" name="Rectángulo: esquinas redondeadas 12">
            <a:extLst>
              <a:ext uri="{FF2B5EF4-FFF2-40B4-BE49-F238E27FC236}">
                <a16:creationId xmlns:a16="http://schemas.microsoft.com/office/drawing/2014/main" id="{BE104371-61A2-79EB-1F9C-E95F7CC7F478}"/>
              </a:ext>
            </a:extLst>
          </p:cNvPr>
          <p:cNvSpPr/>
          <p:nvPr/>
        </p:nvSpPr>
        <p:spPr>
          <a:xfrm>
            <a:off x="6540645" y="2151785"/>
            <a:ext cx="1749778" cy="77301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LIDERAZGO </a:t>
            </a:r>
            <a:endParaRPr lang="es-PE" b="1" dirty="0">
              <a:solidFill>
                <a:schemeClr val="bg1"/>
              </a:solidFill>
            </a:endParaRPr>
          </a:p>
        </p:txBody>
      </p:sp>
      <p:sp>
        <p:nvSpPr>
          <p:cNvPr id="14" name="Rectángulo: esquinas redondeadas 13">
            <a:extLst>
              <a:ext uri="{FF2B5EF4-FFF2-40B4-BE49-F238E27FC236}">
                <a16:creationId xmlns:a16="http://schemas.microsoft.com/office/drawing/2014/main" id="{871615D7-9992-75A9-BF0C-9DD2E48CD989}"/>
              </a:ext>
            </a:extLst>
          </p:cNvPr>
          <p:cNvSpPr/>
          <p:nvPr/>
        </p:nvSpPr>
        <p:spPr>
          <a:xfrm>
            <a:off x="9485488" y="2211993"/>
            <a:ext cx="1749778" cy="77301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ESTABLECER VÍNCULOS </a:t>
            </a:r>
            <a:endParaRPr lang="es-PE" b="1" dirty="0">
              <a:solidFill>
                <a:schemeClr val="bg1"/>
              </a:solidFill>
            </a:endParaRPr>
          </a:p>
        </p:txBody>
      </p:sp>
      <p:sp>
        <p:nvSpPr>
          <p:cNvPr id="15" name="Rectángulo: esquinas redondeadas 14">
            <a:extLst>
              <a:ext uri="{FF2B5EF4-FFF2-40B4-BE49-F238E27FC236}">
                <a16:creationId xmlns:a16="http://schemas.microsoft.com/office/drawing/2014/main" id="{544ED269-7746-FABD-B52A-EF96AFEA4FC4}"/>
              </a:ext>
            </a:extLst>
          </p:cNvPr>
          <p:cNvSpPr/>
          <p:nvPr/>
        </p:nvSpPr>
        <p:spPr>
          <a:xfrm>
            <a:off x="9633268" y="4397306"/>
            <a:ext cx="1749778" cy="773014"/>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TRABAJO EN EQUIPO </a:t>
            </a:r>
            <a:endParaRPr lang="es-PE" b="1" dirty="0">
              <a:solidFill>
                <a:schemeClr val="bg1"/>
              </a:solidFill>
            </a:endParaRPr>
          </a:p>
        </p:txBody>
      </p:sp>
      <p:sp>
        <p:nvSpPr>
          <p:cNvPr id="16" name="Globo: flecha hacia abajo 15">
            <a:extLst>
              <a:ext uri="{FF2B5EF4-FFF2-40B4-BE49-F238E27FC236}">
                <a16:creationId xmlns:a16="http://schemas.microsoft.com/office/drawing/2014/main" id="{E94C8939-56C8-2595-5728-AD004BCB5F3E}"/>
              </a:ext>
            </a:extLst>
          </p:cNvPr>
          <p:cNvSpPr/>
          <p:nvPr/>
        </p:nvSpPr>
        <p:spPr>
          <a:xfrm>
            <a:off x="177802" y="4888100"/>
            <a:ext cx="3104446" cy="1293028"/>
          </a:xfrm>
          <a:prstGeom prst="downArrowCallou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Escucha abiertamente y mandas mensajes convincentes</a:t>
            </a:r>
            <a:endParaRPr lang="es-PE" b="1" dirty="0">
              <a:solidFill>
                <a:schemeClr val="bg1"/>
              </a:solidFill>
            </a:endParaRPr>
          </a:p>
        </p:txBody>
      </p:sp>
      <p:sp>
        <p:nvSpPr>
          <p:cNvPr id="17" name="Globo: flecha hacia abajo 16">
            <a:extLst>
              <a:ext uri="{FF2B5EF4-FFF2-40B4-BE49-F238E27FC236}">
                <a16:creationId xmlns:a16="http://schemas.microsoft.com/office/drawing/2014/main" id="{4B517BF0-408B-07BF-1AB6-85ECB769E6E2}"/>
              </a:ext>
            </a:extLst>
          </p:cNvPr>
          <p:cNvSpPr/>
          <p:nvPr/>
        </p:nvSpPr>
        <p:spPr>
          <a:xfrm>
            <a:off x="6215044" y="5025982"/>
            <a:ext cx="3104446" cy="1293028"/>
          </a:xfrm>
          <a:prstGeom prst="downArrowCallo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Trabajas con los demás en la consecución de objetivos compartidos</a:t>
            </a:r>
            <a:endParaRPr lang="es-PE" b="1" dirty="0">
              <a:solidFill>
                <a:schemeClr val="bg1"/>
              </a:solidFill>
            </a:endParaRPr>
          </a:p>
        </p:txBody>
      </p:sp>
      <p:sp>
        <p:nvSpPr>
          <p:cNvPr id="18" name="Rectángulo: esquinas redondeadas 17">
            <a:extLst>
              <a:ext uri="{FF2B5EF4-FFF2-40B4-BE49-F238E27FC236}">
                <a16:creationId xmlns:a16="http://schemas.microsoft.com/office/drawing/2014/main" id="{1CEE9BEA-6EB0-D2F1-8B23-AB3C5BB7EFB7}"/>
              </a:ext>
            </a:extLst>
          </p:cNvPr>
          <p:cNvSpPr/>
          <p:nvPr/>
        </p:nvSpPr>
        <p:spPr>
          <a:xfrm>
            <a:off x="773291" y="6226964"/>
            <a:ext cx="2249312" cy="470789"/>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COMUNICACION  </a:t>
            </a:r>
            <a:endParaRPr lang="es-PE" b="1" dirty="0">
              <a:solidFill>
                <a:schemeClr val="bg1"/>
              </a:solidFill>
            </a:endParaRPr>
          </a:p>
        </p:txBody>
      </p:sp>
      <p:sp>
        <p:nvSpPr>
          <p:cNvPr id="19" name="Rectángulo: esquinas redondeadas 18">
            <a:extLst>
              <a:ext uri="{FF2B5EF4-FFF2-40B4-BE49-F238E27FC236}">
                <a16:creationId xmlns:a16="http://schemas.microsoft.com/office/drawing/2014/main" id="{0F7C6CF6-DA99-2DBD-86BC-A83968286BE2}"/>
              </a:ext>
            </a:extLst>
          </p:cNvPr>
          <p:cNvSpPr/>
          <p:nvPr/>
        </p:nvSpPr>
        <p:spPr>
          <a:xfrm>
            <a:off x="6834155" y="6324525"/>
            <a:ext cx="2249312" cy="470789"/>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COOPERACIÓN  </a:t>
            </a:r>
            <a:endParaRPr lang="es-PE" b="1" dirty="0">
              <a:solidFill>
                <a:schemeClr val="bg1"/>
              </a:solidFill>
            </a:endParaRPr>
          </a:p>
        </p:txBody>
      </p:sp>
      <p:sp>
        <p:nvSpPr>
          <p:cNvPr id="20" name="Globo: flecha hacia abajo 19">
            <a:extLst>
              <a:ext uri="{FF2B5EF4-FFF2-40B4-BE49-F238E27FC236}">
                <a16:creationId xmlns:a16="http://schemas.microsoft.com/office/drawing/2014/main" id="{10F4BEAC-3E04-32AD-FBE5-6B9EC9590237}"/>
              </a:ext>
            </a:extLst>
          </p:cNvPr>
          <p:cNvSpPr/>
          <p:nvPr/>
        </p:nvSpPr>
        <p:spPr>
          <a:xfrm>
            <a:off x="8876911" y="3055053"/>
            <a:ext cx="3104446" cy="1293028"/>
          </a:xfrm>
          <a:prstGeom prst="downArrowCallou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Crear sinergia laboral enfocada hacia la consecución de objetivos </a:t>
            </a:r>
            <a:endParaRPr lang="es-PE" b="1" dirty="0">
              <a:solidFill>
                <a:schemeClr val="bg1"/>
              </a:solidFill>
            </a:endParaRPr>
          </a:p>
        </p:txBody>
      </p:sp>
      <p:sp>
        <p:nvSpPr>
          <p:cNvPr id="21" name="Elipse 20">
            <a:extLst>
              <a:ext uri="{FF2B5EF4-FFF2-40B4-BE49-F238E27FC236}">
                <a16:creationId xmlns:a16="http://schemas.microsoft.com/office/drawing/2014/main" id="{01DFE6BD-8B25-9A16-7DC9-74A53A68688B}"/>
              </a:ext>
            </a:extLst>
          </p:cNvPr>
          <p:cNvSpPr/>
          <p:nvPr/>
        </p:nvSpPr>
        <p:spPr>
          <a:xfrm>
            <a:off x="3022603" y="5452533"/>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1</a:t>
            </a:r>
            <a:endParaRPr lang="es-PE" sz="3200" b="1" dirty="0">
              <a:solidFill>
                <a:schemeClr val="bg1"/>
              </a:solidFill>
            </a:endParaRPr>
          </a:p>
        </p:txBody>
      </p:sp>
      <p:sp>
        <p:nvSpPr>
          <p:cNvPr id="22" name="Elipse 21">
            <a:extLst>
              <a:ext uri="{FF2B5EF4-FFF2-40B4-BE49-F238E27FC236}">
                <a16:creationId xmlns:a16="http://schemas.microsoft.com/office/drawing/2014/main" id="{70303ED7-E7D7-C581-884E-572C7890A534}"/>
              </a:ext>
            </a:extLst>
          </p:cNvPr>
          <p:cNvSpPr/>
          <p:nvPr/>
        </p:nvSpPr>
        <p:spPr>
          <a:xfrm>
            <a:off x="2738580" y="3429000"/>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2</a:t>
            </a:r>
            <a:endParaRPr lang="es-PE" sz="3200" b="1" dirty="0">
              <a:solidFill>
                <a:schemeClr val="bg1"/>
              </a:solidFill>
            </a:endParaRPr>
          </a:p>
        </p:txBody>
      </p:sp>
      <p:sp>
        <p:nvSpPr>
          <p:cNvPr id="23" name="Elipse 22">
            <a:extLst>
              <a:ext uri="{FF2B5EF4-FFF2-40B4-BE49-F238E27FC236}">
                <a16:creationId xmlns:a16="http://schemas.microsoft.com/office/drawing/2014/main" id="{511DF605-3E3A-B5E2-66CA-F12D53B002CE}"/>
              </a:ext>
            </a:extLst>
          </p:cNvPr>
          <p:cNvSpPr/>
          <p:nvPr/>
        </p:nvSpPr>
        <p:spPr>
          <a:xfrm>
            <a:off x="2611701" y="1481041"/>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3</a:t>
            </a:r>
            <a:endParaRPr lang="es-PE" sz="3200" b="1" dirty="0">
              <a:solidFill>
                <a:schemeClr val="bg1"/>
              </a:solidFill>
            </a:endParaRPr>
          </a:p>
        </p:txBody>
      </p:sp>
      <p:sp>
        <p:nvSpPr>
          <p:cNvPr id="24" name="Elipse 23">
            <a:extLst>
              <a:ext uri="{FF2B5EF4-FFF2-40B4-BE49-F238E27FC236}">
                <a16:creationId xmlns:a16="http://schemas.microsoft.com/office/drawing/2014/main" id="{24D6A42E-EA32-32A6-C095-4FF11DE38DE6}"/>
              </a:ext>
            </a:extLst>
          </p:cNvPr>
          <p:cNvSpPr/>
          <p:nvPr/>
        </p:nvSpPr>
        <p:spPr>
          <a:xfrm>
            <a:off x="5296922" y="1317958"/>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4</a:t>
            </a:r>
            <a:endParaRPr lang="es-PE" sz="3200" b="1" dirty="0">
              <a:solidFill>
                <a:schemeClr val="bg1"/>
              </a:solidFill>
            </a:endParaRPr>
          </a:p>
        </p:txBody>
      </p:sp>
      <p:sp>
        <p:nvSpPr>
          <p:cNvPr id="25" name="Elipse 24">
            <a:extLst>
              <a:ext uri="{FF2B5EF4-FFF2-40B4-BE49-F238E27FC236}">
                <a16:creationId xmlns:a16="http://schemas.microsoft.com/office/drawing/2014/main" id="{43FBADAC-2D16-9DFE-1EDA-1AD01B6BFBF1}"/>
              </a:ext>
            </a:extLst>
          </p:cNvPr>
          <p:cNvSpPr/>
          <p:nvPr/>
        </p:nvSpPr>
        <p:spPr>
          <a:xfrm>
            <a:off x="8087227" y="1350395"/>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5</a:t>
            </a:r>
            <a:endParaRPr lang="es-PE" sz="3200" b="1" dirty="0">
              <a:solidFill>
                <a:schemeClr val="bg1"/>
              </a:solidFill>
            </a:endParaRPr>
          </a:p>
        </p:txBody>
      </p:sp>
      <p:sp>
        <p:nvSpPr>
          <p:cNvPr id="26" name="Elipse 25">
            <a:extLst>
              <a:ext uri="{FF2B5EF4-FFF2-40B4-BE49-F238E27FC236}">
                <a16:creationId xmlns:a16="http://schemas.microsoft.com/office/drawing/2014/main" id="{B2596D7A-BD9F-3BCC-E029-BD3FFB063C1F}"/>
              </a:ext>
            </a:extLst>
          </p:cNvPr>
          <p:cNvSpPr/>
          <p:nvPr/>
        </p:nvSpPr>
        <p:spPr>
          <a:xfrm>
            <a:off x="11235266" y="1391304"/>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6</a:t>
            </a:r>
            <a:endParaRPr lang="es-PE" sz="3200" b="1" dirty="0">
              <a:solidFill>
                <a:schemeClr val="bg1"/>
              </a:solidFill>
            </a:endParaRPr>
          </a:p>
        </p:txBody>
      </p:sp>
      <p:sp>
        <p:nvSpPr>
          <p:cNvPr id="27" name="Elipse 26">
            <a:extLst>
              <a:ext uri="{FF2B5EF4-FFF2-40B4-BE49-F238E27FC236}">
                <a16:creationId xmlns:a16="http://schemas.microsoft.com/office/drawing/2014/main" id="{CA5805FA-3717-FD63-70CD-457A7049CF07}"/>
              </a:ext>
            </a:extLst>
          </p:cNvPr>
          <p:cNvSpPr/>
          <p:nvPr/>
        </p:nvSpPr>
        <p:spPr>
          <a:xfrm>
            <a:off x="8534696" y="2874125"/>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7</a:t>
            </a:r>
            <a:endParaRPr lang="es-PE" sz="3200" b="1" dirty="0">
              <a:solidFill>
                <a:schemeClr val="bg1"/>
              </a:solidFill>
            </a:endParaRPr>
          </a:p>
        </p:txBody>
      </p:sp>
      <p:sp>
        <p:nvSpPr>
          <p:cNvPr id="28" name="Elipse 27">
            <a:extLst>
              <a:ext uri="{FF2B5EF4-FFF2-40B4-BE49-F238E27FC236}">
                <a16:creationId xmlns:a16="http://schemas.microsoft.com/office/drawing/2014/main" id="{F96985AE-63EB-D49C-E2CD-4DCAB27429D5}"/>
              </a:ext>
            </a:extLst>
          </p:cNvPr>
          <p:cNvSpPr/>
          <p:nvPr/>
        </p:nvSpPr>
        <p:spPr>
          <a:xfrm>
            <a:off x="9205835" y="5534614"/>
            <a:ext cx="638594" cy="592751"/>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8</a:t>
            </a:r>
            <a:endParaRPr lang="es-PE" sz="3200" b="1" dirty="0">
              <a:solidFill>
                <a:schemeClr val="bg1"/>
              </a:solidFill>
            </a:endParaRPr>
          </a:p>
        </p:txBody>
      </p:sp>
      <p:pic>
        <p:nvPicPr>
          <p:cNvPr id="29" name="Picture 711">
            <a:extLst>
              <a:ext uri="{FF2B5EF4-FFF2-40B4-BE49-F238E27FC236}">
                <a16:creationId xmlns:a16="http://schemas.microsoft.com/office/drawing/2014/main" id="{8C10FDB3-22B9-AD9D-C8C5-39B15E2845B6}"/>
              </a:ext>
            </a:extLst>
          </p:cNvPr>
          <p:cNvPicPr/>
          <p:nvPr/>
        </p:nvPicPr>
        <p:blipFill rotWithShape="1">
          <a:blip r:embed="rId2"/>
          <a:srcRect l="21017" t="43666" r="20705" b="8802"/>
          <a:stretch/>
        </p:blipFill>
        <p:spPr>
          <a:xfrm>
            <a:off x="3596025" y="3048000"/>
            <a:ext cx="4843745" cy="1932019"/>
          </a:xfrm>
          <a:prstGeom prst="rect">
            <a:avLst/>
          </a:prstGeom>
        </p:spPr>
      </p:pic>
      <p:sp>
        <p:nvSpPr>
          <p:cNvPr id="3" name="Marcador de fecha 2">
            <a:extLst>
              <a:ext uri="{FF2B5EF4-FFF2-40B4-BE49-F238E27FC236}">
                <a16:creationId xmlns:a16="http://schemas.microsoft.com/office/drawing/2014/main" id="{E2F038D1-C5B0-48FC-AEA0-9C50CF3D9BEF}"/>
              </a:ext>
            </a:extLst>
          </p:cNvPr>
          <p:cNvSpPr>
            <a:spLocks noGrp="1"/>
          </p:cNvSpPr>
          <p:nvPr>
            <p:ph type="dt" sz="half" idx="10"/>
          </p:nvPr>
        </p:nvSpPr>
        <p:spPr/>
        <p:txBody>
          <a:bodyPr/>
          <a:lstStyle/>
          <a:p>
            <a:fld id="{3E0B147D-9626-4886-BD88-6268D689AFD3}"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CA6A181-AFDE-4E59-988B-0C85E8A8234A}"/>
              </a:ext>
            </a:extLst>
          </p:cNvPr>
          <p:cNvSpPr>
            <a:spLocks noGrp="1"/>
          </p:cNvSpPr>
          <p:nvPr>
            <p:ph type="sldNum" sz="quarter" idx="12"/>
          </p:nvPr>
        </p:nvSpPr>
        <p:spPr>
          <a:xfrm>
            <a:off x="9173290" y="367188"/>
            <a:ext cx="2743200" cy="365125"/>
          </a:xfrm>
        </p:spPr>
        <p:txBody>
          <a:bodyPr/>
          <a:lstStyle/>
          <a:p>
            <a:fld id="{6D22F896-40B5-4ADD-8801-0D06FADFA095}" type="slidenum">
              <a:rPr lang="en-US" sz="2400" b="1" smtClean="0">
                <a:solidFill>
                  <a:srgbClr val="FFFF00"/>
                </a:solidFill>
              </a:rPr>
              <a:t>288</a:t>
            </a:fld>
            <a:endParaRPr lang="en-US" sz="2400" b="1" dirty="0">
              <a:solidFill>
                <a:srgbClr val="FFFF00"/>
              </a:solidFill>
            </a:endParaRPr>
          </a:p>
        </p:txBody>
      </p:sp>
    </p:spTree>
    <p:extLst>
      <p:ext uri="{BB962C8B-B14F-4D97-AF65-F5344CB8AC3E}">
        <p14:creationId xmlns:p14="http://schemas.microsoft.com/office/powerpoint/2010/main" val="3396791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500"/>
                                        <p:tgtEl>
                                          <p:spTgt spid="1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barn(inVertical)">
                                      <p:cBhvr>
                                        <p:cTn id="22" dur="500"/>
                                        <p:tgtEl>
                                          <p:spTgt spid="18"/>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2"/>
                                        </p:tgtEl>
                                        <p:attrNameLst>
                                          <p:attrName>style.visibility</p:attrName>
                                        </p:attrNameLst>
                                      </p:cBhvr>
                                      <p:to>
                                        <p:strVal val="visible"/>
                                      </p:to>
                                    </p:set>
                                    <p:animEffect transition="in" filter="barn(inVertical)">
                                      <p:cBhvr>
                                        <p:cTn id="27" dur="500"/>
                                        <p:tgtEl>
                                          <p:spTgt spid="22"/>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barn(inVertical)">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6"/>
                                        </p:tgtEl>
                                        <p:attrNameLst>
                                          <p:attrName>style.visibility</p:attrName>
                                        </p:attrNameLst>
                                      </p:cBhvr>
                                      <p:to>
                                        <p:strVal val="visible"/>
                                      </p:to>
                                    </p:set>
                                    <p:animEffect transition="in" filter="barn(inVertical)">
                                      <p:cBhvr>
                                        <p:cTn id="52" dur="500"/>
                                        <p:tgtEl>
                                          <p:spTgt spid="6"/>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barn(inVertical)">
                                      <p:cBhvr>
                                        <p:cTn id="57" dur="500"/>
                                        <p:tgtEl>
                                          <p:spTgt spid="2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9"/>
                                        </p:tgtEl>
                                        <p:attrNameLst>
                                          <p:attrName>style.visibility</p:attrName>
                                        </p:attrNameLst>
                                      </p:cBhvr>
                                      <p:to>
                                        <p:strVal val="visible"/>
                                      </p:to>
                                    </p:set>
                                    <p:animEffect transition="in" filter="barn(inVertical)">
                                      <p:cBhvr>
                                        <p:cTn id="62" dur="500"/>
                                        <p:tgtEl>
                                          <p:spTgt spid="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2"/>
                                        </p:tgtEl>
                                        <p:attrNameLst>
                                          <p:attrName>style.visibility</p:attrName>
                                        </p:attrNameLst>
                                      </p:cBhvr>
                                      <p:to>
                                        <p:strVal val="visible"/>
                                      </p:to>
                                    </p:set>
                                    <p:animEffect transition="in" filter="barn(inVertical)">
                                      <p:cBhvr>
                                        <p:cTn id="67" dur="500"/>
                                        <p:tgtEl>
                                          <p:spTgt spid="12"/>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25"/>
                                        </p:tgtEl>
                                        <p:attrNameLst>
                                          <p:attrName>style.visibility</p:attrName>
                                        </p:attrNameLst>
                                      </p:cBhvr>
                                      <p:to>
                                        <p:strVal val="visible"/>
                                      </p:to>
                                    </p:set>
                                    <p:animEffect transition="in" filter="barn(inVertical)">
                                      <p:cBhvr>
                                        <p:cTn id="72" dur="500"/>
                                        <p:tgtEl>
                                          <p:spTgt spid="25"/>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0"/>
                                        </p:tgtEl>
                                        <p:attrNameLst>
                                          <p:attrName>style.visibility</p:attrName>
                                        </p:attrNameLst>
                                      </p:cBhvr>
                                      <p:to>
                                        <p:strVal val="visible"/>
                                      </p:to>
                                    </p:set>
                                    <p:animEffect transition="in" filter="barn(inVertical)">
                                      <p:cBhvr>
                                        <p:cTn id="77" dur="500"/>
                                        <p:tgtEl>
                                          <p:spTgt spid="10"/>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barn(inVertical)">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26"/>
                                        </p:tgtEl>
                                        <p:attrNameLst>
                                          <p:attrName>style.visibility</p:attrName>
                                        </p:attrNameLst>
                                      </p:cBhvr>
                                      <p:to>
                                        <p:strVal val="visible"/>
                                      </p:to>
                                    </p:set>
                                    <p:animEffect transition="in" filter="barn(inVertical)">
                                      <p:cBhvr>
                                        <p:cTn id="87" dur="500"/>
                                        <p:tgtEl>
                                          <p:spTgt spid="26"/>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1"/>
                                        </p:tgtEl>
                                        <p:attrNameLst>
                                          <p:attrName>style.visibility</p:attrName>
                                        </p:attrNameLst>
                                      </p:cBhvr>
                                      <p:to>
                                        <p:strVal val="visible"/>
                                      </p:to>
                                    </p:set>
                                    <p:animEffect transition="in" filter="barn(inVertical)">
                                      <p:cBhvr>
                                        <p:cTn id="92" dur="500"/>
                                        <p:tgtEl>
                                          <p:spTgt spid="11"/>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14"/>
                                        </p:tgtEl>
                                        <p:attrNameLst>
                                          <p:attrName>style.visibility</p:attrName>
                                        </p:attrNameLst>
                                      </p:cBhvr>
                                      <p:to>
                                        <p:strVal val="visible"/>
                                      </p:to>
                                    </p:set>
                                    <p:animEffect transition="in" filter="barn(inVertical)">
                                      <p:cBhvr>
                                        <p:cTn id="97" dur="500"/>
                                        <p:tgtEl>
                                          <p:spTgt spid="14"/>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27"/>
                                        </p:tgtEl>
                                        <p:attrNameLst>
                                          <p:attrName>style.visibility</p:attrName>
                                        </p:attrNameLst>
                                      </p:cBhvr>
                                      <p:to>
                                        <p:strVal val="visible"/>
                                      </p:to>
                                    </p:set>
                                    <p:animEffect transition="in" filter="barn(inVertical)">
                                      <p:cBhvr>
                                        <p:cTn id="102" dur="500"/>
                                        <p:tgtEl>
                                          <p:spTgt spid="27"/>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20"/>
                                        </p:tgtEl>
                                        <p:attrNameLst>
                                          <p:attrName>style.visibility</p:attrName>
                                        </p:attrNameLst>
                                      </p:cBhvr>
                                      <p:to>
                                        <p:strVal val="visible"/>
                                      </p:to>
                                    </p:set>
                                    <p:animEffect transition="in" filter="barn(inVertical)">
                                      <p:cBhvr>
                                        <p:cTn id="107" dur="500"/>
                                        <p:tgtEl>
                                          <p:spTgt spid="20"/>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grpId="0" nodeType="clickEffect">
                                  <p:stCondLst>
                                    <p:cond delay="0"/>
                                  </p:stCondLst>
                                  <p:childTnLst>
                                    <p:set>
                                      <p:cBhvr>
                                        <p:cTn id="111" dur="1" fill="hold">
                                          <p:stCondLst>
                                            <p:cond delay="0"/>
                                          </p:stCondLst>
                                        </p:cTn>
                                        <p:tgtEl>
                                          <p:spTgt spid="15"/>
                                        </p:tgtEl>
                                        <p:attrNameLst>
                                          <p:attrName>style.visibility</p:attrName>
                                        </p:attrNameLst>
                                      </p:cBhvr>
                                      <p:to>
                                        <p:strVal val="visible"/>
                                      </p:to>
                                    </p:set>
                                    <p:animEffect transition="in" filter="barn(inVertical)">
                                      <p:cBhvr>
                                        <p:cTn id="112" dur="500"/>
                                        <p:tgtEl>
                                          <p:spTgt spid="15"/>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28"/>
                                        </p:tgtEl>
                                        <p:attrNameLst>
                                          <p:attrName>style.visibility</p:attrName>
                                        </p:attrNameLst>
                                      </p:cBhvr>
                                      <p:to>
                                        <p:strVal val="visible"/>
                                      </p:to>
                                    </p:set>
                                    <p:animEffect transition="in" filter="barn(inVertical)">
                                      <p:cBhvr>
                                        <p:cTn id="117" dur="500"/>
                                        <p:tgtEl>
                                          <p:spTgt spid="28"/>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17"/>
                                        </p:tgtEl>
                                        <p:attrNameLst>
                                          <p:attrName>style.visibility</p:attrName>
                                        </p:attrNameLst>
                                      </p:cBhvr>
                                      <p:to>
                                        <p:strVal val="visible"/>
                                      </p:to>
                                    </p:set>
                                    <p:animEffect transition="in" filter="barn(inVertical)">
                                      <p:cBhvr>
                                        <p:cTn id="122" dur="500"/>
                                        <p:tgtEl>
                                          <p:spTgt spid="17"/>
                                        </p:tgtEl>
                                      </p:cBhvr>
                                    </p:animEffect>
                                  </p:childTnLst>
                                </p:cTn>
                              </p:par>
                            </p:childTnLst>
                          </p:cTn>
                        </p:par>
                      </p:childTnLst>
                    </p:cTn>
                  </p:par>
                  <p:par>
                    <p:cTn id="123" fill="hold">
                      <p:stCondLst>
                        <p:cond delay="indefinite"/>
                      </p:stCondLst>
                      <p:childTnLst>
                        <p:par>
                          <p:cTn id="124" fill="hold">
                            <p:stCondLst>
                              <p:cond delay="0"/>
                            </p:stCondLst>
                            <p:childTnLst>
                              <p:par>
                                <p:cTn id="125" presetID="16" presetClass="entr" presetSubtype="21" fill="hold" grpId="0" nodeType="clickEffect">
                                  <p:stCondLst>
                                    <p:cond delay="0"/>
                                  </p:stCondLst>
                                  <p:childTnLst>
                                    <p:set>
                                      <p:cBhvr>
                                        <p:cTn id="126" dur="1" fill="hold">
                                          <p:stCondLst>
                                            <p:cond delay="0"/>
                                          </p:stCondLst>
                                        </p:cTn>
                                        <p:tgtEl>
                                          <p:spTgt spid="19"/>
                                        </p:tgtEl>
                                        <p:attrNameLst>
                                          <p:attrName>style.visibility</p:attrName>
                                        </p:attrNameLst>
                                      </p:cBhvr>
                                      <p:to>
                                        <p:strVal val="visible"/>
                                      </p:to>
                                    </p:set>
                                    <p:animEffect transition="in" filter="barn(inVertical)">
                                      <p:cBhvr>
                                        <p:cTn id="127" dur="500"/>
                                        <p:tgtEl>
                                          <p:spTgt spid="19"/>
                                        </p:tgtEl>
                                      </p:cBhvr>
                                    </p:animEffect>
                                  </p:childTnLst>
                                </p:cTn>
                              </p:par>
                            </p:childTnLst>
                          </p:cTn>
                        </p:par>
                      </p:childTnLst>
                    </p:cTn>
                  </p:par>
                  <p:par>
                    <p:cTn id="128" fill="hold">
                      <p:stCondLst>
                        <p:cond delay="indefinite"/>
                      </p:stCondLst>
                      <p:childTnLst>
                        <p:par>
                          <p:cTn id="129" fill="hold">
                            <p:stCondLst>
                              <p:cond delay="0"/>
                            </p:stCondLst>
                            <p:childTnLst>
                              <p:par>
                                <p:cTn id="130" presetID="16" presetClass="entr" presetSubtype="21" fill="hold" nodeType="clickEffect">
                                  <p:stCondLst>
                                    <p:cond delay="0"/>
                                  </p:stCondLst>
                                  <p:childTnLst>
                                    <p:set>
                                      <p:cBhvr>
                                        <p:cTn id="131" dur="1" fill="hold">
                                          <p:stCondLst>
                                            <p:cond delay="0"/>
                                          </p:stCondLst>
                                        </p:cTn>
                                        <p:tgtEl>
                                          <p:spTgt spid="29"/>
                                        </p:tgtEl>
                                        <p:attrNameLst>
                                          <p:attrName>style.visibility</p:attrName>
                                        </p:attrNameLst>
                                      </p:cBhvr>
                                      <p:to>
                                        <p:strVal val="visible"/>
                                      </p:to>
                                    </p:set>
                                    <p:animEffect transition="in" filter="barn(inVertical)">
                                      <p:cBhvr>
                                        <p:cTn id="13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Lst>
  </p:timing>
</p:sld>
</file>

<file path=ppt/slides/slide2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6E3051D-A8CF-8E16-78D3-AA801A000E9C}"/>
              </a:ext>
            </a:extLst>
          </p:cNvPr>
          <p:cNvSpPr>
            <a:spLocks noGrp="1"/>
          </p:cNvSpPr>
          <p:nvPr>
            <p:ph type="title"/>
          </p:nvPr>
        </p:nvSpPr>
        <p:spPr>
          <a:xfrm>
            <a:off x="3375378" y="80224"/>
            <a:ext cx="4879622" cy="527133"/>
          </a:xfrm>
          <a:solidFill>
            <a:srgbClr val="FF0000"/>
          </a:solidFill>
        </p:spPr>
        <p:txBody>
          <a:bodyPr>
            <a:normAutofit fontScale="90000"/>
          </a:bodyPr>
          <a:lstStyle/>
          <a:p>
            <a:r>
              <a:rPr lang="es-ES" b="1" dirty="0"/>
              <a:t>neuro liderazgo</a:t>
            </a:r>
            <a:endParaRPr lang="es-PE" b="1" dirty="0"/>
          </a:p>
        </p:txBody>
      </p:sp>
      <p:sp>
        <p:nvSpPr>
          <p:cNvPr id="13" name="Rectángulo: esquinas redondeadas 12">
            <a:extLst>
              <a:ext uri="{FF2B5EF4-FFF2-40B4-BE49-F238E27FC236}">
                <a16:creationId xmlns:a16="http://schemas.microsoft.com/office/drawing/2014/main" id="{E866457D-F6C9-F271-FAE5-BC00A2AAE6FD}"/>
              </a:ext>
            </a:extLst>
          </p:cNvPr>
          <p:cNvSpPr/>
          <p:nvPr/>
        </p:nvSpPr>
        <p:spPr>
          <a:xfrm>
            <a:off x="255786" y="1357001"/>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Aprenda a trabajar en grupo. No se aislé. Adquiera un compromiso común y dialogue </a:t>
            </a:r>
            <a:endParaRPr lang="es-PE" sz="2000" b="1" dirty="0">
              <a:solidFill>
                <a:schemeClr val="bg1"/>
              </a:solidFill>
            </a:endParaRPr>
          </a:p>
        </p:txBody>
      </p:sp>
      <p:sp>
        <p:nvSpPr>
          <p:cNvPr id="14" name="Rectángulo: esquinas redondeadas 13">
            <a:extLst>
              <a:ext uri="{FF2B5EF4-FFF2-40B4-BE49-F238E27FC236}">
                <a16:creationId xmlns:a16="http://schemas.microsoft.com/office/drawing/2014/main" id="{3646934D-0013-0540-FA86-9A0D9160D623}"/>
              </a:ext>
            </a:extLst>
          </p:cNvPr>
          <p:cNvSpPr/>
          <p:nvPr/>
        </p:nvSpPr>
        <p:spPr>
          <a:xfrm>
            <a:off x="374863" y="1978339"/>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Libere su creatividad. Si el ambiente de trabajo no lo permite hágalo en su tiempo libre  </a:t>
            </a:r>
            <a:endParaRPr lang="es-PE" sz="2000" b="1" dirty="0">
              <a:solidFill>
                <a:schemeClr val="bg1"/>
              </a:solidFill>
            </a:endParaRPr>
          </a:p>
        </p:txBody>
      </p:sp>
      <p:sp>
        <p:nvSpPr>
          <p:cNvPr id="15" name="Rectángulo: esquinas redondeadas 14">
            <a:extLst>
              <a:ext uri="{FF2B5EF4-FFF2-40B4-BE49-F238E27FC236}">
                <a16:creationId xmlns:a16="http://schemas.microsoft.com/office/drawing/2014/main" id="{39F41B54-B30D-C519-30A2-77DC32FE4EA5}"/>
              </a:ext>
            </a:extLst>
          </p:cNvPr>
          <p:cNvSpPr/>
          <p:nvPr/>
        </p:nvSpPr>
        <p:spPr>
          <a:xfrm>
            <a:off x="255786" y="2637316"/>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Déjese llevar por la intuición practica. No deje todo en manos de los demás .ten sentido del oportunismo  </a:t>
            </a:r>
            <a:endParaRPr lang="es-PE" sz="2000" b="1" dirty="0">
              <a:solidFill>
                <a:schemeClr val="bg1"/>
              </a:solidFill>
            </a:endParaRPr>
          </a:p>
        </p:txBody>
      </p:sp>
      <p:sp>
        <p:nvSpPr>
          <p:cNvPr id="16" name="Rectángulo: esquinas redondeadas 15">
            <a:extLst>
              <a:ext uri="{FF2B5EF4-FFF2-40B4-BE49-F238E27FC236}">
                <a16:creationId xmlns:a16="http://schemas.microsoft.com/office/drawing/2014/main" id="{B0421DEA-3BD1-D50A-AAB9-81FD7A5DC22E}"/>
              </a:ext>
            </a:extLst>
          </p:cNvPr>
          <p:cNvSpPr/>
          <p:nvPr/>
        </p:nvSpPr>
        <p:spPr>
          <a:xfrm>
            <a:off x="332529" y="3338314"/>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Practique el ejercicio físico. Haga estiramientos durante las pausas  </a:t>
            </a:r>
            <a:endParaRPr lang="es-PE" sz="2000" b="1" dirty="0">
              <a:solidFill>
                <a:schemeClr val="bg1"/>
              </a:solidFill>
            </a:endParaRPr>
          </a:p>
        </p:txBody>
      </p:sp>
      <p:sp>
        <p:nvSpPr>
          <p:cNvPr id="17" name="Rectángulo: esquinas redondeadas 16">
            <a:extLst>
              <a:ext uri="{FF2B5EF4-FFF2-40B4-BE49-F238E27FC236}">
                <a16:creationId xmlns:a16="http://schemas.microsoft.com/office/drawing/2014/main" id="{3178CAFF-27B4-8080-A7C5-D7454CE190BA}"/>
              </a:ext>
            </a:extLst>
          </p:cNvPr>
          <p:cNvSpPr/>
          <p:nvPr/>
        </p:nvSpPr>
        <p:spPr>
          <a:xfrm>
            <a:off x="440267" y="4104358"/>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Aproveche mejor el tiempo. Tome pausas estratégicas cada 30 minutos. Descubra su ritmo natural y evite interrupciones </a:t>
            </a:r>
            <a:endParaRPr lang="es-PE" sz="2000" b="1" dirty="0">
              <a:solidFill>
                <a:schemeClr val="bg1"/>
              </a:solidFill>
            </a:endParaRPr>
          </a:p>
        </p:txBody>
      </p:sp>
      <p:sp>
        <p:nvSpPr>
          <p:cNvPr id="18" name="Rectángulo: esquinas redondeadas 17">
            <a:extLst>
              <a:ext uri="{FF2B5EF4-FFF2-40B4-BE49-F238E27FC236}">
                <a16:creationId xmlns:a16="http://schemas.microsoft.com/office/drawing/2014/main" id="{77A02952-A0AB-C395-9B5A-0BCC31ABE206}"/>
              </a:ext>
            </a:extLst>
          </p:cNvPr>
          <p:cNvSpPr/>
          <p:nvPr/>
        </p:nvSpPr>
        <p:spPr>
          <a:xfrm>
            <a:off x="440267" y="4798576"/>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De las gracias y reconozca en los demás el trabajo bien hecho  </a:t>
            </a:r>
            <a:endParaRPr lang="es-PE" sz="2000" b="1" dirty="0">
              <a:solidFill>
                <a:schemeClr val="bg1"/>
              </a:solidFill>
            </a:endParaRPr>
          </a:p>
        </p:txBody>
      </p:sp>
      <p:sp>
        <p:nvSpPr>
          <p:cNvPr id="19" name="Rectángulo: esquinas redondeadas 18">
            <a:extLst>
              <a:ext uri="{FF2B5EF4-FFF2-40B4-BE49-F238E27FC236}">
                <a16:creationId xmlns:a16="http://schemas.microsoft.com/office/drawing/2014/main" id="{249CBA62-9B8D-3140-DB76-824A949046A1}"/>
              </a:ext>
            </a:extLst>
          </p:cNvPr>
          <p:cNvSpPr/>
          <p:nvPr/>
        </p:nvSpPr>
        <p:spPr>
          <a:xfrm>
            <a:off x="440267" y="5492794"/>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Si se solicita su opinión sea cauto en lo que dice, no descalifique  el trabajo de los demás   </a:t>
            </a:r>
            <a:endParaRPr lang="es-PE" sz="2000" b="1" dirty="0">
              <a:solidFill>
                <a:schemeClr val="bg1"/>
              </a:solidFill>
            </a:endParaRPr>
          </a:p>
        </p:txBody>
      </p:sp>
      <p:sp>
        <p:nvSpPr>
          <p:cNvPr id="20" name="Rectángulo: esquinas redondeadas 19">
            <a:extLst>
              <a:ext uri="{FF2B5EF4-FFF2-40B4-BE49-F238E27FC236}">
                <a16:creationId xmlns:a16="http://schemas.microsoft.com/office/drawing/2014/main" id="{8F953CE0-E736-3548-2573-E967645F0C66}"/>
              </a:ext>
            </a:extLst>
          </p:cNvPr>
          <p:cNvSpPr/>
          <p:nvPr/>
        </p:nvSpPr>
        <p:spPr>
          <a:xfrm>
            <a:off x="483645" y="6153411"/>
            <a:ext cx="11526942" cy="552867"/>
          </a:xfrm>
          <a:prstGeom prst="round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1"/>
                </a:solidFill>
              </a:rPr>
              <a:t>Libere su creatividad. Si el ambiente de trabajo no lo permite hágalo en su tiempo libre  </a:t>
            </a:r>
            <a:endParaRPr lang="es-PE" sz="2000" b="1" dirty="0">
              <a:solidFill>
                <a:schemeClr val="bg1"/>
              </a:solidFill>
            </a:endParaRPr>
          </a:p>
        </p:txBody>
      </p:sp>
      <p:sp>
        <p:nvSpPr>
          <p:cNvPr id="21" name="Rectángulo: esquinas redondeadas 20">
            <a:extLst>
              <a:ext uri="{FF2B5EF4-FFF2-40B4-BE49-F238E27FC236}">
                <a16:creationId xmlns:a16="http://schemas.microsoft.com/office/drawing/2014/main" id="{D1F0CD76-F436-C996-CDA5-043B6FEB842F}"/>
              </a:ext>
            </a:extLst>
          </p:cNvPr>
          <p:cNvSpPr/>
          <p:nvPr/>
        </p:nvSpPr>
        <p:spPr>
          <a:xfrm>
            <a:off x="629356" y="721147"/>
            <a:ext cx="11017956" cy="552867"/>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solidFill>
                  <a:schemeClr val="bg1"/>
                </a:solidFill>
              </a:rPr>
              <a:t>PAUTAS PARA SER EMOCIONALMENTE INTELIGENTE </a:t>
            </a:r>
            <a:endParaRPr lang="es-PE" sz="3200" b="1" dirty="0">
              <a:solidFill>
                <a:schemeClr val="bg1"/>
              </a:solidFill>
            </a:endParaRPr>
          </a:p>
        </p:txBody>
      </p:sp>
      <p:sp>
        <p:nvSpPr>
          <p:cNvPr id="3" name="Marcador de fecha 2">
            <a:extLst>
              <a:ext uri="{FF2B5EF4-FFF2-40B4-BE49-F238E27FC236}">
                <a16:creationId xmlns:a16="http://schemas.microsoft.com/office/drawing/2014/main" id="{5E5751BF-D8BD-4380-8750-C82DA2FDFAC3}"/>
              </a:ext>
            </a:extLst>
          </p:cNvPr>
          <p:cNvSpPr>
            <a:spLocks noGrp="1"/>
          </p:cNvSpPr>
          <p:nvPr>
            <p:ph type="dt" sz="half" idx="10"/>
          </p:nvPr>
        </p:nvSpPr>
        <p:spPr>
          <a:xfrm>
            <a:off x="10732493" y="6467049"/>
            <a:ext cx="1050235" cy="365125"/>
          </a:xfrm>
        </p:spPr>
        <p:txBody>
          <a:bodyPr/>
          <a:lstStyle/>
          <a:p>
            <a:fld id="{00B42306-21BA-4636-A893-C950C22F40B6}" type="datetime1">
              <a:rPr lang="es-PE" sz="1200" b="1" smtClean="0">
                <a:solidFill>
                  <a:srgbClr val="FF0000"/>
                </a:solidFill>
              </a:rPr>
              <a:t>29/08/2024</a:t>
            </a:fld>
            <a:endParaRPr lang="en-US" sz="1200" b="1" dirty="0">
              <a:solidFill>
                <a:srgbClr val="FF0000"/>
              </a:solidFill>
            </a:endParaRPr>
          </a:p>
        </p:txBody>
      </p:sp>
      <p:sp>
        <p:nvSpPr>
          <p:cNvPr id="4" name="Marcador de número de diapositiva 3">
            <a:extLst>
              <a:ext uri="{FF2B5EF4-FFF2-40B4-BE49-F238E27FC236}">
                <a16:creationId xmlns:a16="http://schemas.microsoft.com/office/drawing/2014/main" id="{0083DCB9-2C21-4871-BD27-56F2BC2F33D2}"/>
              </a:ext>
            </a:extLst>
          </p:cNvPr>
          <p:cNvSpPr>
            <a:spLocks noGrp="1"/>
          </p:cNvSpPr>
          <p:nvPr>
            <p:ph type="sldNum" sz="quarter" idx="12"/>
          </p:nvPr>
        </p:nvSpPr>
        <p:spPr/>
        <p:txBody>
          <a:bodyPr/>
          <a:lstStyle/>
          <a:p>
            <a:fld id="{6D22F896-40B5-4ADD-8801-0D06FADFA095}" type="slidenum">
              <a:rPr lang="en-US" sz="2400" b="1" smtClean="0">
                <a:solidFill>
                  <a:srgbClr val="FFFF00"/>
                </a:solidFill>
              </a:rPr>
              <a:t>289</a:t>
            </a:fld>
            <a:endParaRPr lang="en-US" sz="2400" b="1" dirty="0">
              <a:solidFill>
                <a:srgbClr val="FFFF00"/>
              </a:solidFill>
            </a:endParaRPr>
          </a:p>
        </p:txBody>
      </p:sp>
    </p:spTree>
    <p:extLst>
      <p:ext uri="{BB962C8B-B14F-4D97-AF65-F5344CB8AC3E}">
        <p14:creationId xmlns:p14="http://schemas.microsoft.com/office/powerpoint/2010/main" val="222996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barn(inVertical)">
                                      <p:cBhvr>
                                        <p:cTn id="12" dur="500"/>
                                        <p:tgtEl>
                                          <p:spTgt spid="2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barn(inVertical)">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barn(inVertical)">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arn(inVertical)">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barn(inVertical)">
                                      <p:cBhvr>
                                        <p:cTn id="32" dur="500"/>
                                        <p:tgtEl>
                                          <p:spTgt spid="1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barn(inVertical)">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barn(inVertical)">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animEffect transition="in" filter="barn(inVertical)">
                                      <p:cBhvr>
                                        <p:cTn id="47" dur="500"/>
                                        <p:tgtEl>
                                          <p:spTgt spid="1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barn(inVertical)">
                                      <p:cBhvr>
                                        <p:cTn id="5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1683D6B-2752-42CC-891C-79CE0C2D11FF}"/>
              </a:ext>
            </a:extLst>
          </p:cNvPr>
          <p:cNvSpPr>
            <a:spLocks noGrp="1"/>
          </p:cNvSpPr>
          <p:nvPr>
            <p:ph idx="1"/>
          </p:nvPr>
        </p:nvSpPr>
        <p:spPr>
          <a:xfrm>
            <a:off x="159026" y="375511"/>
            <a:ext cx="7288696" cy="6345964"/>
          </a:xfrm>
        </p:spPr>
        <p:txBody>
          <a:bodyPr>
            <a:noAutofit/>
          </a:bodyPr>
          <a:lstStyle/>
          <a:p>
            <a:pPr algn="just"/>
            <a:r>
              <a:rPr lang="es-MX" sz="3600" b="1" dirty="0"/>
              <a:t>Esto significa que quienes han desarrollado unos lóbulos frontales más conectados con el resto del cerebro, suelen tener mayores facilidades para resistir las tentaciones e invertir tiempo y esfuerzo en llegar a objetivos</a:t>
            </a:r>
          </a:p>
          <a:p>
            <a:pPr algn="just"/>
            <a:r>
              <a:rPr lang="es-MX" sz="3600" b="1" dirty="0"/>
              <a:t> Lo cual es fundamental en los líderes tanto para no hacer fracasar proyectos como para dar ejemplo.</a:t>
            </a:r>
            <a:endParaRPr lang="es-PE" sz="3600" b="1" dirty="0"/>
          </a:p>
        </p:txBody>
      </p:sp>
      <p:sp>
        <p:nvSpPr>
          <p:cNvPr id="4" name="Marcador de fecha 3">
            <a:extLst>
              <a:ext uri="{FF2B5EF4-FFF2-40B4-BE49-F238E27FC236}">
                <a16:creationId xmlns:a16="http://schemas.microsoft.com/office/drawing/2014/main" id="{239A30DE-D70E-472C-A50F-8560EC8B942F}"/>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13FFB736-671D-4E2C-9C11-D78A273EC95D}"/>
              </a:ext>
            </a:extLst>
          </p:cNvPr>
          <p:cNvSpPr>
            <a:spLocks noGrp="1"/>
          </p:cNvSpPr>
          <p:nvPr>
            <p:ph type="sldNum" sz="quarter" idx="12"/>
          </p:nvPr>
        </p:nvSpPr>
        <p:spPr>
          <a:xfrm>
            <a:off x="10050780" y="136525"/>
            <a:ext cx="851452" cy="365125"/>
          </a:xfrm>
        </p:spPr>
        <p:txBody>
          <a:bodyPr/>
          <a:lstStyle/>
          <a:p>
            <a:fld id="{6D22F896-40B5-4ADD-8801-0D06FADFA095}" type="slidenum">
              <a:rPr lang="en-US" sz="2400" b="1" smtClean="0">
                <a:solidFill>
                  <a:srgbClr val="FFFF00"/>
                </a:solidFill>
              </a:rPr>
              <a:t>29</a:t>
            </a:fld>
            <a:endParaRPr lang="en-US" sz="2400" b="1" dirty="0">
              <a:solidFill>
                <a:srgbClr val="FFFF00"/>
              </a:solidFill>
            </a:endParaRPr>
          </a:p>
        </p:txBody>
      </p:sp>
      <p:pic>
        <p:nvPicPr>
          <p:cNvPr id="6" name="Imagen 5">
            <a:extLst>
              <a:ext uri="{FF2B5EF4-FFF2-40B4-BE49-F238E27FC236}">
                <a16:creationId xmlns:a16="http://schemas.microsoft.com/office/drawing/2014/main" id="{800972E0-3CB0-41E4-8A48-1F125D5E7E7D}"/>
              </a:ext>
            </a:extLst>
          </p:cNvPr>
          <p:cNvPicPr>
            <a:picLocks noChangeAspect="1"/>
          </p:cNvPicPr>
          <p:nvPr/>
        </p:nvPicPr>
        <p:blipFill>
          <a:blip r:embed="rId2"/>
          <a:stretch>
            <a:fillRect/>
          </a:stretch>
        </p:blipFill>
        <p:spPr>
          <a:xfrm>
            <a:off x="7671186" y="591102"/>
            <a:ext cx="4361788" cy="5627583"/>
          </a:xfrm>
          <a:prstGeom prst="rect">
            <a:avLst/>
          </a:prstGeom>
        </p:spPr>
      </p:pic>
    </p:spTree>
    <p:extLst>
      <p:ext uri="{BB962C8B-B14F-4D97-AF65-F5344CB8AC3E}">
        <p14:creationId xmlns:p14="http://schemas.microsoft.com/office/powerpoint/2010/main" val="355964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3D4FEF-10E5-CF66-7336-F055CBC22A5C}"/>
              </a:ext>
            </a:extLst>
          </p:cNvPr>
          <p:cNvSpPr>
            <a:spLocks noGrp="1"/>
          </p:cNvSpPr>
          <p:nvPr>
            <p:ph type="title"/>
          </p:nvPr>
        </p:nvSpPr>
        <p:spPr>
          <a:xfrm>
            <a:off x="2912533" y="222506"/>
            <a:ext cx="5658556" cy="737049"/>
          </a:xfrm>
          <a:solidFill>
            <a:srgbClr val="FF0000"/>
          </a:solidFill>
        </p:spPr>
        <p:txBody>
          <a:bodyPr/>
          <a:lstStyle/>
          <a:p>
            <a:r>
              <a:rPr lang="es-ES" b="1" dirty="0"/>
              <a:t>Gestión emocional </a:t>
            </a:r>
            <a:endParaRPr lang="es-PE" b="1" dirty="0"/>
          </a:p>
        </p:txBody>
      </p:sp>
      <p:sp>
        <p:nvSpPr>
          <p:cNvPr id="5" name="Rectángulo: esquinas redondeadas 4">
            <a:extLst>
              <a:ext uri="{FF2B5EF4-FFF2-40B4-BE49-F238E27FC236}">
                <a16:creationId xmlns:a16="http://schemas.microsoft.com/office/drawing/2014/main" id="{C89BB27D-BAB4-35F9-876D-B861D5D2978B}"/>
              </a:ext>
            </a:extLst>
          </p:cNvPr>
          <p:cNvSpPr/>
          <p:nvPr/>
        </p:nvSpPr>
        <p:spPr>
          <a:xfrm>
            <a:off x="180622" y="959555"/>
            <a:ext cx="2477911" cy="1015999"/>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Emociones nivel optimo</a:t>
            </a:r>
            <a:endParaRPr lang="es-PE" sz="2800" b="1" dirty="0">
              <a:solidFill>
                <a:schemeClr val="bg1"/>
              </a:solidFill>
            </a:endParaRPr>
          </a:p>
        </p:txBody>
      </p:sp>
      <p:sp>
        <p:nvSpPr>
          <p:cNvPr id="6" name="Rectángulo: esquinas redondeadas 5">
            <a:extLst>
              <a:ext uri="{FF2B5EF4-FFF2-40B4-BE49-F238E27FC236}">
                <a16:creationId xmlns:a16="http://schemas.microsoft.com/office/drawing/2014/main" id="{F7877681-EB0D-D96D-DF1F-A11C43B61E5B}"/>
              </a:ext>
            </a:extLst>
          </p:cNvPr>
          <p:cNvSpPr/>
          <p:nvPr/>
        </p:nvSpPr>
        <p:spPr>
          <a:xfrm>
            <a:off x="8571089" y="1083732"/>
            <a:ext cx="3445933" cy="2378759"/>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000" b="1" dirty="0">
                <a:solidFill>
                  <a:schemeClr val="bg1"/>
                </a:solidFill>
              </a:rPr>
              <a:t>Percepción, atención, memoria, motivación, toma de decisiones, flexibilidad, creatividad, autocontrol, socialización.</a:t>
            </a:r>
            <a:endParaRPr lang="es-PE" sz="2000" b="1" dirty="0">
              <a:solidFill>
                <a:schemeClr val="bg1"/>
              </a:solidFill>
            </a:endParaRPr>
          </a:p>
        </p:txBody>
      </p:sp>
      <p:sp>
        <p:nvSpPr>
          <p:cNvPr id="7" name="Rectángulo: esquinas redondeadas 6">
            <a:extLst>
              <a:ext uri="{FF2B5EF4-FFF2-40B4-BE49-F238E27FC236}">
                <a16:creationId xmlns:a16="http://schemas.microsoft.com/office/drawing/2014/main" id="{5A79156F-4590-1473-EE6F-016C6BA75154}"/>
              </a:ext>
            </a:extLst>
          </p:cNvPr>
          <p:cNvSpPr/>
          <p:nvPr/>
        </p:nvSpPr>
        <p:spPr>
          <a:xfrm>
            <a:off x="118604" y="5153377"/>
            <a:ext cx="2328191" cy="1015999"/>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800" b="1" dirty="0">
                <a:solidFill>
                  <a:schemeClr val="bg1"/>
                </a:solidFill>
              </a:rPr>
              <a:t>Emociones intensas</a:t>
            </a:r>
            <a:endParaRPr lang="es-PE" sz="2800" b="1" dirty="0">
              <a:solidFill>
                <a:schemeClr val="bg1"/>
              </a:solidFill>
            </a:endParaRPr>
          </a:p>
        </p:txBody>
      </p:sp>
      <p:sp>
        <p:nvSpPr>
          <p:cNvPr id="8" name="Rectángulo: esquinas redondeadas 7">
            <a:extLst>
              <a:ext uri="{FF2B5EF4-FFF2-40B4-BE49-F238E27FC236}">
                <a16:creationId xmlns:a16="http://schemas.microsoft.com/office/drawing/2014/main" id="{49E30CB2-D0B4-C6A9-38F3-9000D2887A37}"/>
              </a:ext>
            </a:extLst>
          </p:cNvPr>
          <p:cNvSpPr/>
          <p:nvPr/>
        </p:nvSpPr>
        <p:spPr>
          <a:xfrm>
            <a:off x="7684697" y="4364381"/>
            <a:ext cx="4250266" cy="2345716"/>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000" b="1" dirty="0">
                <a:solidFill>
                  <a:schemeClr val="bg1"/>
                </a:solidFill>
              </a:rPr>
              <a:t>Periodo refractario</a:t>
            </a:r>
          </a:p>
          <a:p>
            <a:pPr algn="just"/>
            <a:r>
              <a:rPr lang="es-ES" sz="2000" b="1" dirty="0">
                <a:solidFill>
                  <a:schemeClr val="bg1"/>
                </a:solidFill>
              </a:rPr>
              <a:t>Rapta amigdalino</a:t>
            </a:r>
          </a:p>
          <a:p>
            <a:pPr algn="just"/>
            <a:r>
              <a:rPr lang="es-ES" sz="2000" b="1" dirty="0">
                <a:solidFill>
                  <a:schemeClr val="bg1"/>
                </a:solidFill>
              </a:rPr>
              <a:t>Solo podemos recordar aquella información que concuerda con la emoción que estamos sintiendo (congruencia)</a:t>
            </a:r>
            <a:endParaRPr lang="es-PE" sz="2000" b="1" dirty="0">
              <a:solidFill>
                <a:schemeClr val="bg1"/>
              </a:solidFill>
            </a:endParaRPr>
          </a:p>
        </p:txBody>
      </p:sp>
      <p:pic>
        <p:nvPicPr>
          <p:cNvPr id="1026" name="Picture 2" descr="Corazón Vector | 3 000+ Gráficos Vectoriales Gratis - Pixabay">
            <a:extLst>
              <a:ext uri="{FF2B5EF4-FFF2-40B4-BE49-F238E27FC236}">
                <a16:creationId xmlns:a16="http://schemas.microsoft.com/office/drawing/2014/main" id="{4EA7773B-2CE0-E11D-B64C-7A47D5647C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168" y="2289633"/>
            <a:ext cx="3556000" cy="23457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or qué es importante estudiar el cerebro y los sentidos?">
            <a:extLst>
              <a:ext uri="{FF2B5EF4-FFF2-40B4-BE49-F238E27FC236}">
                <a16:creationId xmlns:a16="http://schemas.microsoft.com/office/drawing/2014/main" id="{84B0AFBA-2CB9-5201-F8AD-F65832FD69C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359" t="2508" b="2904"/>
          <a:stretch/>
        </p:blipFill>
        <p:spPr bwMode="auto">
          <a:xfrm>
            <a:off x="5158880" y="2167468"/>
            <a:ext cx="3412209" cy="2378760"/>
          </a:xfrm>
          <a:prstGeom prst="ellipse">
            <a:avLst/>
          </a:prstGeom>
          <a:noFill/>
          <a:extLst>
            <a:ext uri="{909E8E84-426E-40DD-AFC4-6F175D3DCCD1}">
              <a14:hiddenFill xmlns:a14="http://schemas.microsoft.com/office/drawing/2010/main">
                <a:solidFill>
                  <a:srgbClr val="FFFFFF"/>
                </a:solidFill>
              </a14:hiddenFill>
            </a:ext>
          </a:extLst>
        </p:spPr>
      </p:pic>
      <p:sp>
        <p:nvSpPr>
          <p:cNvPr id="9" name="Flecha: curvada hacia abajo 8">
            <a:extLst>
              <a:ext uri="{FF2B5EF4-FFF2-40B4-BE49-F238E27FC236}">
                <a16:creationId xmlns:a16="http://schemas.microsoft.com/office/drawing/2014/main" id="{F98250A4-DD2F-8FB8-6FA9-0A2DC73C481A}"/>
              </a:ext>
            </a:extLst>
          </p:cNvPr>
          <p:cNvSpPr/>
          <p:nvPr/>
        </p:nvSpPr>
        <p:spPr>
          <a:xfrm>
            <a:off x="3285067" y="1230490"/>
            <a:ext cx="3149599" cy="1059142"/>
          </a:xfrm>
          <a:prstGeom prst="curvedDown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sp>
        <p:nvSpPr>
          <p:cNvPr id="10" name="Flecha: curvada hacia arriba 9">
            <a:extLst>
              <a:ext uri="{FF2B5EF4-FFF2-40B4-BE49-F238E27FC236}">
                <a16:creationId xmlns:a16="http://schemas.microsoft.com/office/drawing/2014/main" id="{1DA5E154-918F-97AD-8E7A-05B4265F7C30}"/>
              </a:ext>
            </a:extLst>
          </p:cNvPr>
          <p:cNvSpPr/>
          <p:nvPr/>
        </p:nvSpPr>
        <p:spPr>
          <a:xfrm>
            <a:off x="2868717" y="4364381"/>
            <a:ext cx="3565950" cy="955137"/>
          </a:xfrm>
          <a:prstGeom prst="curvedUpArrow">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solidFill>
                <a:schemeClr val="tx1"/>
              </a:solidFill>
            </a:endParaRPr>
          </a:p>
        </p:txBody>
      </p:sp>
      <p:cxnSp>
        <p:nvCxnSpPr>
          <p:cNvPr id="12" name="Conector: curvado 11">
            <a:extLst>
              <a:ext uri="{FF2B5EF4-FFF2-40B4-BE49-F238E27FC236}">
                <a16:creationId xmlns:a16="http://schemas.microsoft.com/office/drawing/2014/main" id="{3460EE16-4568-34D0-2036-3169835A929E}"/>
              </a:ext>
            </a:extLst>
          </p:cNvPr>
          <p:cNvCxnSpPr>
            <a:cxnSpLocks/>
            <a:stCxn id="1026" idx="2"/>
          </p:cNvCxnSpPr>
          <p:nvPr/>
        </p:nvCxnSpPr>
        <p:spPr>
          <a:xfrm rot="5400000" flipH="1" flipV="1">
            <a:off x="3418457" y="3325245"/>
            <a:ext cx="452815" cy="2167394"/>
          </a:xfrm>
          <a:prstGeom prst="curvedConnector4">
            <a:avLst>
              <a:gd name="adj1" fmla="val -50484"/>
              <a:gd name="adj2" fmla="val 91017"/>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curvado 13">
            <a:extLst>
              <a:ext uri="{FF2B5EF4-FFF2-40B4-BE49-F238E27FC236}">
                <a16:creationId xmlns:a16="http://schemas.microsoft.com/office/drawing/2014/main" id="{BA13E2CB-8FAE-EA26-9F82-F2E4C4E7110B}"/>
              </a:ext>
            </a:extLst>
          </p:cNvPr>
          <p:cNvCxnSpPr>
            <a:stCxn id="1028" idx="4"/>
          </p:cNvCxnSpPr>
          <p:nvPr/>
        </p:nvCxnSpPr>
        <p:spPr>
          <a:xfrm rot="5400000" flipH="1">
            <a:off x="5697512" y="3378756"/>
            <a:ext cx="363695" cy="1971251"/>
          </a:xfrm>
          <a:prstGeom prst="curvedConnector4">
            <a:avLst>
              <a:gd name="adj1" fmla="val -62855"/>
              <a:gd name="adj2" fmla="val 93275"/>
            </a:avLst>
          </a:prstGeom>
          <a:ln>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3" name="Marcador de fecha 2">
            <a:extLst>
              <a:ext uri="{FF2B5EF4-FFF2-40B4-BE49-F238E27FC236}">
                <a16:creationId xmlns:a16="http://schemas.microsoft.com/office/drawing/2014/main" id="{D9206F95-CB7D-44B6-9305-694B22D5FBEE}"/>
              </a:ext>
            </a:extLst>
          </p:cNvPr>
          <p:cNvSpPr>
            <a:spLocks noGrp="1"/>
          </p:cNvSpPr>
          <p:nvPr>
            <p:ph type="dt" sz="half" idx="10"/>
          </p:nvPr>
        </p:nvSpPr>
        <p:spPr/>
        <p:txBody>
          <a:bodyPr/>
          <a:lstStyle/>
          <a:p>
            <a:fld id="{42BBE9CF-0DB2-41F1-A57B-F92D0CDC42F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8DD8F799-57D7-45B3-A93A-2D13B135C9A3}"/>
              </a:ext>
            </a:extLst>
          </p:cNvPr>
          <p:cNvSpPr>
            <a:spLocks noGrp="1"/>
          </p:cNvSpPr>
          <p:nvPr>
            <p:ph type="sldNum" sz="quarter" idx="12"/>
          </p:nvPr>
        </p:nvSpPr>
        <p:spPr/>
        <p:txBody>
          <a:bodyPr/>
          <a:lstStyle/>
          <a:p>
            <a:fld id="{6D22F896-40B5-4ADD-8801-0D06FADFA095}" type="slidenum">
              <a:rPr lang="en-US" sz="2400" b="1" smtClean="0">
                <a:solidFill>
                  <a:srgbClr val="FFFF00"/>
                </a:solidFill>
              </a:rPr>
              <a:t>290</a:t>
            </a:fld>
            <a:endParaRPr lang="en-US" sz="2400" b="1" dirty="0">
              <a:solidFill>
                <a:srgbClr val="FFFF00"/>
              </a:solidFill>
            </a:endParaRPr>
          </a:p>
        </p:txBody>
      </p:sp>
    </p:spTree>
    <p:extLst>
      <p:ext uri="{BB962C8B-B14F-4D97-AF65-F5344CB8AC3E}">
        <p14:creationId xmlns:p14="http://schemas.microsoft.com/office/powerpoint/2010/main" val="18455249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026"/>
                                        </p:tgtEl>
                                        <p:attrNameLst>
                                          <p:attrName>style.visibility</p:attrName>
                                        </p:attrNameLst>
                                      </p:cBhvr>
                                      <p:to>
                                        <p:strVal val="visible"/>
                                      </p:to>
                                    </p:set>
                                    <p:animEffect transition="in" filter="barn(inVertical)">
                                      <p:cBhvr>
                                        <p:cTn id="32" dur="500"/>
                                        <p:tgtEl>
                                          <p:spTgt spid="1026"/>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028"/>
                                        </p:tgtEl>
                                        <p:attrNameLst>
                                          <p:attrName>style.visibility</p:attrName>
                                        </p:attrNameLst>
                                      </p:cBhvr>
                                      <p:to>
                                        <p:strVal val="visible"/>
                                      </p:to>
                                    </p:set>
                                    <p:animEffect transition="in" filter="barn(inVertical)">
                                      <p:cBhvr>
                                        <p:cTn id="37" dur="500"/>
                                        <p:tgtEl>
                                          <p:spTgt spid="10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barn(inVertical)">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barn(inVertical)">
                                      <p:cBhvr>
                                        <p:cTn id="47" dur="500"/>
                                        <p:tgtEl>
                                          <p:spTgt spid="10"/>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arn(inVertical)">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2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7B1E76-9078-4E8A-B60A-2CFB1F7C6804}"/>
              </a:ext>
            </a:extLst>
          </p:cNvPr>
          <p:cNvSpPr>
            <a:spLocks noGrp="1"/>
          </p:cNvSpPr>
          <p:nvPr>
            <p:ph type="title"/>
          </p:nvPr>
        </p:nvSpPr>
        <p:spPr>
          <a:xfrm>
            <a:off x="2730500" y="119651"/>
            <a:ext cx="6889044" cy="703183"/>
          </a:xfrm>
          <a:solidFill>
            <a:srgbClr val="FF0000"/>
          </a:solidFill>
        </p:spPr>
        <p:txBody>
          <a:bodyPr/>
          <a:lstStyle/>
          <a:p>
            <a:r>
              <a:rPr lang="es-ES" b="1" dirty="0"/>
              <a:t>INTELIGENCIA EMOCIONAL </a:t>
            </a:r>
            <a:endParaRPr lang="es-PE" b="1" dirty="0"/>
          </a:p>
        </p:txBody>
      </p:sp>
      <p:pic>
        <p:nvPicPr>
          <p:cNvPr id="4" name="Picture 738">
            <a:extLst>
              <a:ext uri="{FF2B5EF4-FFF2-40B4-BE49-F238E27FC236}">
                <a16:creationId xmlns:a16="http://schemas.microsoft.com/office/drawing/2014/main" id="{252B3AF3-3159-D5A4-36D0-7EAB98A3431F}"/>
              </a:ext>
            </a:extLst>
          </p:cNvPr>
          <p:cNvPicPr/>
          <p:nvPr/>
        </p:nvPicPr>
        <p:blipFill rotWithShape="1">
          <a:blip r:embed="rId2"/>
          <a:srcRect l="26863" t="18959" r="26690" b="6672"/>
          <a:stretch/>
        </p:blipFill>
        <p:spPr>
          <a:xfrm>
            <a:off x="3131655" y="1606294"/>
            <a:ext cx="4722471" cy="4196370"/>
          </a:xfrm>
          <a:prstGeom prst="ellipse">
            <a:avLst/>
          </a:prstGeom>
        </p:spPr>
      </p:pic>
      <p:sp>
        <p:nvSpPr>
          <p:cNvPr id="5" name="Rectángulo: esquinas redondeadas 4">
            <a:extLst>
              <a:ext uri="{FF2B5EF4-FFF2-40B4-BE49-F238E27FC236}">
                <a16:creationId xmlns:a16="http://schemas.microsoft.com/office/drawing/2014/main" id="{EB3E1262-A5CE-2FC0-1EB0-AE4B1E9C9955}"/>
              </a:ext>
            </a:extLst>
          </p:cNvPr>
          <p:cNvSpPr/>
          <p:nvPr/>
        </p:nvSpPr>
        <p:spPr>
          <a:xfrm>
            <a:off x="97285" y="1031426"/>
            <a:ext cx="3307644" cy="703183"/>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t>“</a:t>
            </a:r>
            <a:r>
              <a:rPr lang="es-ES" b="1" dirty="0">
                <a:solidFill>
                  <a:schemeClr val="bg1"/>
                </a:solidFill>
              </a:rPr>
              <a:t>Habilidad de adaptarse a los  cambios</a:t>
            </a:r>
            <a:endParaRPr lang="es-PE" b="1" dirty="0">
              <a:solidFill>
                <a:schemeClr val="bg1"/>
              </a:solidFill>
            </a:endParaRPr>
          </a:p>
        </p:txBody>
      </p:sp>
      <p:sp>
        <p:nvSpPr>
          <p:cNvPr id="6" name="Rectángulo: esquinas redondeadas 5">
            <a:extLst>
              <a:ext uri="{FF2B5EF4-FFF2-40B4-BE49-F238E27FC236}">
                <a16:creationId xmlns:a16="http://schemas.microsoft.com/office/drawing/2014/main" id="{4A80E2D9-7016-EF72-8948-3EC8E832A016}"/>
              </a:ext>
            </a:extLst>
          </p:cNvPr>
          <p:cNvSpPr/>
          <p:nvPr/>
        </p:nvSpPr>
        <p:spPr>
          <a:xfrm>
            <a:off x="235091" y="5195686"/>
            <a:ext cx="3307644" cy="1390438"/>
          </a:xfrm>
          <a:prstGeom prst="round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Modelos de inteligencia:</a:t>
            </a:r>
          </a:p>
          <a:p>
            <a:pPr algn="ctr"/>
            <a:r>
              <a:rPr lang="es-ES" b="1" dirty="0">
                <a:solidFill>
                  <a:schemeClr val="bg1"/>
                </a:solidFill>
              </a:rPr>
              <a:t>Psicométricos – Teorías</a:t>
            </a:r>
          </a:p>
          <a:p>
            <a:pPr algn="ctr"/>
            <a:r>
              <a:rPr lang="es-ES" b="1" dirty="0">
                <a:solidFill>
                  <a:schemeClr val="bg1"/>
                </a:solidFill>
              </a:rPr>
              <a:t>Bifactorial – Pluralización</a:t>
            </a:r>
          </a:p>
          <a:p>
            <a:pPr algn="ctr"/>
            <a:r>
              <a:rPr lang="es-ES" b="1" dirty="0">
                <a:solidFill>
                  <a:schemeClr val="bg1"/>
                </a:solidFill>
              </a:rPr>
              <a:t>Contextualización </a:t>
            </a:r>
            <a:endParaRPr lang="es-PE" b="1" dirty="0">
              <a:solidFill>
                <a:schemeClr val="bg1"/>
              </a:solidFill>
            </a:endParaRPr>
          </a:p>
        </p:txBody>
      </p:sp>
      <p:sp>
        <p:nvSpPr>
          <p:cNvPr id="7" name="Rectángulo: esquinas redondeadas 6">
            <a:extLst>
              <a:ext uri="{FF2B5EF4-FFF2-40B4-BE49-F238E27FC236}">
                <a16:creationId xmlns:a16="http://schemas.microsoft.com/office/drawing/2014/main" id="{049D64DD-E740-28C2-2CBF-979BD8CA1AEC}"/>
              </a:ext>
            </a:extLst>
          </p:cNvPr>
          <p:cNvSpPr/>
          <p:nvPr/>
        </p:nvSpPr>
        <p:spPr>
          <a:xfrm>
            <a:off x="8787073" y="2540806"/>
            <a:ext cx="2727678" cy="1155224"/>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Funciones /mensajes</a:t>
            </a:r>
          </a:p>
          <a:p>
            <a:pPr algn="ctr"/>
            <a:r>
              <a:rPr lang="es-ES" b="1" dirty="0">
                <a:solidFill>
                  <a:schemeClr val="bg1"/>
                </a:solidFill>
              </a:rPr>
              <a:t>Adaptativa-Social- Motivacional </a:t>
            </a:r>
            <a:endParaRPr lang="es-PE" b="1" dirty="0">
              <a:solidFill>
                <a:schemeClr val="bg1"/>
              </a:solidFill>
            </a:endParaRPr>
          </a:p>
        </p:txBody>
      </p:sp>
      <p:sp>
        <p:nvSpPr>
          <p:cNvPr id="8" name="Rectángulo: esquinas redondeadas 7">
            <a:extLst>
              <a:ext uri="{FF2B5EF4-FFF2-40B4-BE49-F238E27FC236}">
                <a16:creationId xmlns:a16="http://schemas.microsoft.com/office/drawing/2014/main" id="{80948062-5EDC-2D27-FE9F-9BCD34451A96}"/>
              </a:ext>
            </a:extLst>
          </p:cNvPr>
          <p:cNvSpPr/>
          <p:nvPr/>
        </p:nvSpPr>
        <p:spPr>
          <a:xfrm>
            <a:off x="8787073" y="1067584"/>
            <a:ext cx="2595794" cy="1167500"/>
          </a:xfrm>
          <a:prstGeom prst="round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Burbujear internas </a:t>
            </a:r>
          </a:p>
          <a:p>
            <a:pPr algn="ctr"/>
            <a:r>
              <a:rPr lang="es-ES" b="1" dirty="0">
                <a:solidFill>
                  <a:schemeClr val="bg1"/>
                </a:solidFill>
              </a:rPr>
              <a:t>Componente Bio- psicosocial </a:t>
            </a:r>
            <a:endParaRPr lang="es-PE" b="1" dirty="0">
              <a:solidFill>
                <a:schemeClr val="bg1"/>
              </a:solidFill>
            </a:endParaRPr>
          </a:p>
        </p:txBody>
      </p:sp>
      <p:sp>
        <p:nvSpPr>
          <p:cNvPr id="9" name="Rectángulo: esquinas redondeadas 8">
            <a:extLst>
              <a:ext uri="{FF2B5EF4-FFF2-40B4-BE49-F238E27FC236}">
                <a16:creationId xmlns:a16="http://schemas.microsoft.com/office/drawing/2014/main" id="{D8E1FDCA-37C0-F529-E6E9-C76743891D6D}"/>
              </a:ext>
            </a:extLst>
          </p:cNvPr>
          <p:cNvSpPr/>
          <p:nvPr/>
        </p:nvSpPr>
        <p:spPr>
          <a:xfrm>
            <a:off x="8346157" y="4102078"/>
            <a:ext cx="3307644" cy="478967"/>
          </a:xfrm>
          <a:prstGeom prst="round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rPr>
              <a:t>Pasajeros  </a:t>
            </a:r>
            <a:endParaRPr lang="es-PE" b="1" dirty="0">
              <a:solidFill>
                <a:schemeClr val="bg1"/>
              </a:solidFill>
            </a:endParaRPr>
          </a:p>
        </p:txBody>
      </p:sp>
      <p:sp>
        <p:nvSpPr>
          <p:cNvPr id="10" name="Rectángulo: esquinas redondeadas 9">
            <a:extLst>
              <a:ext uri="{FF2B5EF4-FFF2-40B4-BE49-F238E27FC236}">
                <a16:creationId xmlns:a16="http://schemas.microsoft.com/office/drawing/2014/main" id="{63C18536-E00C-13A0-C5AB-D475742019DE}"/>
              </a:ext>
            </a:extLst>
          </p:cNvPr>
          <p:cNvSpPr/>
          <p:nvPr/>
        </p:nvSpPr>
        <p:spPr>
          <a:xfrm>
            <a:off x="8015111" y="5107445"/>
            <a:ext cx="3638690" cy="1390438"/>
          </a:xfrm>
          <a:prstGeom prst="round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t>Perfil emocional: Velocidad de inicio – intensidad </a:t>
            </a:r>
          </a:p>
          <a:p>
            <a:pPr algn="ctr"/>
            <a:r>
              <a:rPr lang="es-ES" b="1" dirty="0"/>
              <a:t>Duración –Tiempo de duración</a:t>
            </a:r>
          </a:p>
        </p:txBody>
      </p:sp>
      <p:sp>
        <p:nvSpPr>
          <p:cNvPr id="3" name="Marcador de fecha 2">
            <a:extLst>
              <a:ext uri="{FF2B5EF4-FFF2-40B4-BE49-F238E27FC236}">
                <a16:creationId xmlns:a16="http://schemas.microsoft.com/office/drawing/2014/main" id="{48954B5B-F424-4F97-AFBB-3D2D48EB48A7}"/>
              </a:ext>
            </a:extLst>
          </p:cNvPr>
          <p:cNvSpPr>
            <a:spLocks noGrp="1"/>
          </p:cNvSpPr>
          <p:nvPr>
            <p:ph type="dt" sz="half" idx="10"/>
          </p:nvPr>
        </p:nvSpPr>
        <p:spPr>
          <a:xfrm>
            <a:off x="4943286" y="6403561"/>
            <a:ext cx="2910840" cy="365125"/>
          </a:xfrm>
        </p:spPr>
        <p:txBody>
          <a:bodyPr/>
          <a:lstStyle/>
          <a:p>
            <a:fld id="{1D841492-4946-418F-933B-7879C645294F}" type="datetime1">
              <a:rPr lang="es-PE" sz="2400" b="1" smtClean="0">
                <a:solidFill>
                  <a:srgbClr val="FF0000"/>
                </a:solidFill>
              </a:rPr>
              <a:t>29/08/2024</a:t>
            </a:fld>
            <a:endParaRPr lang="en-US" sz="2400" b="1" dirty="0">
              <a:solidFill>
                <a:srgbClr val="FF0000"/>
              </a:solidFill>
            </a:endParaRPr>
          </a:p>
        </p:txBody>
      </p:sp>
      <p:sp>
        <p:nvSpPr>
          <p:cNvPr id="11" name="Marcador de número de diapositiva 10">
            <a:extLst>
              <a:ext uri="{FF2B5EF4-FFF2-40B4-BE49-F238E27FC236}">
                <a16:creationId xmlns:a16="http://schemas.microsoft.com/office/drawing/2014/main" id="{C7AC2203-2557-427E-B3B2-3A509D8A6C3B}"/>
              </a:ext>
            </a:extLst>
          </p:cNvPr>
          <p:cNvSpPr>
            <a:spLocks noGrp="1"/>
          </p:cNvSpPr>
          <p:nvPr>
            <p:ph type="sldNum" sz="quarter" idx="12"/>
          </p:nvPr>
        </p:nvSpPr>
        <p:spPr/>
        <p:txBody>
          <a:bodyPr/>
          <a:lstStyle/>
          <a:p>
            <a:fld id="{6D22F896-40B5-4ADD-8801-0D06FADFA095}" type="slidenum">
              <a:rPr lang="en-US" sz="2400" b="1" smtClean="0">
                <a:solidFill>
                  <a:srgbClr val="FFFF00"/>
                </a:solidFill>
              </a:rPr>
              <a:t>291</a:t>
            </a:fld>
            <a:endParaRPr lang="en-US" sz="2400" b="1" dirty="0">
              <a:solidFill>
                <a:srgbClr val="FFFF00"/>
              </a:solidFill>
            </a:endParaRPr>
          </a:p>
        </p:txBody>
      </p:sp>
    </p:spTree>
    <p:extLst>
      <p:ext uri="{BB962C8B-B14F-4D97-AF65-F5344CB8AC3E}">
        <p14:creationId xmlns:p14="http://schemas.microsoft.com/office/powerpoint/2010/main" val="369348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arn(inVertical)">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2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BE6F403-0ECE-CF73-90C6-E2BBD51CF2B8}"/>
              </a:ext>
            </a:extLst>
          </p:cNvPr>
          <p:cNvSpPr>
            <a:spLocks noGrp="1"/>
          </p:cNvSpPr>
          <p:nvPr>
            <p:ph type="title"/>
          </p:nvPr>
        </p:nvSpPr>
        <p:spPr>
          <a:xfrm>
            <a:off x="3702755" y="200447"/>
            <a:ext cx="4258733" cy="759627"/>
          </a:xfrm>
          <a:solidFill>
            <a:srgbClr val="FF0000"/>
          </a:solidFill>
        </p:spPr>
        <p:txBody>
          <a:bodyPr/>
          <a:lstStyle/>
          <a:p>
            <a:r>
              <a:rPr lang="es-ES" b="1" dirty="0">
                <a:latin typeface="Arial Black" panose="020B0A04020102020204" pitchFamily="34" charset="0"/>
              </a:rPr>
              <a:t>Dimensiones </a:t>
            </a:r>
            <a:endParaRPr lang="es-PE" b="1" dirty="0">
              <a:latin typeface="Arial Black" panose="020B0A04020102020204" pitchFamily="34" charset="0"/>
            </a:endParaRPr>
          </a:p>
        </p:txBody>
      </p:sp>
      <p:sp>
        <p:nvSpPr>
          <p:cNvPr id="5" name="Rectángulo 4">
            <a:extLst>
              <a:ext uri="{FF2B5EF4-FFF2-40B4-BE49-F238E27FC236}">
                <a16:creationId xmlns:a16="http://schemas.microsoft.com/office/drawing/2014/main" id="{9ED82076-225B-C254-373D-DA952E8B3281}"/>
              </a:ext>
            </a:extLst>
          </p:cNvPr>
          <p:cNvSpPr/>
          <p:nvPr/>
        </p:nvSpPr>
        <p:spPr>
          <a:xfrm>
            <a:off x="1142967" y="1669987"/>
            <a:ext cx="4678879" cy="1616541"/>
          </a:xfrm>
          <a:prstGeom prst="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solidFill>
                  <a:schemeClr val="bg1"/>
                </a:solidFill>
              </a:rPr>
              <a:t>Percepción</a:t>
            </a:r>
            <a:r>
              <a:rPr lang="es-ES" sz="4400" b="1" dirty="0"/>
              <a:t> </a:t>
            </a:r>
            <a:endParaRPr lang="es-PE" sz="4400" b="1" dirty="0"/>
          </a:p>
        </p:txBody>
      </p:sp>
      <p:sp>
        <p:nvSpPr>
          <p:cNvPr id="6" name="Rectángulo 5">
            <a:extLst>
              <a:ext uri="{FF2B5EF4-FFF2-40B4-BE49-F238E27FC236}">
                <a16:creationId xmlns:a16="http://schemas.microsoft.com/office/drawing/2014/main" id="{BF24A023-FAFF-0FA8-75B6-9C5CDE491929}"/>
              </a:ext>
            </a:extLst>
          </p:cNvPr>
          <p:cNvSpPr/>
          <p:nvPr/>
        </p:nvSpPr>
        <p:spPr>
          <a:xfrm>
            <a:off x="5832121" y="1669987"/>
            <a:ext cx="4775199" cy="1633457"/>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solidFill>
                  <a:schemeClr val="bg1"/>
                </a:solidFill>
              </a:rPr>
              <a:t>Facilitación  </a:t>
            </a:r>
            <a:endParaRPr lang="es-PE" sz="4400" b="1" dirty="0">
              <a:solidFill>
                <a:schemeClr val="bg1"/>
              </a:solidFill>
            </a:endParaRPr>
          </a:p>
        </p:txBody>
      </p:sp>
      <p:sp>
        <p:nvSpPr>
          <p:cNvPr id="7" name="Rectángulo 6">
            <a:extLst>
              <a:ext uri="{FF2B5EF4-FFF2-40B4-BE49-F238E27FC236}">
                <a16:creationId xmlns:a16="http://schemas.microsoft.com/office/drawing/2014/main" id="{5CB7ADD6-A2DD-A9C0-032D-CE898158FC86}"/>
              </a:ext>
            </a:extLst>
          </p:cNvPr>
          <p:cNvSpPr/>
          <p:nvPr/>
        </p:nvSpPr>
        <p:spPr>
          <a:xfrm>
            <a:off x="1145894" y="3277493"/>
            <a:ext cx="4676171" cy="1806134"/>
          </a:xfrm>
          <a:prstGeom prst="rect">
            <a:avLst/>
          </a:prstGeom>
          <a:solidFill>
            <a:schemeClr val="accent4">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solidFill>
                  <a:schemeClr val="bg1"/>
                </a:solidFill>
              </a:rPr>
              <a:t>Comprensión</a:t>
            </a:r>
            <a:r>
              <a:rPr lang="es-ES" sz="4400" b="1" dirty="0"/>
              <a:t>  </a:t>
            </a:r>
            <a:endParaRPr lang="es-PE" sz="4400" b="1" dirty="0"/>
          </a:p>
        </p:txBody>
      </p:sp>
      <p:sp>
        <p:nvSpPr>
          <p:cNvPr id="8" name="Rectángulo 7">
            <a:extLst>
              <a:ext uri="{FF2B5EF4-FFF2-40B4-BE49-F238E27FC236}">
                <a16:creationId xmlns:a16="http://schemas.microsoft.com/office/drawing/2014/main" id="{113A652B-A9F1-0687-6617-42453A48AB6B}"/>
              </a:ext>
            </a:extLst>
          </p:cNvPr>
          <p:cNvSpPr/>
          <p:nvPr/>
        </p:nvSpPr>
        <p:spPr>
          <a:xfrm>
            <a:off x="5821846" y="3305460"/>
            <a:ext cx="4775199" cy="1777504"/>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solidFill>
                  <a:schemeClr val="bg1"/>
                </a:solidFill>
              </a:rPr>
              <a:t>Regulación  </a:t>
            </a:r>
            <a:endParaRPr lang="es-PE" sz="4400" b="1" dirty="0">
              <a:solidFill>
                <a:schemeClr val="bg1"/>
              </a:solidFill>
            </a:endParaRPr>
          </a:p>
        </p:txBody>
      </p:sp>
      <p:sp>
        <p:nvSpPr>
          <p:cNvPr id="9" name="Rectángulo 8">
            <a:extLst>
              <a:ext uri="{FF2B5EF4-FFF2-40B4-BE49-F238E27FC236}">
                <a16:creationId xmlns:a16="http://schemas.microsoft.com/office/drawing/2014/main" id="{A5936592-EC95-E87C-A1D1-5494B2874ED9}"/>
              </a:ext>
            </a:extLst>
          </p:cNvPr>
          <p:cNvSpPr/>
          <p:nvPr/>
        </p:nvSpPr>
        <p:spPr>
          <a:xfrm rot="16200000">
            <a:off x="-1537627" y="2983088"/>
            <a:ext cx="4165601" cy="891823"/>
          </a:xfrm>
          <a:prstGeom prst="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t>Intrapersonal  </a:t>
            </a:r>
            <a:endParaRPr lang="es-PE" sz="4400" b="1" dirty="0"/>
          </a:p>
        </p:txBody>
      </p:sp>
      <p:sp>
        <p:nvSpPr>
          <p:cNvPr id="10" name="Rectángulo 9">
            <a:extLst>
              <a:ext uri="{FF2B5EF4-FFF2-40B4-BE49-F238E27FC236}">
                <a16:creationId xmlns:a16="http://schemas.microsoft.com/office/drawing/2014/main" id="{34D847A2-5696-E9F3-1D51-49067F1619E2}"/>
              </a:ext>
            </a:extLst>
          </p:cNvPr>
          <p:cNvSpPr/>
          <p:nvPr/>
        </p:nvSpPr>
        <p:spPr>
          <a:xfrm rot="16200000">
            <a:off x="9274596" y="3007720"/>
            <a:ext cx="4165601" cy="891823"/>
          </a:xfrm>
          <a:prstGeom prst="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400" b="1" dirty="0"/>
              <a:t>Interpersonal  </a:t>
            </a:r>
            <a:endParaRPr lang="es-PE" sz="4400" b="1" dirty="0"/>
          </a:p>
        </p:txBody>
      </p:sp>
      <p:sp>
        <p:nvSpPr>
          <p:cNvPr id="11" name="Flecha: a la derecha 10">
            <a:extLst>
              <a:ext uri="{FF2B5EF4-FFF2-40B4-BE49-F238E27FC236}">
                <a16:creationId xmlns:a16="http://schemas.microsoft.com/office/drawing/2014/main" id="{4A450B13-DF62-C4D3-77B2-B85DD5F385AB}"/>
              </a:ext>
            </a:extLst>
          </p:cNvPr>
          <p:cNvSpPr/>
          <p:nvPr/>
        </p:nvSpPr>
        <p:spPr>
          <a:xfrm>
            <a:off x="5424131" y="2081602"/>
            <a:ext cx="1099595" cy="40511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Flecha: a la derecha 11">
            <a:extLst>
              <a:ext uri="{FF2B5EF4-FFF2-40B4-BE49-F238E27FC236}">
                <a16:creationId xmlns:a16="http://schemas.microsoft.com/office/drawing/2014/main" id="{6D41CC16-BEF5-83F2-1737-955A355E8C43}"/>
              </a:ext>
            </a:extLst>
          </p:cNvPr>
          <p:cNvSpPr/>
          <p:nvPr/>
        </p:nvSpPr>
        <p:spPr>
          <a:xfrm>
            <a:off x="5333025" y="3941468"/>
            <a:ext cx="1099595" cy="405113"/>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Flecha: hacia la izquierda 12">
            <a:extLst>
              <a:ext uri="{FF2B5EF4-FFF2-40B4-BE49-F238E27FC236}">
                <a16:creationId xmlns:a16="http://schemas.microsoft.com/office/drawing/2014/main" id="{A227DD67-88E3-352C-D0EA-73186CE98F17}"/>
              </a:ext>
            </a:extLst>
          </p:cNvPr>
          <p:cNvSpPr/>
          <p:nvPr/>
        </p:nvSpPr>
        <p:spPr>
          <a:xfrm>
            <a:off x="5322615" y="2450810"/>
            <a:ext cx="1018573" cy="34348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4" name="Flecha: hacia la izquierda 13">
            <a:extLst>
              <a:ext uri="{FF2B5EF4-FFF2-40B4-BE49-F238E27FC236}">
                <a16:creationId xmlns:a16="http://schemas.microsoft.com/office/drawing/2014/main" id="{27B3A0DD-A6C4-1D98-CD77-E94E9F565C2C}"/>
              </a:ext>
            </a:extLst>
          </p:cNvPr>
          <p:cNvSpPr/>
          <p:nvPr/>
        </p:nvSpPr>
        <p:spPr>
          <a:xfrm>
            <a:off x="5373537" y="4365513"/>
            <a:ext cx="1018573" cy="343486"/>
          </a:xfrm>
          <a:prstGeom prst="lef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Flecha: hacia abajo 14">
            <a:extLst>
              <a:ext uri="{FF2B5EF4-FFF2-40B4-BE49-F238E27FC236}">
                <a16:creationId xmlns:a16="http://schemas.microsoft.com/office/drawing/2014/main" id="{61CB5F65-0ABE-8DCC-9AA0-B0797E3CDD3A}"/>
              </a:ext>
            </a:extLst>
          </p:cNvPr>
          <p:cNvSpPr/>
          <p:nvPr/>
        </p:nvSpPr>
        <p:spPr>
          <a:xfrm>
            <a:off x="3234765" y="2996691"/>
            <a:ext cx="344238" cy="668531"/>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6" name="Flecha: hacia abajo 15">
            <a:extLst>
              <a:ext uri="{FF2B5EF4-FFF2-40B4-BE49-F238E27FC236}">
                <a16:creationId xmlns:a16="http://schemas.microsoft.com/office/drawing/2014/main" id="{192EE9EB-1EFA-F238-4D25-59775E4EBAC8}"/>
              </a:ext>
            </a:extLst>
          </p:cNvPr>
          <p:cNvSpPr/>
          <p:nvPr/>
        </p:nvSpPr>
        <p:spPr>
          <a:xfrm>
            <a:off x="8324185" y="3016749"/>
            <a:ext cx="344238" cy="668531"/>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7" name="Flecha: hacia arriba 16">
            <a:extLst>
              <a:ext uri="{FF2B5EF4-FFF2-40B4-BE49-F238E27FC236}">
                <a16:creationId xmlns:a16="http://schemas.microsoft.com/office/drawing/2014/main" id="{A43C7880-6DC6-4535-400B-E73CB0C9F8F1}"/>
              </a:ext>
            </a:extLst>
          </p:cNvPr>
          <p:cNvSpPr/>
          <p:nvPr/>
        </p:nvSpPr>
        <p:spPr>
          <a:xfrm>
            <a:off x="3722942" y="2926766"/>
            <a:ext cx="344238" cy="668531"/>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8" name="Flecha: hacia arriba 17">
            <a:extLst>
              <a:ext uri="{FF2B5EF4-FFF2-40B4-BE49-F238E27FC236}">
                <a16:creationId xmlns:a16="http://schemas.microsoft.com/office/drawing/2014/main" id="{5800D4C3-FD5A-1A4D-4ABA-3EB06DBF9986}"/>
              </a:ext>
            </a:extLst>
          </p:cNvPr>
          <p:cNvSpPr/>
          <p:nvPr/>
        </p:nvSpPr>
        <p:spPr>
          <a:xfrm>
            <a:off x="7822727" y="3062134"/>
            <a:ext cx="344238" cy="598606"/>
          </a:xfrm>
          <a:prstGeom prst="up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3" name="Marcador de fecha 2">
            <a:extLst>
              <a:ext uri="{FF2B5EF4-FFF2-40B4-BE49-F238E27FC236}">
                <a16:creationId xmlns:a16="http://schemas.microsoft.com/office/drawing/2014/main" id="{65A9A218-BF78-4B56-AA5E-096186AE7B00}"/>
              </a:ext>
            </a:extLst>
          </p:cNvPr>
          <p:cNvSpPr>
            <a:spLocks noGrp="1"/>
          </p:cNvSpPr>
          <p:nvPr>
            <p:ph type="dt" sz="half" idx="10"/>
          </p:nvPr>
        </p:nvSpPr>
        <p:spPr/>
        <p:txBody>
          <a:bodyPr/>
          <a:lstStyle/>
          <a:p>
            <a:fld id="{26215BB5-E939-4112-9B2B-5C259ACC951D}"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4FF50863-C790-424A-8587-818734E458D6}"/>
              </a:ext>
            </a:extLst>
          </p:cNvPr>
          <p:cNvSpPr>
            <a:spLocks noGrp="1"/>
          </p:cNvSpPr>
          <p:nvPr>
            <p:ph type="sldNum" sz="quarter" idx="12"/>
          </p:nvPr>
        </p:nvSpPr>
        <p:spPr/>
        <p:txBody>
          <a:bodyPr/>
          <a:lstStyle/>
          <a:p>
            <a:fld id="{6D22F896-40B5-4ADD-8801-0D06FADFA095}" type="slidenum">
              <a:rPr lang="en-US" sz="2400" b="1" smtClean="0">
                <a:solidFill>
                  <a:srgbClr val="FFFF00"/>
                </a:solidFill>
              </a:rPr>
              <a:t>292</a:t>
            </a:fld>
            <a:endParaRPr lang="en-US" sz="2400" b="1" dirty="0">
              <a:solidFill>
                <a:srgbClr val="FFFF00"/>
              </a:solidFill>
            </a:endParaRPr>
          </a:p>
        </p:txBody>
      </p:sp>
    </p:spTree>
    <p:extLst>
      <p:ext uri="{BB962C8B-B14F-4D97-AF65-F5344CB8AC3E}">
        <p14:creationId xmlns:p14="http://schemas.microsoft.com/office/powerpoint/2010/main" val="2477774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arn(inVertical)">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barn(inVertical)">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barn(inVertical)">
                                      <p:cBhvr>
                                        <p:cTn id="37" dur="500"/>
                                        <p:tgtEl>
                                          <p:spTgt spid="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barn(inVertical)">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barn(inVertical)">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barn(inVertical)">
                                      <p:cBhvr>
                                        <p:cTn id="57" dur="500"/>
                                        <p:tgtEl>
                                          <p:spTgt spid="1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7"/>
                                        </p:tgtEl>
                                        <p:attrNameLst>
                                          <p:attrName>style.visibility</p:attrName>
                                        </p:attrNameLst>
                                      </p:cBhvr>
                                      <p:to>
                                        <p:strVal val="visible"/>
                                      </p:to>
                                    </p:set>
                                    <p:animEffect transition="in" filter="barn(inVertical)">
                                      <p:cBhvr>
                                        <p:cTn id="62" dur="500"/>
                                        <p:tgtEl>
                                          <p:spTgt spid="17"/>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5"/>
                                        </p:tgtEl>
                                        <p:attrNameLst>
                                          <p:attrName>style.visibility</p:attrName>
                                        </p:attrNameLst>
                                      </p:cBhvr>
                                      <p:to>
                                        <p:strVal val="visible"/>
                                      </p:to>
                                    </p:set>
                                    <p:animEffect transition="in" filter="barn(inVertical)">
                                      <p:cBhvr>
                                        <p:cTn id="67" dur="500"/>
                                        <p:tgtEl>
                                          <p:spTgt spid="15"/>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arn(inVertical)">
                                      <p:cBhvr>
                                        <p:cTn id="72" dur="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Effect transition="in" filter="barn(inVertical)">
                                      <p:cBhvr>
                                        <p:cTn id="7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2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C1F9CF-D15B-8A9A-9A42-EA2161BC6A4E}"/>
              </a:ext>
            </a:extLst>
          </p:cNvPr>
          <p:cNvSpPr>
            <a:spLocks noGrp="1"/>
          </p:cNvSpPr>
          <p:nvPr>
            <p:ph type="title"/>
          </p:nvPr>
        </p:nvSpPr>
        <p:spPr>
          <a:xfrm>
            <a:off x="1986845" y="67665"/>
            <a:ext cx="8413044" cy="703183"/>
          </a:xfrm>
          <a:solidFill>
            <a:srgbClr val="FF0000"/>
          </a:solidFill>
        </p:spPr>
        <p:txBody>
          <a:bodyPr/>
          <a:lstStyle/>
          <a:p>
            <a:r>
              <a:rPr lang="es-ES" b="1" dirty="0">
                <a:latin typeface="Arial Black" panose="020B0A04020102020204" pitchFamily="34" charset="0"/>
              </a:rPr>
              <a:t>Conocimiento emocional </a:t>
            </a:r>
            <a:endParaRPr lang="es-PE" b="1"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DAC6BAF8-F594-198B-ADFE-A119C86902F3}"/>
              </a:ext>
            </a:extLst>
          </p:cNvPr>
          <p:cNvSpPr>
            <a:spLocks noGrp="1"/>
          </p:cNvSpPr>
          <p:nvPr>
            <p:ph idx="1"/>
          </p:nvPr>
        </p:nvSpPr>
        <p:spPr>
          <a:xfrm>
            <a:off x="158044" y="873760"/>
            <a:ext cx="7261578" cy="4024125"/>
          </a:xfrm>
          <a:solidFill>
            <a:schemeClr val="accent3"/>
          </a:solidFill>
        </p:spPr>
        <p:txBody>
          <a:bodyPr>
            <a:normAutofit lnSpcReduction="10000"/>
          </a:bodyPr>
          <a:lstStyle/>
          <a:p>
            <a:pPr marL="0" indent="0" algn="ctr">
              <a:buNone/>
            </a:pPr>
            <a:r>
              <a:rPr lang="es-ES" sz="3200" b="1" dirty="0">
                <a:solidFill>
                  <a:srgbClr val="FF0000"/>
                </a:solidFill>
              </a:rPr>
              <a:t>Emociones negativas </a:t>
            </a:r>
          </a:p>
          <a:p>
            <a:pPr algn="just"/>
            <a:r>
              <a:rPr lang="es-ES" sz="3200" b="1" dirty="0">
                <a:solidFill>
                  <a:schemeClr val="bg1"/>
                </a:solidFill>
              </a:rPr>
              <a:t>Tendencias a evitarlas </a:t>
            </a:r>
          </a:p>
          <a:p>
            <a:pPr algn="just"/>
            <a:r>
              <a:rPr lang="es-ES" sz="3200" b="1" dirty="0">
                <a:solidFill>
                  <a:schemeClr val="bg1"/>
                </a:solidFill>
              </a:rPr>
              <a:t>Mucha energía para afrontar </a:t>
            </a:r>
          </a:p>
          <a:p>
            <a:pPr algn="just"/>
            <a:r>
              <a:rPr lang="es-ES" sz="3200" b="1" dirty="0">
                <a:solidFill>
                  <a:schemeClr val="bg1"/>
                </a:solidFill>
              </a:rPr>
              <a:t>Aumenta las probidades de supervivencia</a:t>
            </a:r>
          </a:p>
          <a:p>
            <a:pPr algn="just"/>
            <a:r>
              <a:rPr lang="es-ES" sz="3200" b="1" dirty="0">
                <a:solidFill>
                  <a:schemeClr val="bg1"/>
                </a:solidFill>
              </a:rPr>
              <a:t>Reducen repertorio pensamiento/acción</a:t>
            </a:r>
          </a:p>
          <a:p>
            <a:pPr algn="just"/>
            <a:r>
              <a:rPr lang="es-ES" sz="3200" b="1" dirty="0">
                <a:solidFill>
                  <a:schemeClr val="bg1"/>
                </a:solidFill>
              </a:rPr>
              <a:t>SNA Simpático</a:t>
            </a:r>
            <a:endParaRPr lang="es-PE" sz="3200" b="1" dirty="0">
              <a:solidFill>
                <a:schemeClr val="bg1"/>
              </a:solidFill>
            </a:endParaRPr>
          </a:p>
        </p:txBody>
      </p:sp>
      <p:pic>
        <p:nvPicPr>
          <p:cNvPr id="4" name="Picture 756">
            <a:extLst>
              <a:ext uri="{FF2B5EF4-FFF2-40B4-BE49-F238E27FC236}">
                <a16:creationId xmlns:a16="http://schemas.microsoft.com/office/drawing/2014/main" id="{8D45D857-4D5B-27D2-FF57-2F6CC35D2B51}"/>
              </a:ext>
            </a:extLst>
          </p:cNvPr>
          <p:cNvPicPr/>
          <p:nvPr/>
        </p:nvPicPr>
        <p:blipFill rotWithShape="1">
          <a:blip r:embed="rId2"/>
          <a:srcRect l="55501" t="18906" r="1166" b="22198"/>
          <a:stretch/>
        </p:blipFill>
        <p:spPr>
          <a:xfrm>
            <a:off x="7755466" y="1144692"/>
            <a:ext cx="4278490" cy="5527041"/>
          </a:xfrm>
          <a:prstGeom prst="rect">
            <a:avLst/>
          </a:prstGeom>
        </p:spPr>
      </p:pic>
      <p:sp>
        <p:nvSpPr>
          <p:cNvPr id="5" name="Rectángulo 4">
            <a:extLst>
              <a:ext uri="{FF2B5EF4-FFF2-40B4-BE49-F238E27FC236}">
                <a16:creationId xmlns:a16="http://schemas.microsoft.com/office/drawing/2014/main" id="{18C35E73-B1E9-258C-5D93-65C27382776F}"/>
              </a:ext>
            </a:extLst>
          </p:cNvPr>
          <p:cNvSpPr/>
          <p:nvPr/>
        </p:nvSpPr>
        <p:spPr>
          <a:xfrm>
            <a:off x="158044" y="5000797"/>
            <a:ext cx="7382934" cy="1789538"/>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800" b="1" dirty="0">
                <a:solidFill>
                  <a:schemeClr val="bg1"/>
                </a:solidFill>
              </a:rPr>
              <a:t>Burnout, ausentismo, menor rendimiento y productividad hasta un 40% comenten mas errores, insatisfacción y desconexión laboral.</a:t>
            </a:r>
            <a:endParaRPr lang="es-PE" sz="2800" b="1" dirty="0">
              <a:solidFill>
                <a:schemeClr val="bg1"/>
              </a:solidFill>
            </a:endParaRPr>
          </a:p>
        </p:txBody>
      </p:sp>
      <p:sp>
        <p:nvSpPr>
          <p:cNvPr id="6" name="Marcador de fecha 5">
            <a:extLst>
              <a:ext uri="{FF2B5EF4-FFF2-40B4-BE49-F238E27FC236}">
                <a16:creationId xmlns:a16="http://schemas.microsoft.com/office/drawing/2014/main" id="{EB3BFA5C-84CF-43CF-937A-0E44A3A042A5}"/>
              </a:ext>
            </a:extLst>
          </p:cNvPr>
          <p:cNvSpPr>
            <a:spLocks noGrp="1"/>
          </p:cNvSpPr>
          <p:nvPr>
            <p:ph type="dt" sz="half" idx="10"/>
          </p:nvPr>
        </p:nvSpPr>
        <p:spPr/>
        <p:txBody>
          <a:bodyPr/>
          <a:lstStyle/>
          <a:p>
            <a:fld id="{7268F1DC-4ABC-449E-921B-A495F5E9CE7B}"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2076DC81-5B5B-4EC9-9398-2E15C89D516F}"/>
              </a:ext>
            </a:extLst>
          </p:cNvPr>
          <p:cNvSpPr>
            <a:spLocks noGrp="1"/>
          </p:cNvSpPr>
          <p:nvPr>
            <p:ph type="sldNum" sz="quarter" idx="12"/>
          </p:nvPr>
        </p:nvSpPr>
        <p:spPr/>
        <p:txBody>
          <a:bodyPr/>
          <a:lstStyle/>
          <a:p>
            <a:fld id="{6D22F896-40B5-4ADD-8801-0D06FADFA095}" type="slidenum">
              <a:rPr lang="en-US" sz="2400" b="1" smtClean="0">
                <a:solidFill>
                  <a:srgbClr val="FFFF00"/>
                </a:solidFill>
              </a:rPr>
              <a:t>293</a:t>
            </a:fld>
            <a:endParaRPr lang="en-US" sz="2400" b="1" dirty="0">
              <a:solidFill>
                <a:srgbClr val="FFFF00"/>
              </a:solidFill>
            </a:endParaRPr>
          </a:p>
        </p:txBody>
      </p:sp>
    </p:spTree>
    <p:extLst>
      <p:ext uri="{BB962C8B-B14F-4D97-AF65-F5344CB8AC3E}">
        <p14:creationId xmlns:p14="http://schemas.microsoft.com/office/powerpoint/2010/main" val="19010625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barn(inVertical)">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Effect transition="in" filter="barn(inVertical)">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barn(inVertical)">
                                      <p:cBhvr>
                                        <p:cTn id="42" dur="500"/>
                                        <p:tgtEl>
                                          <p:spTgt spid="3">
                                            <p:txEl>
                                              <p:pRg st="5" end="5"/>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5"/>
                                        </p:tgtEl>
                                        <p:attrNameLst>
                                          <p:attrName>style.visibility</p:attrName>
                                        </p:attrNameLst>
                                      </p:cBhvr>
                                      <p:to>
                                        <p:strVal val="visible"/>
                                      </p:to>
                                    </p:set>
                                    <p:animEffect transition="in" filter="barn(inVertical)">
                                      <p:cBhvr>
                                        <p:cTn id="4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Lst>
  </p:timing>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BAD9EA7-3AA7-7C9F-8813-892E975D8B89}"/>
              </a:ext>
            </a:extLst>
          </p:cNvPr>
          <p:cNvSpPr txBox="1"/>
          <p:nvPr/>
        </p:nvSpPr>
        <p:spPr>
          <a:xfrm>
            <a:off x="365533" y="111704"/>
            <a:ext cx="3756074" cy="461665"/>
          </a:xfrm>
          <a:prstGeom prst="rect">
            <a:avLst/>
          </a:prstGeom>
          <a:solidFill>
            <a:schemeClr val="tx2"/>
          </a:solidFill>
        </p:spPr>
        <p:txBody>
          <a:bodyPr wrap="square" rtlCol="0">
            <a:spAutoFit/>
          </a:bodyPr>
          <a:lstStyle/>
          <a:p>
            <a:r>
              <a:rPr lang="es-ES" sz="2400" b="1" dirty="0">
                <a:solidFill>
                  <a:srgbClr val="FF0000"/>
                </a:solidFill>
              </a:rPr>
              <a:t>Sistema parasimpático</a:t>
            </a:r>
            <a:endParaRPr lang="es-PE" sz="2400" b="1" dirty="0">
              <a:solidFill>
                <a:srgbClr val="FF0000"/>
              </a:solidFill>
            </a:endParaRPr>
          </a:p>
        </p:txBody>
      </p:sp>
      <p:sp>
        <p:nvSpPr>
          <p:cNvPr id="3" name="CuadroTexto 2">
            <a:extLst>
              <a:ext uri="{FF2B5EF4-FFF2-40B4-BE49-F238E27FC236}">
                <a16:creationId xmlns:a16="http://schemas.microsoft.com/office/drawing/2014/main" id="{63780EEE-7D7B-2AEC-A627-F591B12A4BE6}"/>
              </a:ext>
            </a:extLst>
          </p:cNvPr>
          <p:cNvSpPr txBox="1"/>
          <p:nvPr/>
        </p:nvSpPr>
        <p:spPr>
          <a:xfrm>
            <a:off x="7725565" y="111703"/>
            <a:ext cx="3273083" cy="461665"/>
          </a:xfrm>
          <a:prstGeom prst="rect">
            <a:avLst/>
          </a:prstGeom>
          <a:solidFill>
            <a:schemeClr val="tx2"/>
          </a:solidFill>
        </p:spPr>
        <p:txBody>
          <a:bodyPr wrap="square" rtlCol="0">
            <a:spAutoFit/>
          </a:bodyPr>
          <a:lstStyle/>
          <a:p>
            <a:r>
              <a:rPr lang="es-ES" sz="2400" b="1" dirty="0">
                <a:solidFill>
                  <a:srgbClr val="FF0000"/>
                </a:solidFill>
              </a:rPr>
              <a:t>Sistema simpático</a:t>
            </a:r>
            <a:endParaRPr lang="es-PE" sz="2400" b="1" dirty="0">
              <a:solidFill>
                <a:srgbClr val="FF0000"/>
              </a:solidFill>
            </a:endParaRPr>
          </a:p>
        </p:txBody>
      </p:sp>
      <p:sp>
        <p:nvSpPr>
          <p:cNvPr id="6" name="CuadroTexto 5">
            <a:extLst>
              <a:ext uri="{FF2B5EF4-FFF2-40B4-BE49-F238E27FC236}">
                <a16:creationId xmlns:a16="http://schemas.microsoft.com/office/drawing/2014/main" id="{FDC9FD7E-8F2D-82D0-5C30-8DA1ED494533}"/>
              </a:ext>
            </a:extLst>
          </p:cNvPr>
          <p:cNvSpPr txBox="1"/>
          <p:nvPr/>
        </p:nvSpPr>
        <p:spPr>
          <a:xfrm>
            <a:off x="320840" y="797475"/>
            <a:ext cx="3024781" cy="461665"/>
          </a:xfrm>
          <a:prstGeom prst="rect">
            <a:avLst/>
          </a:prstGeom>
          <a:noFill/>
        </p:spPr>
        <p:txBody>
          <a:bodyPr wrap="square" rtlCol="0">
            <a:spAutoFit/>
          </a:bodyPr>
          <a:lstStyle/>
          <a:p>
            <a:r>
              <a:rPr lang="es-ES" sz="2400" b="1" dirty="0"/>
              <a:t>Contrae la pupila </a:t>
            </a:r>
            <a:endParaRPr lang="es-PE" sz="2400" b="1" dirty="0"/>
          </a:p>
        </p:txBody>
      </p:sp>
      <p:sp>
        <p:nvSpPr>
          <p:cNvPr id="7" name="CuadroTexto 6">
            <a:extLst>
              <a:ext uri="{FF2B5EF4-FFF2-40B4-BE49-F238E27FC236}">
                <a16:creationId xmlns:a16="http://schemas.microsoft.com/office/drawing/2014/main" id="{5496A639-B9A0-3C22-FE63-A3AA81E13941}"/>
              </a:ext>
            </a:extLst>
          </p:cNvPr>
          <p:cNvSpPr txBox="1"/>
          <p:nvPr/>
        </p:nvSpPr>
        <p:spPr>
          <a:xfrm>
            <a:off x="7778434" y="833009"/>
            <a:ext cx="3024781" cy="461665"/>
          </a:xfrm>
          <a:prstGeom prst="rect">
            <a:avLst/>
          </a:prstGeom>
          <a:noFill/>
        </p:spPr>
        <p:txBody>
          <a:bodyPr wrap="square" rtlCol="0">
            <a:spAutoFit/>
          </a:bodyPr>
          <a:lstStyle/>
          <a:p>
            <a:r>
              <a:rPr lang="es-ES" sz="2400" b="1" dirty="0"/>
              <a:t>Dilata la pupila </a:t>
            </a:r>
            <a:endParaRPr lang="es-PE" sz="2400" b="1" dirty="0"/>
          </a:p>
        </p:txBody>
      </p:sp>
      <p:sp>
        <p:nvSpPr>
          <p:cNvPr id="8" name="CuadroTexto 7">
            <a:extLst>
              <a:ext uri="{FF2B5EF4-FFF2-40B4-BE49-F238E27FC236}">
                <a16:creationId xmlns:a16="http://schemas.microsoft.com/office/drawing/2014/main" id="{63E99A8A-D4CF-47D4-C235-3B34A0DFFA05}"/>
              </a:ext>
            </a:extLst>
          </p:cNvPr>
          <p:cNvSpPr txBox="1"/>
          <p:nvPr/>
        </p:nvSpPr>
        <p:spPr>
          <a:xfrm>
            <a:off x="124063" y="1431275"/>
            <a:ext cx="3477296" cy="461665"/>
          </a:xfrm>
          <a:prstGeom prst="rect">
            <a:avLst/>
          </a:prstGeom>
          <a:noFill/>
        </p:spPr>
        <p:txBody>
          <a:bodyPr wrap="square" rtlCol="0">
            <a:spAutoFit/>
          </a:bodyPr>
          <a:lstStyle/>
          <a:p>
            <a:r>
              <a:rPr lang="es-ES" sz="2400" b="1" dirty="0"/>
              <a:t>Estimula la salivación </a:t>
            </a:r>
            <a:endParaRPr lang="es-PE" sz="2400" b="1" dirty="0"/>
          </a:p>
        </p:txBody>
      </p:sp>
      <p:sp>
        <p:nvSpPr>
          <p:cNvPr id="9" name="CuadroTexto 8">
            <a:extLst>
              <a:ext uri="{FF2B5EF4-FFF2-40B4-BE49-F238E27FC236}">
                <a16:creationId xmlns:a16="http://schemas.microsoft.com/office/drawing/2014/main" id="{59CBA17B-BF08-3CCF-81A0-7CC9D1107155}"/>
              </a:ext>
            </a:extLst>
          </p:cNvPr>
          <p:cNvSpPr txBox="1"/>
          <p:nvPr/>
        </p:nvSpPr>
        <p:spPr>
          <a:xfrm>
            <a:off x="161490" y="2038142"/>
            <a:ext cx="3477296" cy="461665"/>
          </a:xfrm>
          <a:prstGeom prst="rect">
            <a:avLst/>
          </a:prstGeom>
          <a:noFill/>
        </p:spPr>
        <p:txBody>
          <a:bodyPr wrap="square" rtlCol="0">
            <a:spAutoFit/>
          </a:bodyPr>
          <a:lstStyle/>
          <a:p>
            <a:r>
              <a:rPr lang="es-ES" sz="2400" b="1" dirty="0"/>
              <a:t>Contrae los bronquios </a:t>
            </a:r>
            <a:endParaRPr lang="es-PE" sz="2400" b="1" dirty="0"/>
          </a:p>
        </p:txBody>
      </p:sp>
      <p:sp>
        <p:nvSpPr>
          <p:cNvPr id="10" name="CuadroTexto 9">
            <a:extLst>
              <a:ext uri="{FF2B5EF4-FFF2-40B4-BE49-F238E27FC236}">
                <a16:creationId xmlns:a16="http://schemas.microsoft.com/office/drawing/2014/main" id="{97C28A1B-1508-C2E2-2E2A-0961BE65D7E5}"/>
              </a:ext>
            </a:extLst>
          </p:cNvPr>
          <p:cNvSpPr txBox="1"/>
          <p:nvPr/>
        </p:nvSpPr>
        <p:spPr>
          <a:xfrm>
            <a:off x="7446297" y="1286035"/>
            <a:ext cx="3477296" cy="461665"/>
          </a:xfrm>
          <a:prstGeom prst="rect">
            <a:avLst/>
          </a:prstGeom>
          <a:noFill/>
        </p:spPr>
        <p:txBody>
          <a:bodyPr wrap="square" rtlCol="0">
            <a:spAutoFit/>
          </a:bodyPr>
          <a:lstStyle/>
          <a:p>
            <a:r>
              <a:rPr lang="es-ES" sz="2400" b="1" dirty="0"/>
              <a:t>Inhibe la salivación </a:t>
            </a:r>
            <a:endParaRPr lang="es-PE" sz="2400" b="1" dirty="0"/>
          </a:p>
        </p:txBody>
      </p:sp>
      <p:sp>
        <p:nvSpPr>
          <p:cNvPr id="11" name="CuadroTexto 10">
            <a:extLst>
              <a:ext uri="{FF2B5EF4-FFF2-40B4-BE49-F238E27FC236}">
                <a16:creationId xmlns:a16="http://schemas.microsoft.com/office/drawing/2014/main" id="{42C50CF6-2611-533F-8BD4-427E98729403}"/>
              </a:ext>
            </a:extLst>
          </p:cNvPr>
          <p:cNvSpPr txBox="1"/>
          <p:nvPr/>
        </p:nvSpPr>
        <p:spPr>
          <a:xfrm>
            <a:off x="7778668" y="1793860"/>
            <a:ext cx="3477296" cy="461665"/>
          </a:xfrm>
          <a:prstGeom prst="rect">
            <a:avLst/>
          </a:prstGeom>
          <a:noFill/>
        </p:spPr>
        <p:txBody>
          <a:bodyPr wrap="square" rtlCol="0">
            <a:spAutoFit/>
          </a:bodyPr>
          <a:lstStyle/>
          <a:p>
            <a:r>
              <a:rPr lang="es-ES" sz="2400" b="1" dirty="0"/>
              <a:t>Relaja  los bronquios </a:t>
            </a:r>
            <a:endParaRPr lang="es-PE" sz="2400" b="1" dirty="0"/>
          </a:p>
        </p:txBody>
      </p:sp>
      <p:sp>
        <p:nvSpPr>
          <p:cNvPr id="12" name="CuadroTexto 11">
            <a:extLst>
              <a:ext uri="{FF2B5EF4-FFF2-40B4-BE49-F238E27FC236}">
                <a16:creationId xmlns:a16="http://schemas.microsoft.com/office/drawing/2014/main" id="{4F0158DE-DB47-AE02-D94F-0AA827410EF2}"/>
              </a:ext>
            </a:extLst>
          </p:cNvPr>
          <p:cNvSpPr txBox="1"/>
          <p:nvPr/>
        </p:nvSpPr>
        <p:spPr>
          <a:xfrm>
            <a:off x="161490" y="2546534"/>
            <a:ext cx="3960117" cy="830997"/>
          </a:xfrm>
          <a:prstGeom prst="rect">
            <a:avLst/>
          </a:prstGeom>
          <a:noFill/>
        </p:spPr>
        <p:txBody>
          <a:bodyPr wrap="square" rtlCol="0">
            <a:spAutoFit/>
          </a:bodyPr>
          <a:lstStyle/>
          <a:p>
            <a:r>
              <a:rPr lang="es-ES" sz="2400" b="1" dirty="0"/>
              <a:t>Disminuye la frecuencia </a:t>
            </a:r>
          </a:p>
          <a:p>
            <a:r>
              <a:rPr lang="es-ES" sz="2400" b="1" dirty="0"/>
              <a:t>cardiaca </a:t>
            </a:r>
            <a:endParaRPr lang="es-PE" sz="2400" b="1" dirty="0"/>
          </a:p>
        </p:txBody>
      </p:sp>
      <p:sp>
        <p:nvSpPr>
          <p:cNvPr id="14" name="CuadroTexto 13">
            <a:extLst>
              <a:ext uri="{FF2B5EF4-FFF2-40B4-BE49-F238E27FC236}">
                <a16:creationId xmlns:a16="http://schemas.microsoft.com/office/drawing/2014/main" id="{6CA6B045-13DF-DCAA-5313-0C4A6EFB2CE4}"/>
              </a:ext>
            </a:extLst>
          </p:cNvPr>
          <p:cNvSpPr txBox="1"/>
          <p:nvPr/>
        </p:nvSpPr>
        <p:spPr>
          <a:xfrm>
            <a:off x="7778434" y="2303338"/>
            <a:ext cx="3960118" cy="830997"/>
          </a:xfrm>
          <a:prstGeom prst="rect">
            <a:avLst/>
          </a:prstGeom>
          <a:noFill/>
        </p:spPr>
        <p:txBody>
          <a:bodyPr wrap="square" rtlCol="0">
            <a:spAutoFit/>
          </a:bodyPr>
          <a:lstStyle/>
          <a:p>
            <a:r>
              <a:rPr lang="es-ES" sz="2400" b="1" dirty="0"/>
              <a:t>Aumenta  la frecuencia </a:t>
            </a:r>
          </a:p>
          <a:p>
            <a:r>
              <a:rPr lang="es-ES" sz="2400" b="1" dirty="0"/>
              <a:t>cardiaca </a:t>
            </a:r>
            <a:endParaRPr lang="es-PE" sz="2400" b="1" dirty="0"/>
          </a:p>
        </p:txBody>
      </p:sp>
      <p:sp>
        <p:nvSpPr>
          <p:cNvPr id="15" name="CuadroTexto 14">
            <a:extLst>
              <a:ext uri="{FF2B5EF4-FFF2-40B4-BE49-F238E27FC236}">
                <a16:creationId xmlns:a16="http://schemas.microsoft.com/office/drawing/2014/main" id="{293BC0B0-6D44-7988-FF01-86BEC4DB865B}"/>
              </a:ext>
            </a:extLst>
          </p:cNvPr>
          <p:cNvSpPr txBox="1"/>
          <p:nvPr/>
        </p:nvSpPr>
        <p:spPr>
          <a:xfrm>
            <a:off x="96165" y="3460035"/>
            <a:ext cx="3730248" cy="830997"/>
          </a:xfrm>
          <a:prstGeom prst="rect">
            <a:avLst/>
          </a:prstGeom>
          <a:noFill/>
        </p:spPr>
        <p:txBody>
          <a:bodyPr wrap="square" rtlCol="0">
            <a:spAutoFit/>
          </a:bodyPr>
          <a:lstStyle/>
          <a:p>
            <a:r>
              <a:rPr lang="es-ES" sz="2400" b="1" dirty="0"/>
              <a:t>Estimula la actividad </a:t>
            </a:r>
          </a:p>
          <a:p>
            <a:r>
              <a:rPr lang="es-ES" sz="2400" b="1" dirty="0"/>
              <a:t>digestiva  </a:t>
            </a:r>
            <a:endParaRPr lang="es-PE" sz="2400" b="1" dirty="0"/>
          </a:p>
        </p:txBody>
      </p:sp>
      <p:sp>
        <p:nvSpPr>
          <p:cNvPr id="16" name="CuadroTexto 15">
            <a:extLst>
              <a:ext uri="{FF2B5EF4-FFF2-40B4-BE49-F238E27FC236}">
                <a16:creationId xmlns:a16="http://schemas.microsoft.com/office/drawing/2014/main" id="{70C3FFD1-CB14-EAD2-CBE4-BCB4907689B5}"/>
              </a:ext>
            </a:extLst>
          </p:cNvPr>
          <p:cNvSpPr txBox="1"/>
          <p:nvPr/>
        </p:nvSpPr>
        <p:spPr>
          <a:xfrm>
            <a:off x="7778434" y="3257122"/>
            <a:ext cx="3606017" cy="830997"/>
          </a:xfrm>
          <a:prstGeom prst="rect">
            <a:avLst/>
          </a:prstGeom>
          <a:noFill/>
        </p:spPr>
        <p:txBody>
          <a:bodyPr wrap="square" rtlCol="0">
            <a:spAutoFit/>
          </a:bodyPr>
          <a:lstStyle/>
          <a:p>
            <a:r>
              <a:rPr lang="es-ES" sz="2400" b="1" dirty="0"/>
              <a:t>Estimula la actividad </a:t>
            </a:r>
          </a:p>
          <a:p>
            <a:r>
              <a:rPr lang="es-ES" sz="2400" b="1" dirty="0"/>
              <a:t>digestiva  </a:t>
            </a:r>
            <a:endParaRPr lang="es-PE" sz="2400" b="1" dirty="0"/>
          </a:p>
        </p:txBody>
      </p:sp>
      <p:sp>
        <p:nvSpPr>
          <p:cNvPr id="17" name="CuadroTexto 16">
            <a:extLst>
              <a:ext uri="{FF2B5EF4-FFF2-40B4-BE49-F238E27FC236}">
                <a16:creationId xmlns:a16="http://schemas.microsoft.com/office/drawing/2014/main" id="{4B64BDDE-C84C-7084-F654-CEA37FF06210}"/>
              </a:ext>
            </a:extLst>
          </p:cNvPr>
          <p:cNvSpPr txBox="1"/>
          <p:nvPr/>
        </p:nvSpPr>
        <p:spPr>
          <a:xfrm>
            <a:off x="34853" y="4291032"/>
            <a:ext cx="4494946" cy="830997"/>
          </a:xfrm>
          <a:prstGeom prst="rect">
            <a:avLst/>
          </a:prstGeom>
          <a:noFill/>
        </p:spPr>
        <p:txBody>
          <a:bodyPr wrap="square" rtlCol="0">
            <a:spAutoFit/>
          </a:bodyPr>
          <a:lstStyle/>
          <a:p>
            <a:r>
              <a:rPr lang="es-ES" sz="2400" b="1" dirty="0"/>
              <a:t>Aumenta las contracciones </a:t>
            </a:r>
          </a:p>
          <a:p>
            <a:r>
              <a:rPr lang="es-ES" sz="2400" b="1" dirty="0"/>
              <a:t>intestinales  </a:t>
            </a:r>
            <a:endParaRPr lang="es-PE" sz="2400" b="1" dirty="0"/>
          </a:p>
        </p:txBody>
      </p:sp>
      <p:sp>
        <p:nvSpPr>
          <p:cNvPr id="18" name="CuadroTexto 17">
            <a:extLst>
              <a:ext uri="{FF2B5EF4-FFF2-40B4-BE49-F238E27FC236}">
                <a16:creationId xmlns:a16="http://schemas.microsoft.com/office/drawing/2014/main" id="{FA9746DB-5D60-3B0A-48A8-2C83A64CE8D5}"/>
              </a:ext>
            </a:extLst>
          </p:cNvPr>
          <p:cNvSpPr txBox="1"/>
          <p:nvPr/>
        </p:nvSpPr>
        <p:spPr>
          <a:xfrm>
            <a:off x="7617685" y="4088119"/>
            <a:ext cx="4653290" cy="830997"/>
          </a:xfrm>
          <a:prstGeom prst="rect">
            <a:avLst/>
          </a:prstGeom>
          <a:noFill/>
        </p:spPr>
        <p:txBody>
          <a:bodyPr wrap="square" rtlCol="0">
            <a:spAutoFit/>
          </a:bodyPr>
          <a:lstStyle/>
          <a:p>
            <a:r>
              <a:rPr lang="es-ES" sz="2400" b="1" dirty="0"/>
              <a:t>Disminuye las contracciones </a:t>
            </a:r>
          </a:p>
          <a:p>
            <a:r>
              <a:rPr lang="es-ES" sz="2400" b="1" dirty="0"/>
              <a:t>intestinales  </a:t>
            </a:r>
            <a:endParaRPr lang="es-PE" sz="2400" b="1" dirty="0"/>
          </a:p>
        </p:txBody>
      </p:sp>
      <p:sp>
        <p:nvSpPr>
          <p:cNvPr id="19" name="CuadroTexto 18">
            <a:extLst>
              <a:ext uri="{FF2B5EF4-FFF2-40B4-BE49-F238E27FC236}">
                <a16:creationId xmlns:a16="http://schemas.microsoft.com/office/drawing/2014/main" id="{5BEF50E5-DC97-F029-B462-8EB1408774BF}"/>
              </a:ext>
            </a:extLst>
          </p:cNvPr>
          <p:cNvSpPr txBox="1"/>
          <p:nvPr/>
        </p:nvSpPr>
        <p:spPr>
          <a:xfrm>
            <a:off x="59416" y="5069323"/>
            <a:ext cx="4368308" cy="461665"/>
          </a:xfrm>
          <a:prstGeom prst="rect">
            <a:avLst/>
          </a:prstGeom>
          <a:noFill/>
        </p:spPr>
        <p:txBody>
          <a:bodyPr wrap="square" rtlCol="0">
            <a:spAutoFit/>
          </a:bodyPr>
          <a:lstStyle/>
          <a:p>
            <a:r>
              <a:rPr lang="es-ES" sz="2400" b="1" dirty="0"/>
              <a:t>Estimula la vesícula biliar   </a:t>
            </a:r>
            <a:endParaRPr lang="es-PE" sz="2400" b="1" dirty="0"/>
          </a:p>
        </p:txBody>
      </p:sp>
      <p:sp>
        <p:nvSpPr>
          <p:cNvPr id="20" name="CuadroTexto 19">
            <a:extLst>
              <a:ext uri="{FF2B5EF4-FFF2-40B4-BE49-F238E27FC236}">
                <a16:creationId xmlns:a16="http://schemas.microsoft.com/office/drawing/2014/main" id="{EC754DE6-FBD3-D88B-DB31-CDD5B833FCD1}"/>
              </a:ext>
            </a:extLst>
          </p:cNvPr>
          <p:cNvSpPr txBox="1"/>
          <p:nvPr/>
        </p:nvSpPr>
        <p:spPr>
          <a:xfrm>
            <a:off x="7725565" y="4858940"/>
            <a:ext cx="3836823" cy="830997"/>
          </a:xfrm>
          <a:prstGeom prst="rect">
            <a:avLst/>
          </a:prstGeom>
          <a:noFill/>
        </p:spPr>
        <p:txBody>
          <a:bodyPr wrap="square" rtlCol="0">
            <a:spAutoFit/>
          </a:bodyPr>
          <a:lstStyle/>
          <a:p>
            <a:r>
              <a:rPr lang="es-ES" sz="2400" b="1" dirty="0"/>
              <a:t>Estimula la liberación </a:t>
            </a:r>
          </a:p>
          <a:p>
            <a:r>
              <a:rPr lang="es-ES" sz="2400" b="1" dirty="0"/>
              <a:t>de glucosa </a:t>
            </a:r>
            <a:endParaRPr lang="es-PE" sz="2400" b="1" dirty="0"/>
          </a:p>
        </p:txBody>
      </p:sp>
      <p:sp>
        <p:nvSpPr>
          <p:cNvPr id="21" name="CuadroTexto 20">
            <a:extLst>
              <a:ext uri="{FF2B5EF4-FFF2-40B4-BE49-F238E27FC236}">
                <a16:creationId xmlns:a16="http://schemas.microsoft.com/office/drawing/2014/main" id="{972631FE-9BD5-BF94-70E8-296EAFA08FFB}"/>
              </a:ext>
            </a:extLst>
          </p:cNvPr>
          <p:cNvSpPr txBox="1"/>
          <p:nvPr/>
        </p:nvSpPr>
        <p:spPr>
          <a:xfrm>
            <a:off x="161490" y="5491361"/>
            <a:ext cx="3027190" cy="461665"/>
          </a:xfrm>
          <a:prstGeom prst="rect">
            <a:avLst/>
          </a:prstGeom>
          <a:noFill/>
        </p:spPr>
        <p:txBody>
          <a:bodyPr wrap="square" rtlCol="0">
            <a:spAutoFit/>
          </a:bodyPr>
          <a:lstStyle/>
          <a:p>
            <a:r>
              <a:rPr lang="es-ES" sz="2400" b="1" dirty="0"/>
              <a:t>Contrae la vejiga   </a:t>
            </a:r>
            <a:endParaRPr lang="es-PE" sz="2400" b="1" dirty="0"/>
          </a:p>
        </p:txBody>
      </p:sp>
      <p:sp>
        <p:nvSpPr>
          <p:cNvPr id="22" name="CuadroTexto 21">
            <a:extLst>
              <a:ext uri="{FF2B5EF4-FFF2-40B4-BE49-F238E27FC236}">
                <a16:creationId xmlns:a16="http://schemas.microsoft.com/office/drawing/2014/main" id="{F8FF6D4C-244E-CE42-56E8-15940B28A4D6}"/>
              </a:ext>
            </a:extLst>
          </p:cNvPr>
          <p:cNvSpPr txBox="1"/>
          <p:nvPr/>
        </p:nvSpPr>
        <p:spPr>
          <a:xfrm>
            <a:off x="7725565" y="5642067"/>
            <a:ext cx="3027190" cy="461665"/>
          </a:xfrm>
          <a:prstGeom prst="rect">
            <a:avLst/>
          </a:prstGeom>
          <a:noFill/>
        </p:spPr>
        <p:txBody>
          <a:bodyPr wrap="square" rtlCol="0">
            <a:spAutoFit/>
          </a:bodyPr>
          <a:lstStyle/>
          <a:p>
            <a:r>
              <a:rPr lang="es-ES" sz="2400" b="1" dirty="0"/>
              <a:t>Relaja  la vejiga   </a:t>
            </a:r>
            <a:endParaRPr lang="es-PE" sz="2400" b="1" dirty="0"/>
          </a:p>
        </p:txBody>
      </p:sp>
      <p:sp>
        <p:nvSpPr>
          <p:cNvPr id="23" name="CuadroTexto 22">
            <a:extLst>
              <a:ext uri="{FF2B5EF4-FFF2-40B4-BE49-F238E27FC236}">
                <a16:creationId xmlns:a16="http://schemas.microsoft.com/office/drawing/2014/main" id="{CA8D1913-BEF0-E37F-3EED-9EBAFDF5DE3D}"/>
              </a:ext>
            </a:extLst>
          </p:cNvPr>
          <p:cNvSpPr txBox="1"/>
          <p:nvPr/>
        </p:nvSpPr>
        <p:spPr>
          <a:xfrm>
            <a:off x="124063" y="6103732"/>
            <a:ext cx="3027190" cy="461665"/>
          </a:xfrm>
          <a:prstGeom prst="rect">
            <a:avLst/>
          </a:prstGeom>
          <a:noFill/>
        </p:spPr>
        <p:txBody>
          <a:bodyPr wrap="square" rtlCol="0">
            <a:spAutoFit/>
          </a:bodyPr>
          <a:lstStyle/>
          <a:p>
            <a:r>
              <a:rPr lang="es-ES" sz="2400" b="1" dirty="0"/>
              <a:t>Relaja el recto    </a:t>
            </a:r>
            <a:endParaRPr lang="es-PE" sz="2400" b="1" dirty="0"/>
          </a:p>
        </p:txBody>
      </p:sp>
      <p:sp>
        <p:nvSpPr>
          <p:cNvPr id="24" name="CuadroTexto 23">
            <a:extLst>
              <a:ext uri="{FF2B5EF4-FFF2-40B4-BE49-F238E27FC236}">
                <a16:creationId xmlns:a16="http://schemas.microsoft.com/office/drawing/2014/main" id="{700916D4-A3D7-49E4-A8ED-1C04B0DDA1AF}"/>
              </a:ext>
            </a:extLst>
          </p:cNvPr>
          <p:cNvSpPr txBox="1"/>
          <p:nvPr/>
        </p:nvSpPr>
        <p:spPr>
          <a:xfrm>
            <a:off x="7725565" y="6229925"/>
            <a:ext cx="3027190" cy="461665"/>
          </a:xfrm>
          <a:prstGeom prst="rect">
            <a:avLst/>
          </a:prstGeom>
          <a:noFill/>
        </p:spPr>
        <p:txBody>
          <a:bodyPr wrap="square" rtlCol="0">
            <a:spAutoFit/>
          </a:bodyPr>
          <a:lstStyle/>
          <a:p>
            <a:r>
              <a:rPr lang="es-ES" sz="2400" b="1" dirty="0"/>
              <a:t>Contrae  el recto    </a:t>
            </a:r>
            <a:endParaRPr lang="es-PE" sz="2400" b="1" dirty="0"/>
          </a:p>
        </p:txBody>
      </p:sp>
      <p:pic>
        <p:nvPicPr>
          <p:cNvPr id="25" name="Imagen 24">
            <a:extLst>
              <a:ext uri="{FF2B5EF4-FFF2-40B4-BE49-F238E27FC236}">
                <a16:creationId xmlns:a16="http://schemas.microsoft.com/office/drawing/2014/main" id="{75EC5E12-4BD8-A2D5-1224-7176CAC8FA73}"/>
              </a:ext>
            </a:extLst>
          </p:cNvPr>
          <p:cNvPicPr>
            <a:picLocks noChangeAspect="1"/>
          </p:cNvPicPr>
          <p:nvPr/>
        </p:nvPicPr>
        <p:blipFill>
          <a:blip r:embed="rId2"/>
          <a:stretch>
            <a:fillRect/>
          </a:stretch>
        </p:blipFill>
        <p:spPr>
          <a:xfrm>
            <a:off x="5197954" y="602869"/>
            <a:ext cx="1609608" cy="630926"/>
          </a:xfrm>
          <a:prstGeom prst="rect">
            <a:avLst/>
          </a:prstGeom>
        </p:spPr>
      </p:pic>
      <p:pic>
        <p:nvPicPr>
          <p:cNvPr id="26" name="Imagen 25">
            <a:extLst>
              <a:ext uri="{FF2B5EF4-FFF2-40B4-BE49-F238E27FC236}">
                <a16:creationId xmlns:a16="http://schemas.microsoft.com/office/drawing/2014/main" id="{529FBE8A-D284-EBAD-8A85-18F2D5CA6D88}"/>
              </a:ext>
            </a:extLst>
          </p:cNvPr>
          <p:cNvPicPr>
            <a:picLocks noChangeAspect="1"/>
          </p:cNvPicPr>
          <p:nvPr/>
        </p:nvPicPr>
        <p:blipFill>
          <a:blip r:embed="rId3"/>
          <a:stretch>
            <a:fillRect/>
          </a:stretch>
        </p:blipFill>
        <p:spPr>
          <a:xfrm>
            <a:off x="5076093" y="1294674"/>
            <a:ext cx="2039814" cy="499186"/>
          </a:xfrm>
          <a:prstGeom prst="rect">
            <a:avLst/>
          </a:prstGeom>
        </p:spPr>
      </p:pic>
      <p:pic>
        <p:nvPicPr>
          <p:cNvPr id="1028" name="Picture 4" descr="Sistema respiratorio pulmonar humano, bronquios y alveolos: concepto de medicina y salud, aislado">
            <a:extLst>
              <a:ext uri="{FF2B5EF4-FFF2-40B4-BE49-F238E27FC236}">
                <a16:creationId xmlns:a16="http://schemas.microsoft.com/office/drawing/2014/main" id="{FEF77F7B-408F-087A-D38E-594507EB70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97316" y="1936947"/>
            <a:ext cx="1597367" cy="732781"/>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cono de corazón rojo de San Valentín. Forma del corazón aislado sobre fondo blanco.">
            <a:extLst>
              <a:ext uri="{FF2B5EF4-FFF2-40B4-BE49-F238E27FC236}">
                <a16:creationId xmlns:a16="http://schemas.microsoft.com/office/drawing/2014/main" id="{815F8017-030A-50CF-ED0C-46D9E48BEC4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735954" y="2718416"/>
            <a:ext cx="2797346" cy="74161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el sistema digestivo">
            <a:extLst>
              <a:ext uri="{FF2B5EF4-FFF2-40B4-BE49-F238E27FC236}">
                <a16:creationId xmlns:a16="http://schemas.microsoft.com/office/drawing/2014/main" id="{69CAFDFA-C955-18F7-6180-1C6FF9C7ABA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909649" y="3513935"/>
            <a:ext cx="2372700" cy="574184"/>
          </a:xfrm>
          <a:prstGeom prst="rect">
            <a:avLst/>
          </a:prstGeom>
          <a:noFill/>
          <a:extLst>
            <a:ext uri="{909E8E84-426E-40DD-AFC4-6F175D3DCCD1}">
              <a14:hiddenFill xmlns:a14="http://schemas.microsoft.com/office/drawing/2010/main">
                <a:solidFill>
                  <a:srgbClr val="FFFFFF"/>
                </a:solidFill>
              </a14:hiddenFill>
            </a:ext>
          </a:extLst>
        </p:spPr>
      </p:pic>
      <p:pic>
        <p:nvPicPr>
          <p:cNvPr id="28" name="Imagen 27">
            <a:extLst>
              <a:ext uri="{FF2B5EF4-FFF2-40B4-BE49-F238E27FC236}">
                <a16:creationId xmlns:a16="http://schemas.microsoft.com/office/drawing/2014/main" id="{74E77E2F-F727-6A85-E521-B6A2A578EFF3}"/>
              </a:ext>
            </a:extLst>
          </p:cNvPr>
          <p:cNvPicPr>
            <a:picLocks noChangeAspect="1"/>
          </p:cNvPicPr>
          <p:nvPr/>
        </p:nvPicPr>
        <p:blipFill>
          <a:blip r:embed="rId7"/>
          <a:stretch>
            <a:fillRect/>
          </a:stretch>
        </p:blipFill>
        <p:spPr>
          <a:xfrm>
            <a:off x="4637679" y="4264479"/>
            <a:ext cx="2797346" cy="804844"/>
          </a:xfrm>
          <a:prstGeom prst="rect">
            <a:avLst/>
          </a:prstGeom>
        </p:spPr>
      </p:pic>
      <p:pic>
        <p:nvPicPr>
          <p:cNvPr id="30" name="Imagen 29">
            <a:extLst>
              <a:ext uri="{FF2B5EF4-FFF2-40B4-BE49-F238E27FC236}">
                <a16:creationId xmlns:a16="http://schemas.microsoft.com/office/drawing/2014/main" id="{7EE4B880-D0F2-BF9E-2DA1-691D30BC8FD5}"/>
              </a:ext>
            </a:extLst>
          </p:cNvPr>
          <p:cNvPicPr>
            <a:picLocks noChangeAspect="1"/>
          </p:cNvPicPr>
          <p:nvPr/>
        </p:nvPicPr>
        <p:blipFill>
          <a:blip r:embed="rId8"/>
          <a:stretch>
            <a:fillRect/>
          </a:stretch>
        </p:blipFill>
        <p:spPr>
          <a:xfrm>
            <a:off x="4529798" y="5193548"/>
            <a:ext cx="3003502" cy="448519"/>
          </a:xfrm>
          <a:prstGeom prst="rect">
            <a:avLst/>
          </a:prstGeom>
        </p:spPr>
      </p:pic>
      <p:pic>
        <p:nvPicPr>
          <p:cNvPr id="31" name="Imagen 30">
            <a:extLst>
              <a:ext uri="{FF2B5EF4-FFF2-40B4-BE49-F238E27FC236}">
                <a16:creationId xmlns:a16="http://schemas.microsoft.com/office/drawing/2014/main" id="{16544B52-3530-F732-8A09-28EA68C7F8C0}"/>
              </a:ext>
            </a:extLst>
          </p:cNvPr>
          <p:cNvPicPr>
            <a:picLocks noChangeAspect="1"/>
          </p:cNvPicPr>
          <p:nvPr/>
        </p:nvPicPr>
        <p:blipFill>
          <a:blip r:embed="rId9"/>
          <a:stretch>
            <a:fillRect/>
          </a:stretch>
        </p:blipFill>
        <p:spPr>
          <a:xfrm>
            <a:off x="4909649" y="5766292"/>
            <a:ext cx="2324100" cy="513351"/>
          </a:xfrm>
          <a:prstGeom prst="rect">
            <a:avLst/>
          </a:prstGeom>
        </p:spPr>
      </p:pic>
      <p:pic>
        <p:nvPicPr>
          <p:cNvPr id="32" name="Imagen 31">
            <a:extLst>
              <a:ext uri="{FF2B5EF4-FFF2-40B4-BE49-F238E27FC236}">
                <a16:creationId xmlns:a16="http://schemas.microsoft.com/office/drawing/2014/main" id="{6B296340-E379-C9FC-2BF2-4BEE24FF4B0E}"/>
              </a:ext>
            </a:extLst>
          </p:cNvPr>
          <p:cNvPicPr>
            <a:picLocks noChangeAspect="1"/>
          </p:cNvPicPr>
          <p:nvPr/>
        </p:nvPicPr>
        <p:blipFill>
          <a:blip r:embed="rId10"/>
          <a:stretch>
            <a:fillRect/>
          </a:stretch>
        </p:blipFill>
        <p:spPr>
          <a:xfrm>
            <a:off x="4757188" y="6330373"/>
            <a:ext cx="2803046" cy="490894"/>
          </a:xfrm>
          <a:prstGeom prst="rect">
            <a:avLst/>
          </a:prstGeom>
        </p:spPr>
      </p:pic>
      <p:sp>
        <p:nvSpPr>
          <p:cNvPr id="4" name="Marcador de fecha 3">
            <a:extLst>
              <a:ext uri="{FF2B5EF4-FFF2-40B4-BE49-F238E27FC236}">
                <a16:creationId xmlns:a16="http://schemas.microsoft.com/office/drawing/2014/main" id="{8B1876ED-36AF-4471-A2D0-3E33D191FC13}"/>
              </a:ext>
            </a:extLst>
          </p:cNvPr>
          <p:cNvSpPr>
            <a:spLocks noGrp="1"/>
          </p:cNvSpPr>
          <p:nvPr>
            <p:ph type="dt" sz="half" idx="10"/>
          </p:nvPr>
        </p:nvSpPr>
        <p:spPr>
          <a:xfrm>
            <a:off x="9116684" y="6022967"/>
            <a:ext cx="2910840" cy="365125"/>
          </a:xfrm>
        </p:spPr>
        <p:txBody>
          <a:bodyPr/>
          <a:lstStyle/>
          <a:p>
            <a:fld id="{E32F6774-3BB6-4CDA-AD19-D321384F48C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89E11858-5B4E-4292-90E1-A4784C7A1665}"/>
              </a:ext>
            </a:extLst>
          </p:cNvPr>
          <p:cNvSpPr>
            <a:spLocks noGrp="1"/>
          </p:cNvSpPr>
          <p:nvPr>
            <p:ph type="sldNum" sz="quarter" idx="12"/>
          </p:nvPr>
        </p:nvSpPr>
        <p:spPr>
          <a:xfrm>
            <a:off x="9116684" y="647178"/>
            <a:ext cx="2743200" cy="365125"/>
          </a:xfrm>
        </p:spPr>
        <p:txBody>
          <a:bodyPr/>
          <a:lstStyle/>
          <a:p>
            <a:fld id="{6D22F896-40B5-4ADD-8801-0D06FADFA095}" type="slidenum">
              <a:rPr lang="en-US" sz="2400" b="1" smtClean="0">
                <a:solidFill>
                  <a:srgbClr val="FFFF00"/>
                </a:solidFill>
              </a:rPr>
              <a:t>294</a:t>
            </a:fld>
            <a:endParaRPr lang="en-US" sz="2400" b="1" dirty="0">
              <a:solidFill>
                <a:srgbClr val="FFFF00"/>
              </a:solidFill>
            </a:endParaRPr>
          </a:p>
        </p:txBody>
      </p:sp>
    </p:spTree>
    <p:extLst>
      <p:ext uri="{BB962C8B-B14F-4D97-AF65-F5344CB8AC3E}">
        <p14:creationId xmlns:p14="http://schemas.microsoft.com/office/powerpoint/2010/main" val="2381366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barn(inVertical)">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barn(inVertical)">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9"/>
                                        </p:tgtEl>
                                        <p:attrNameLst>
                                          <p:attrName>style.visibility</p:attrName>
                                        </p:attrNameLst>
                                      </p:cBhvr>
                                      <p:to>
                                        <p:strVal val="visible"/>
                                      </p:to>
                                    </p:set>
                                    <p:animEffect transition="in" filter="barn(inVertical)">
                                      <p:cBhvr>
                                        <p:cTn id="47" dur="500"/>
                                        <p:tgtEl>
                                          <p:spTgt spid="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028"/>
                                        </p:tgtEl>
                                        <p:attrNameLst>
                                          <p:attrName>style.visibility</p:attrName>
                                        </p:attrNameLst>
                                      </p:cBhvr>
                                      <p:to>
                                        <p:strVal val="visible"/>
                                      </p:to>
                                    </p:set>
                                    <p:animEffect transition="in" filter="barn(inVertical)">
                                      <p:cBhvr>
                                        <p:cTn id="52" dur="500"/>
                                        <p:tgtEl>
                                          <p:spTgt spid="102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barn(inVertical)">
                                      <p:cBhvr>
                                        <p:cTn id="57" dur="500"/>
                                        <p:tgtEl>
                                          <p:spTgt spid="11"/>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2"/>
                                        </p:tgtEl>
                                        <p:attrNameLst>
                                          <p:attrName>style.visibility</p:attrName>
                                        </p:attrNameLst>
                                      </p:cBhvr>
                                      <p:to>
                                        <p:strVal val="visible"/>
                                      </p:to>
                                    </p:set>
                                    <p:animEffect transition="in" filter="barn(inVertical)">
                                      <p:cBhvr>
                                        <p:cTn id="62" dur="500"/>
                                        <p:tgtEl>
                                          <p:spTgt spid="1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1030"/>
                                        </p:tgtEl>
                                        <p:attrNameLst>
                                          <p:attrName>style.visibility</p:attrName>
                                        </p:attrNameLst>
                                      </p:cBhvr>
                                      <p:to>
                                        <p:strVal val="visible"/>
                                      </p:to>
                                    </p:set>
                                    <p:animEffect transition="in" filter="barn(inVertical)">
                                      <p:cBhvr>
                                        <p:cTn id="67" dur="500"/>
                                        <p:tgtEl>
                                          <p:spTgt spid="103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barn(inVertical)">
                                      <p:cBhvr>
                                        <p:cTn id="72" dur="5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1032"/>
                                        </p:tgtEl>
                                        <p:attrNameLst>
                                          <p:attrName>style.visibility</p:attrName>
                                        </p:attrNameLst>
                                      </p:cBhvr>
                                      <p:to>
                                        <p:strVal val="visible"/>
                                      </p:to>
                                    </p:set>
                                    <p:animEffect transition="in" filter="barn(inVertical)">
                                      <p:cBhvr>
                                        <p:cTn id="82" dur="500"/>
                                        <p:tgtEl>
                                          <p:spTgt spid="1032"/>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barn(inVertical)">
                                      <p:cBhvr>
                                        <p:cTn id="87" dur="500"/>
                                        <p:tgtEl>
                                          <p:spTgt spid="16"/>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barn(inVertical)">
                                      <p:cBhvr>
                                        <p:cTn id="92" dur="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nodeType="clickEffect">
                                  <p:stCondLst>
                                    <p:cond delay="0"/>
                                  </p:stCondLst>
                                  <p:childTnLst>
                                    <p:set>
                                      <p:cBhvr>
                                        <p:cTn id="96" dur="1" fill="hold">
                                          <p:stCondLst>
                                            <p:cond delay="0"/>
                                          </p:stCondLst>
                                        </p:cTn>
                                        <p:tgtEl>
                                          <p:spTgt spid="28"/>
                                        </p:tgtEl>
                                        <p:attrNameLst>
                                          <p:attrName>style.visibility</p:attrName>
                                        </p:attrNameLst>
                                      </p:cBhvr>
                                      <p:to>
                                        <p:strVal val="visible"/>
                                      </p:to>
                                    </p:set>
                                    <p:animEffect transition="in" filter="barn(inVertical)">
                                      <p:cBhvr>
                                        <p:cTn id="97" dur="500"/>
                                        <p:tgtEl>
                                          <p:spTgt spid="28"/>
                                        </p:tgtEl>
                                      </p:cBhvr>
                                    </p:animEffect>
                                  </p:childTnLst>
                                </p:cTn>
                              </p:par>
                            </p:childTnLst>
                          </p:cTn>
                        </p:par>
                      </p:childTnLst>
                    </p:cTn>
                  </p:par>
                  <p:par>
                    <p:cTn id="98" fill="hold">
                      <p:stCondLst>
                        <p:cond delay="indefinite"/>
                      </p:stCondLst>
                      <p:childTnLst>
                        <p:par>
                          <p:cTn id="99" fill="hold">
                            <p:stCondLst>
                              <p:cond delay="0"/>
                            </p:stCondLst>
                            <p:childTnLst>
                              <p:par>
                                <p:cTn id="100" presetID="16" presetClass="entr" presetSubtype="21" fill="hold" grpId="0" nodeType="clickEffect">
                                  <p:stCondLst>
                                    <p:cond delay="0"/>
                                  </p:stCondLst>
                                  <p:childTnLst>
                                    <p:set>
                                      <p:cBhvr>
                                        <p:cTn id="101" dur="1" fill="hold">
                                          <p:stCondLst>
                                            <p:cond delay="0"/>
                                          </p:stCondLst>
                                        </p:cTn>
                                        <p:tgtEl>
                                          <p:spTgt spid="18"/>
                                        </p:tgtEl>
                                        <p:attrNameLst>
                                          <p:attrName>style.visibility</p:attrName>
                                        </p:attrNameLst>
                                      </p:cBhvr>
                                      <p:to>
                                        <p:strVal val="visible"/>
                                      </p:to>
                                    </p:set>
                                    <p:animEffect transition="in" filter="barn(inVertical)">
                                      <p:cBhvr>
                                        <p:cTn id="102" dur="500"/>
                                        <p:tgtEl>
                                          <p:spTgt spid="18"/>
                                        </p:tgtEl>
                                      </p:cBhvr>
                                    </p:animEffect>
                                  </p:childTnLst>
                                </p:cTn>
                              </p:par>
                            </p:childTnLst>
                          </p:cTn>
                        </p:par>
                      </p:childTnLst>
                    </p:cTn>
                  </p:par>
                  <p:par>
                    <p:cTn id="103" fill="hold">
                      <p:stCondLst>
                        <p:cond delay="indefinite"/>
                      </p:stCondLst>
                      <p:childTnLst>
                        <p:par>
                          <p:cTn id="104" fill="hold">
                            <p:stCondLst>
                              <p:cond delay="0"/>
                            </p:stCondLst>
                            <p:childTnLst>
                              <p:par>
                                <p:cTn id="105" presetID="16" presetClass="entr" presetSubtype="21" fill="hold" grpId="0" nodeType="clickEffect">
                                  <p:stCondLst>
                                    <p:cond delay="0"/>
                                  </p:stCondLst>
                                  <p:childTnLst>
                                    <p:set>
                                      <p:cBhvr>
                                        <p:cTn id="106" dur="1" fill="hold">
                                          <p:stCondLst>
                                            <p:cond delay="0"/>
                                          </p:stCondLst>
                                        </p:cTn>
                                        <p:tgtEl>
                                          <p:spTgt spid="19"/>
                                        </p:tgtEl>
                                        <p:attrNameLst>
                                          <p:attrName>style.visibility</p:attrName>
                                        </p:attrNameLst>
                                      </p:cBhvr>
                                      <p:to>
                                        <p:strVal val="visible"/>
                                      </p:to>
                                    </p:set>
                                    <p:animEffect transition="in" filter="barn(inVertical)">
                                      <p:cBhvr>
                                        <p:cTn id="107" dur="500"/>
                                        <p:tgtEl>
                                          <p:spTgt spid="19"/>
                                        </p:tgtEl>
                                      </p:cBhvr>
                                    </p:animEffect>
                                  </p:childTnLst>
                                </p:cTn>
                              </p:par>
                            </p:childTnLst>
                          </p:cTn>
                        </p:par>
                      </p:childTnLst>
                    </p:cTn>
                  </p:par>
                  <p:par>
                    <p:cTn id="108" fill="hold">
                      <p:stCondLst>
                        <p:cond delay="indefinite"/>
                      </p:stCondLst>
                      <p:childTnLst>
                        <p:par>
                          <p:cTn id="109" fill="hold">
                            <p:stCondLst>
                              <p:cond delay="0"/>
                            </p:stCondLst>
                            <p:childTnLst>
                              <p:par>
                                <p:cTn id="110" presetID="16" presetClass="entr" presetSubtype="21" fill="hold" nodeType="clickEffect">
                                  <p:stCondLst>
                                    <p:cond delay="0"/>
                                  </p:stCondLst>
                                  <p:childTnLst>
                                    <p:set>
                                      <p:cBhvr>
                                        <p:cTn id="111" dur="1" fill="hold">
                                          <p:stCondLst>
                                            <p:cond delay="0"/>
                                          </p:stCondLst>
                                        </p:cTn>
                                        <p:tgtEl>
                                          <p:spTgt spid="30"/>
                                        </p:tgtEl>
                                        <p:attrNameLst>
                                          <p:attrName>style.visibility</p:attrName>
                                        </p:attrNameLst>
                                      </p:cBhvr>
                                      <p:to>
                                        <p:strVal val="visible"/>
                                      </p:to>
                                    </p:set>
                                    <p:animEffect transition="in" filter="barn(inVertical)">
                                      <p:cBhvr>
                                        <p:cTn id="112" dur="500"/>
                                        <p:tgtEl>
                                          <p:spTgt spid="30"/>
                                        </p:tgtEl>
                                      </p:cBhvr>
                                    </p:animEffect>
                                  </p:childTnLst>
                                </p:cTn>
                              </p:par>
                            </p:childTnLst>
                          </p:cTn>
                        </p:par>
                      </p:childTnLst>
                    </p:cTn>
                  </p:par>
                  <p:par>
                    <p:cTn id="113" fill="hold">
                      <p:stCondLst>
                        <p:cond delay="indefinite"/>
                      </p:stCondLst>
                      <p:childTnLst>
                        <p:par>
                          <p:cTn id="114" fill="hold">
                            <p:stCondLst>
                              <p:cond delay="0"/>
                            </p:stCondLst>
                            <p:childTnLst>
                              <p:par>
                                <p:cTn id="115" presetID="16" presetClass="entr" presetSubtype="21" fill="hold" grpId="0" nodeType="clickEffect">
                                  <p:stCondLst>
                                    <p:cond delay="0"/>
                                  </p:stCondLst>
                                  <p:childTnLst>
                                    <p:set>
                                      <p:cBhvr>
                                        <p:cTn id="116" dur="1" fill="hold">
                                          <p:stCondLst>
                                            <p:cond delay="0"/>
                                          </p:stCondLst>
                                        </p:cTn>
                                        <p:tgtEl>
                                          <p:spTgt spid="20"/>
                                        </p:tgtEl>
                                        <p:attrNameLst>
                                          <p:attrName>style.visibility</p:attrName>
                                        </p:attrNameLst>
                                      </p:cBhvr>
                                      <p:to>
                                        <p:strVal val="visible"/>
                                      </p:to>
                                    </p:set>
                                    <p:animEffect transition="in" filter="barn(inVertical)">
                                      <p:cBhvr>
                                        <p:cTn id="117" dur="500"/>
                                        <p:tgtEl>
                                          <p:spTgt spid="20"/>
                                        </p:tgtEl>
                                      </p:cBhvr>
                                    </p:animEffect>
                                  </p:childTnLst>
                                </p:cTn>
                              </p:par>
                            </p:childTnLst>
                          </p:cTn>
                        </p:par>
                      </p:childTnLst>
                    </p:cTn>
                  </p:par>
                  <p:par>
                    <p:cTn id="118" fill="hold">
                      <p:stCondLst>
                        <p:cond delay="indefinite"/>
                      </p:stCondLst>
                      <p:childTnLst>
                        <p:par>
                          <p:cTn id="119" fill="hold">
                            <p:stCondLst>
                              <p:cond delay="0"/>
                            </p:stCondLst>
                            <p:childTnLst>
                              <p:par>
                                <p:cTn id="120" presetID="16" presetClass="entr" presetSubtype="21" fill="hold" grpId="0" nodeType="clickEffect">
                                  <p:stCondLst>
                                    <p:cond delay="0"/>
                                  </p:stCondLst>
                                  <p:childTnLst>
                                    <p:set>
                                      <p:cBhvr>
                                        <p:cTn id="121" dur="1" fill="hold">
                                          <p:stCondLst>
                                            <p:cond delay="0"/>
                                          </p:stCondLst>
                                        </p:cTn>
                                        <p:tgtEl>
                                          <p:spTgt spid="21"/>
                                        </p:tgtEl>
                                        <p:attrNameLst>
                                          <p:attrName>style.visibility</p:attrName>
                                        </p:attrNameLst>
                                      </p:cBhvr>
                                      <p:to>
                                        <p:strVal val="visible"/>
                                      </p:to>
                                    </p:set>
                                    <p:animEffect transition="in" filter="barn(inVertical)">
                                      <p:cBhvr>
                                        <p:cTn id="122" dur="500"/>
                                        <p:tgtEl>
                                          <p:spTgt spid="21"/>
                                        </p:tgtEl>
                                      </p:cBhvr>
                                    </p:animEffect>
                                  </p:childTnLst>
                                </p:cTn>
                              </p:par>
                            </p:childTnLst>
                          </p:cTn>
                        </p:par>
                      </p:childTnLst>
                    </p:cTn>
                  </p:par>
                  <p:par>
                    <p:cTn id="123" fill="hold">
                      <p:stCondLst>
                        <p:cond delay="indefinite"/>
                      </p:stCondLst>
                      <p:childTnLst>
                        <p:par>
                          <p:cTn id="124" fill="hold">
                            <p:stCondLst>
                              <p:cond delay="0"/>
                            </p:stCondLst>
                            <p:childTnLst>
                              <p:par>
                                <p:cTn id="125" presetID="16" presetClass="entr" presetSubtype="21" fill="hold" nodeType="clickEffect">
                                  <p:stCondLst>
                                    <p:cond delay="0"/>
                                  </p:stCondLst>
                                  <p:childTnLst>
                                    <p:set>
                                      <p:cBhvr>
                                        <p:cTn id="126" dur="1" fill="hold">
                                          <p:stCondLst>
                                            <p:cond delay="0"/>
                                          </p:stCondLst>
                                        </p:cTn>
                                        <p:tgtEl>
                                          <p:spTgt spid="31"/>
                                        </p:tgtEl>
                                        <p:attrNameLst>
                                          <p:attrName>style.visibility</p:attrName>
                                        </p:attrNameLst>
                                      </p:cBhvr>
                                      <p:to>
                                        <p:strVal val="visible"/>
                                      </p:to>
                                    </p:set>
                                    <p:animEffect transition="in" filter="barn(inVertical)">
                                      <p:cBhvr>
                                        <p:cTn id="127" dur="500"/>
                                        <p:tgtEl>
                                          <p:spTgt spid="31"/>
                                        </p:tgtEl>
                                      </p:cBhvr>
                                    </p:animEffect>
                                  </p:childTnLst>
                                </p:cTn>
                              </p:par>
                            </p:childTnLst>
                          </p:cTn>
                        </p:par>
                      </p:childTnLst>
                    </p:cTn>
                  </p:par>
                  <p:par>
                    <p:cTn id="128" fill="hold">
                      <p:stCondLst>
                        <p:cond delay="indefinite"/>
                      </p:stCondLst>
                      <p:childTnLst>
                        <p:par>
                          <p:cTn id="129" fill="hold">
                            <p:stCondLst>
                              <p:cond delay="0"/>
                            </p:stCondLst>
                            <p:childTnLst>
                              <p:par>
                                <p:cTn id="130" presetID="16" presetClass="entr" presetSubtype="21" fill="hold" grpId="0" nodeType="clickEffect">
                                  <p:stCondLst>
                                    <p:cond delay="0"/>
                                  </p:stCondLst>
                                  <p:childTnLst>
                                    <p:set>
                                      <p:cBhvr>
                                        <p:cTn id="131" dur="1" fill="hold">
                                          <p:stCondLst>
                                            <p:cond delay="0"/>
                                          </p:stCondLst>
                                        </p:cTn>
                                        <p:tgtEl>
                                          <p:spTgt spid="22"/>
                                        </p:tgtEl>
                                        <p:attrNameLst>
                                          <p:attrName>style.visibility</p:attrName>
                                        </p:attrNameLst>
                                      </p:cBhvr>
                                      <p:to>
                                        <p:strVal val="visible"/>
                                      </p:to>
                                    </p:set>
                                    <p:animEffect transition="in" filter="barn(inVertical)">
                                      <p:cBhvr>
                                        <p:cTn id="132" dur="500"/>
                                        <p:tgtEl>
                                          <p:spTgt spid="22"/>
                                        </p:tgtEl>
                                      </p:cBhvr>
                                    </p:animEffect>
                                  </p:childTnLst>
                                </p:cTn>
                              </p:par>
                            </p:childTnLst>
                          </p:cTn>
                        </p:par>
                      </p:childTnLst>
                    </p:cTn>
                  </p:par>
                  <p:par>
                    <p:cTn id="133" fill="hold">
                      <p:stCondLst>
                        <p:cond delay="indefinite"/>
                      </p:stCondLst>
                      <p:childTnLst>
                        <p:par>
                          <p:cTn id="134" fill="hold">
                            <p:stCondLst>
                              <p:cond delay="0"/>
                            </p:stCondLst>
                            <p:childTnLst>
                              <p:par>
                                <p:cTn id="135" presetID="16" presetClass="entr" presetSubtype="21" fill="hold" grpId="0" nodeType="clickEffect">
                                  <p:stCondLst>
                                    <p:cond delay="0"/>
                                  </p:stCondLst>
                                  <p:childTnLst>
                                    <p:set>
                                      <p:cBhvr>
                                        <p:cTn id="136" dur="1" fill="hold">
                                          <p:stCondLst>
                                            <p:cond delay="0"/>
                                          </p:stCondLst>
                                        </p:cTn>
                                        <p:tgtEl>
                                          <p:spTgt spid="23"/>
                                        </p:tgtEl>
                                        <p:attrNameLst>
                                          <p:attrName>style.visibility</p:attrName>
                                        </p:attrNameLst>
                                      </p:cBhvr>
                                      <p:to>
                                        <p:strVal val="visible"/>
                                      </p:to>
                                    </p:set>
                                    <p:animEffect transition="in" filter="barn(inVertical)">
                                      <p:cBhvr>
                                        <p:cTn id="137" dur="500"/>
                                        <p:tgtEl>
                                          <p:spTgt spid="23"/>
                                        </p:tgtEl>
                                      </p:cBhvr>
                                    </p:animEffect>
                                  </p:childTnLst>
                                </p:cTn>
                              </p:par>
                            </p:childTnLst>
                          </p:cTn>
                        </p:par>
                      </p:childTnLst>
                    </p:cTn>
                  </p:par>
                  <p:par>
                    <p:cTn id="138" fill="hold">
                      <p:stCondLst>
                        <p:cond delay="indefinite"/>
                      </p:stCondLst>
                      <p:childTnLst>
                        <p:par>
                          <p:cTn id="139" fill="hold">
                            <p:stCondLst>
                              <p:cond delay="0"/>
                            </p:stCondLst>
                            <p:childTnLst>
                              <p:par>
                                <p:cTn id="140" presetID="16" presetClass="entr" presetSubtype="21" fill="hold" nodeType="clickEffect">
                                  <p:stCondLst>
                                    <p:cond delay="0"/>
                                  </p:stCondLst>
                                  <p:childTnLst>
                                    <p:set>
                                      <p:cBhvr>
                                        <p:cTn id="141" dur="1" fill="hold">
                                          <p:stCondLst>
                                            <p:cond delay="0"/>
                                          </p:stCondLst>
                                        </p:cTn>
                                        <p:tgtEl>
                                          <p:spTgt spid="32"/>
                                        </p:tgtEl>
                                        <p:attrNameLst>
                                          <p:attrName>style.visibility</p:attrName>
                                        </p:attrNameLst>
                                      </p:cBhvr>
                                      <p:to>
                                        <p:strVal val="visible"/>
                                      </p:to>
                                    </p:set>
                                    <p:animEffect transition="in" filter="barn(inVertical)">
                                      <p:cBhvr>
                                        <p:cTn id="142" dur="500"/>
                                        <p:tgtEl>
                                          <p:spTgt spid="32"/>
                                        </p:tgtEl>
                                      </p:cBhvr>
                                    </p:animEffect>
                                  </p:childTnLst>
                                </p:cTn>
                              </p:par>
                            </p:childTnLst>
                          </p:cTn>
                        </p:par>
                      </p:childTnLst>
                    </p:cTn>
                  </p:par>
                  <p:par>
                    <p:cTn id="143" fill="hold">
                      <p:stCondLst>
                        <p:cond delay="indefinite"/>
                      </p:stCondLst>
                      <p:childTnLst>
                        <p:par>
                          <p:cTn id="144" fill="hold">
                            <p:stCondLst>
                              <p:cond delay="0"/>
                            </p:stCondLst>
                            <p:childTnLst>
                              <p:par>
                                <p:cTn id="145" presetID="16" presetClass="entr" presetSubtype="21" fill="hold" grpId="0" nodeType="clickEffect">
                                  <p:stCondLst>
                                    <p:cond delay="0"/>
                                  </p:stCondLst>
                                  <p:childTnLst>
                                    <p:set>
                                      <p:cBhvr>
                                        <p:cTn id="146" dur="1" fill="hold">
                                          <p:stCondLst>
                                            <p:cond delay="0"/>
                                          </p:stCondLst>
                                        </p:cTn>
                                        <p:tgtEl>
                                          <p:spTgt spid="24"/>
                                        </p:tgtEl>
                                        <p:attrNameLst>
                                          <p:attrName>style.visibility</p:attrName>
                                        </p:attrNameLst>
                                      </p:cBhvr>
                                      <p:to>
                                        <p:strVal val="visible"/>
                                      </p:to>
                                    </p:set>
                                    <p:animEffect transition="in" filter="barn(inVertical)">
                                      <p:cBhvr>
                                        <p:cTn id="14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6" grpId="0"/>
      <p:bldP spid="7" grpId="0"/>
      <p:bldP spid="8" grpId="0"/>
      <p:bldP spid="9" grpId="0"/>
      <p:bldP spid="10" grpId="0"/>
      <p:bldP spid="11" grpId="0"/>
      <p:bldP spid="12" grpId="0"/>
      <p:bldP spid="14" grpId="0"/>
      <p:bldP spid="15" grpId="0"/>
      <p:bldP spid="16" grpId="0"/>
      <p:bldP spid="17" grpId="0"/>
      <p:bldP spid="18" grpId="0"/>
      <p:bldP spid="19" grpId="0"/>
      <p:bldP spid="20" grpId="0"/>
      <p:bldP spid="21" grpId="0"/>
      <p:bldP spid="22" grpId="0"/>
      <p:bldP spid="23" grpId="0"/>
      <p:bldP spid="24" grpId="0"/>
    </p:bldLst>
  </p:timing>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1D41DD5-DF3C-79EE-7E0A-3FB01B2048B2}"/>
              </a:ext>
            </a:extLst>
          </p:cNvPr>
          <p:cNvSpPr>
            <a:spLocks noGrp="1"/>
          </p:cNvSpPr>
          <p:nvPr>
            <p:ph type="title"/>
          </p:nvPr>
        </p:nvSpPr>
        <p:spPr>
          <a:xfrm>
            <a:off x="1437922" y="143484"/>
            <a:ext cx="9316156" cy="816071"/>
          </a:xfrm>
          <a:solidFill>
            <a:schemeClr val="accent6">
              <a:lumMod val="60000"/>
              <a:lumOff val="40000"/>
            </a:schemeClr>
          </a:solidFill>
        </p:spPr>
        <p:txBody>
          <a:bodyPr/>
          <a:lstStyle/>
          <a:p>
            <a:r>
              <a:rPr lang="es-ES" b="1" dirty="0">
                <a:solidFill>
                  <a:schemeClr val="bg1"/>
                </a:solidFill>
                <a:latin typeface="Arial Black" panose="020B0A04020102020204" pitchFamily="34" charset="0"/>
              </a:rPr>
              <a:t>¿Que seria mas útil sentir?</a:t>
            </a:r>
            <a:endParaRPr lang="es-PE" b="1" dirty="0">
              <a:solidFill>
                <a:schemeClr val="bg1"/>
              </a:solidFill>
              <a:latin typeface="Arial Black" panose="020B0A04020102020204" pitchFamily="34" charset="0"/>
            </a:endParaRPr>
          </a:p>
        </p:txBody>
      </p:sp>
      <p:pic>
        <p:nvPicPr>
          <p:cNvPr id="4" name="Picture 774">
            <a:extLst>
              <a:ext uri="{FF2B5EF4-FFF2-40B4-BE49-F238E27FC236}">
                <a16:creationId xmlns:a16="http://schemas.microsoft.com/office/drawing/2014/main" id="{CA0BE83D-8923-FB5B-3CC6-01AC9E09F423}"/>
              </a:ext>
            </a:extLst>
          </p:cNvPr>
          <p:cNvPicPr/>
          <p:nvPr/>
        </p:nvPicPr>
        <p:blipFill rotWithShape="1">
          <a:blip r:embed="rId2"/>
          <a:srcRect l="6918" t="20639" r="8942" b="9959"/>
          <a:stretch/>
        </p:blipFill>
        <p:spPr>
          <a:xfrm>
            <a:off x="0" y="959555"/>
            <a:ext cx="12191999" cy="5898445"/>
          </a:xfrm>
          <a:prstGeom prst="rect">
            <a:avLst/>
          </a:prstGeom>
        </p:spPr>
      </p:pic>
      <p:sp>
        <p:nvSpPr>
          <p:cNvPr id="3" name="Marcador de fecha 2">
            <a:extLst>
              <a:ext uri="{FF2B5EF4-FFF2-40B4-BE49-F238E27FC236}">
                <a16:creationId xmlns:a16="http://schemas.microsoft.com/office/drawing/2014/main" id="{2DC1AEA6-C287-491F-9232-8694BB02CE1F}"/>
              </a:ext>
            </a:extLst>
          </p:cNvPr>
          <p:cNvSpPr>
            <a:spLocks noGrp="1"/>
          </p:cNvSpPr>
          <p:nvPr>
            <p:ph type="dt" sz="half" idx="10"/>
          </p:nvPr>
        </p:nvSpPr>
        <p:spPr/>
        <p:txBody>
          <a:bodyPr/>
          <a:lstStyle/>
          <a:p>
            <a:fld id="{18E23CAA-3098-433C-AE75-761637109FDE}"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3AFAA17-431B-43E8-B87B-89FA586459BD}"/>
              </a:ext>
            </a:extLst>
          </p:cNvPr>
          <p:cNvSpPr>
            <a:spLocks noGrp="1"/>
          </p:cNvSpPr>
          <p:nvPr>
            <p:ph type="sldNum" sz="quarter" idx="12"/>
          </p:nvPr>
        </p:nvSpPr>
        <p:spPr>
          <a:xfrm>
            <a:off x="9107557" y="368957"/>
            <a:ext cx="2743200" cy="365125"/>
          </a:xfrm>
        </p:spPr>
        <p:txBody>
          <a:bodyPr/>
          <a:lstStyle/>
          <a:p>
            <a:fld id="{6D22F896-40B5-4ADD-8801-0D06FADFA095}" type="slidenum">
              <a:rPr lang="en-US" sz="2400" b="1" smtClean="0">
                <a:solidFill>
                  <a:srgbClr val="FFFF00"/>
                </a:solidFill>
              </a:rPr>
              <a:t>295</a:t>
            </a:fld>
            <a:endParaRPr lang="en-US" sz="2400" b="1" dirty="0">
              <a:solidFill>
                <a:srgbClr val="FFFF00"/>
              </a:solidFill>
            </a:endParaRPr>
          </a:p>
        </p:txBody>
      </p:sp>
    </p:spTree>
    <p:extLst>
      <p:ext uri="{BB962C8B-B14F-4D97-AF65-F5344CB8AC3E}">
        <p14:creationId xmlns:p14="http://schemas.microsoft.com/office/powerpoint/2010/main" val="2317403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F4F8FA8-17D2-8F09-7F37-3FB16F4984EA}"/>
              </a:ext>
            </a:extLst>
          </p:cNvPr>
          <p:cNvSpPr>
            <a:spLocks noGrp="1"/>
          </p:cNvSpPr>
          <p:nvPr>
            <p:ph type="title"/>
          </p:nvPr>
        </p:nvSpPr>
        <p:spPr>
          <a:xfrm>
            <a:off x="948266" y="175130"/>
            <a:ext cx="10117667" cy="714471"/>
          </a:xfrm>
          <a:solidFill>
            <a:srgbClr val="FF0000"/>
          </a:solidFill>
        </p:spPr>
        <p:txBody>
          <a:bodyPr/>
          <a:lstStyle/>
          <a:p>
            <a:r>
              <a:rPr lang="es-ES" dirty="0">
                <a:latin typeface="Arial Black" panose="020B0A04020102020204" pitchFamily="34" charset="0"/>
              </a:rPr>
              <a:t>Situación : felicitar a alguien</a:t>
            </a:r>
            <a:endParaRPr lang="es-PE" dirty="0">
              <a:latin typeface="Arial Black" panose="020B0A04020102020204" pitchFamily="34" charset="0"/>
            </a:endParaRPr>
          </a:p>
        </p:txBody>
      </p:sp>
      <p:pic>
        <p:nvPicPr>
          <p:cNvPr id="4" name="Picture 783">
            <a:extLst>
              <a:ext uri="{FF2B5EF4-FFF2-40B4-BE49-F238E27FC236}">
                <a16:creationId xmlns:a16="http://schemas.microsoft.com/office/drawing/2014/main" id="{90CF5810-E2A9-B4AE-60D7-45088DE105B0}"/>
              </a:ext>
            </a:extLst>
          </p:cNvPr>
          <p:cNvPicPr/>
          <p:nvPr/>
        </p:nvPicPr>
        <p:blipFill rotWithShape="1">
          <a:blip r:embed="rId2"/>
          <a:srcRect l="73995" t="49906" r="7506" b="24926"/>
          <a:stretch/>
        </p:blipFill>
        <p:spPr>
          <a:xfrm>
            <a:off x="8116708" y="2528710"/>
            <a:ext cx="3589869" cy="3959653"/>
          </a:xfrm>
          <a:prstGeom prst="rect">
            <a:avLst/>
          </a:prstGeom>
        </p:spPr>
      </p:pic>
      <p:sp>
        <p:nvSpPr>
          <p:cNvPr id="5" name="Rectángulo 4">
            <a:extLst>
              <a:ext uri="{FF2B5EF4-FFF2-40B4-BE49-F238E27FC236}">
                <a16:creationId xmlns:a16="http://schemas.microsoft.com/office/drawing/2014/main" id="{06E5B1F0-1C13-83EF-5B63-7539431AC9C1}"/>
              </a:ext>
            </a:extLst>
          </p:cNvPr>
          <p:cNvSpPr/>
          <p:nvPr/>
        </p:nvSpPr>
        <p:spPr>
          <a:xfrm>
            <a:off x="812447" y="1606293"/>
            <a:ext cx="2923822" cy="714471"/>
          </a:xfrm>
          <a:prstGeom prst="rect">
            <a:avLst/>
          </a:prstGeom>
          <a:solidFill>
            <a:schemeClr val="accent3">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bg1"/>
                </a:solidFill>
              </a:rPr>
              <a:t>Emoción </a:t>
            </a:r>
            <a:endParaRPr lang="es-PE" sz="4000" b="1" dirty="0">
              <a:solidFill>
                <a:schemeClr val="bg1"/>
              </a:solidFill>
            </a:endParaRPr>
          </a:p>
        </p:txBody>
      </p:sp>
      <p:sp>
        <p:nvSpPr>
          <p:cNvPr id="6" name="Rectángulo 5">
            <a:extLst>
              <a:ext uri="{FF2B5EF4-FFF2-40B4-BE49-F238E27FC236}">
                <a16:creationId xmlns:a16="http://schemas.microsoft.com/office/drawing/2014/main" id="{13B3E2AF-09D4-BF48-23D4-1E604E1B8CE6}"/>
              </a:ext>
            </a:extLst>
          </p:cNvPr>
          <p:cNvSpPr/>
          <p:nvPr/>
        </p:nvSpPr>
        <p:spPr>
          <a:xfrm>
            <a:off x="4222044" y="1606293"/>
            <a:ext cx="3747911" cy="714471"/>
          </a:xfrm>
          <a:prstGeom prst="rect">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bg1"/>
                </a:solidFill>
              </a:rPr>
              <a:t>Pensamientos  </a:t>
            </a:r>
            <a:endParaRPr lang="es-PE" sz="4000" b="1" dirty="0">
              <a:solidFill>
                <a:schemeClr val="bg1"/>
              </a:solidFill>
            </a:endParaRPr>
          </a:p>
        </p:txBody>
      </p:sp>
      <p:sp>
        <p:nvSpPr>
          <p:cNvPr id="7" name="Rectángulo 6">
            <a:extLst>
              <a:ext uri="{FF2B5EF4-FFF2-40B4-BE49-F238E27FC236}">
                <a16:creationId xmlns:a16="http://schemas.microsoft.com/office/drawing/2014/main" id="{94DF69EA-5465-6B4D-E746-8CB591C432BD}"/>
              </a:ext>
            </a:extLst>
          </p:cNvPr>
          <p:cNvSpPr/>
          <p:nvPr/>
        </p:nvSpPr>
        <p:spPr>
          <a:xfrm>
            <a:off x="8286044" y="1606292"/>
            <a:ext cx="2923822" cy="714471"/>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4000" b="1" dirty="0">
                <a:solidFill>
                  <a:schemeClr val="bg1"/>
                </a:solidFill>
              </a:rPr>
              <a:t>Resultado </a:t>
            </a:r>
            <a:r>
              <a:rPr lang="es-ES" sz="4000" b="1" dirty="0"/>
              <a:t> </a:t>
            </a:r>
            <a:endParaRPr lang="es-PE" sz="4000" b="1" dirty="0"/>
          </a:p>
        </p:txBody>
      </p:sp>
      <p:pic>
        <p:nvPicPr>
          <p:cNvPr id="8" name="Picture 783">
            <a:extLst>
              <a:ext uri="{FF2B5EF4-FFF2-40B4-BE49-F238E27FC236}">
                <a16:creationId xmlns:a16="http://schemas.microsoft.com/office/drawing/2014/main" id="{0A1A2B47-2444-42D9-9053-C13E7B8D36CC}"/>
              </a:ext>
            </a:extLst>
          </p:cNvPr>
          <p:cNvPicPr/>
          <p:nvPr/>
        </p:nvPicPr>
        <p:blipFill rotWithShape="1">
          <a:blip r:embed="rId2"/>
          <a:srcRect l="2526" t="49906" r="73957" b="27738"/>
          <a:stretch/>
        </p:blipFill>
        <p:spPr>
          <a:xfrm>
            <a:off x="213783" y="2528712"/>
            <a:ext cx="3759906" cy="3959654"/>
          </a:xfrm>
          <a:prstGeom prst="rect">
            <a:avLst/>
          </a:prstGeom>
        </p:spPr>
      </p:pic>
      <p:pic>
        <p:nvPicPr>
          <p:cNvPr id="9" name="Picture 783">
            <a:extLst>
              <a:ext uri="{FF2B5EF4-FFF2-40B4-BE49-F238E27FC236}">
                <a16:creationId xmlns:a16="http://schemas.microsoft.com/office/drawing/2014/main" id="{8D924E8E-272A-C7ED-7A5B-836DFE4EF2A9}"/>
              </a:ext>
            </a:extLst>
          </p:cNvPr>
          <p:cNvPicPr/>
          <p:nvPr/>
        </p:nvPicPr>
        <p:blipFill rotWithShape="1">
          <a:blip r:embed="rId2"/>
          <a:srcRect l="34346" t="49906" r="35602" b="13358"/>
          <a:stretch/>
        </p:blipFill>
        <p:spPr>
          <a:xfrm>
            <a:off x="4278490" y="2528711"/>
            <a:ext cx="3691466" cy="3959654"/>
          </a:xfrm>
          <a:prstGeom prst="rect">
            <a:avLst/>
          </a:prstGeom>
        </p:spPr>
      </p:pic>
      <p:sp>
        <p:nvSpPr>
          <p:cNvPr id="3" name="Marcador de fecha 2">
            <a:extLst>
              <a:ext uri="{FF2B5EF4-FFF2-40B4-BE49-F238E27FC236}">
                <a16:creationId xmlns:a16="http://schemas.microsoft.com/office/drawing/2014/main" id="{B3DAAFE2-98F3-4B4D-93BA-C927C295267B}"/>
              </a:ext>
            </a:extLst>
          </p:cNvPr>
          <p:cNvSpPr>
            <a:spLocks noGrp="1"/>
          </p:cNvSpPr>
          <p:nvPr>
            <p:ph type="dt" sz="half" idx="10"/>
          </p:nvPr>
        </p:nvSpPr>
        <p:spPr/>
        <p:txBody>
          <a:bodyPr/>
          <a:lstStyle/>
          <a:p>
            <a:fld id="{B4FD3D4F-DAEC-4E26-A488-CD4D524C43D7}" type="datetime1">
              <a:rPr lang="es-PE" sz="2400" b="1" smtClean="0">
                <a:solidFill>
                  <a:srgbClr val="FF0000"/>
                </a:solidFill>
              </a:rPr>
              <a:t>29/08/2024</a:t>
            </a:fld>
            <a:endParaRPr lang="en-US" sz="2400" b="1" dirty="0">
              <a:solidFill>
                <a:srgbClr val="FF0000"/>
              </a:solidFill>
            </a:endParaRPr>
          </a:p>
        </p:txBody>
      </p:sp>
      <p:sp>
        <p:nvSpPr>
          <p:cNvPr id="10" name="Marcador de número de diapositiva 9">
            <a:extLst>
              <a:ext uri="{FF2B5EF4-FFF2-40B4-BE49-F238E27FC236}">
                <a16:creationId xmlns:a16="http://schemas.microsoft.com/office/drawing/2014/main" id="{689B198C-C07F-4E9F-9F3B-1063D401CFBD}"/>
              </a:ext>
            </a:extLst>
          </p:cNvPr>
          <p:cNvSpPr>
            <a:spLocks noGrp="1"/>
          </p:cNvSpPr>
          <p:nvPr>
            <p:ph type="sldNum" sz="quarter" idx="12"/>
          </p:nvPr>
        </p:nvSpPr>
        <p:spPr>
          <a:xfrm>
            <a:off x="8963377" y="823595"/>
            <a:ext cx="2743200" cy="365125"/>
          </a:xfrm>
        </p:spPr>
        <p:txBody>
          <a:bodyPr/>
          <a:lstStyle/>
          <a:p>
            <a:fld id="{6D22F896-40B5-4ADD-8801-0D06FADFA095}" type="slidenum">
              <a:rPr lang="en-US" sz="2400" b="1" smtClean="0">
                <a:solidFill>
                  <a:srgbClr val="FFFF00"/>
                </a:solidFill>
              </a:rPr>
              <a:t>296</a:t>
            </a:fld>
            <a:endParaRPr lang="en-US" sz="2400" b="1" dirty="0">
              <a:solidFill>
                <a:srgbClr val="FFFF00"/>
              </a:solidFill>
            </a:endParaRPr>
          </a:p>
        </p:txBody>
      </p:sp>
    </p:spTree>
    <p:extLst>
      <p:ext uri="{BB962C8B-B14F-4D97-AF65-F5344CB8AC3E}">
        <p14:creationId xmlns:p14="http://schemas.microsoft.com/office/powerpoint/2010/main" val="70100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barn(inVertical)">
                                      <p:cBhvr>
                                        <p:cTn id="27" dur="5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barn(inVertical)">
                                      <p:cBhvr>
                                        <p:cTn id="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Lst>
  </p:timing>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24B765-C678-68F6-135A-4001072A8553}"/>
              </a:ext>
            </a:extLst>
          </p:cNvPr>
          <p:cNvSpPr>
            <a:spLocks noGrp="1"/>
          </p:cNvSpPr>
          <p:nvPr>
            <p:ph type="title"/>
          </p:nvPr>
        </p:nvSpPr>
        <p:spPr>
          <a:xfrm>
            <a:off x="180622" y="65524"/>
            <a:ext cx="11830756" cy="1293028"/>
          </a:xfrm>
          <a:solidFill>
            <a:srgbClr val="FF0000"/>
          </a:solidFill>
        </p:spPr>
        <p:txBody>
          <a:bodyPr/>
          <a:lstStyle/>
          <a:p>
            <a:pPr algn="ctr"/>
            <a:r>
              <a:rPr lang="es-ES" dirty="0">
                <a:latin typeface="Arial Black" panose="020B0A04020102020204" pitchFamily="34" charset="0"/>
              </a:rPr>
              <a:t>¿Qué mensajes le traen las emociones?</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516A7B0C-8BD3-0585-4917-8B3C043582FF}"/>
              </a:ext>
            </a:extLst>
          </p:cNvPr>
          <p:cNvSpPr>
            <a:spLocks noGrp="1"/>
          </p:cNvSpPr>
          <p:nvPr>
            <p:ph idx="1"/>
          </p:nvPr>
        </p:nvSpPr>
        <p:spPr>
          <a:xfrm>
            <a:off x="180622" y="1602704"/>
            <a:ext cx="6931378" cy="5057740"/>
          </a:xfrm>
        </p:spPr>
        <p:txBody>
          <a:bodyPr>
            <a:normAutofit lnSpcReduction="10000"/>
          </a:bodyPr>
          <a:lstStyle/>
          <a:p>
            <a:pPr algn="just"/>
            <a:r>
              <a:rPr lang="es-ES" sz="3200" b="1" dirty="0">
                <a:solidFill>
                  <a:srgbClr val="FF0000"/>
                </a:solidFill>
              </a:rPr>
              <a:t>Cuando sientas alegría pregúntale </a:t>
            </a:r>
            <a:r>
              <a:rPr lang="es-ES" sz="3200" b="1" dirty="0"/>
              <a:t>¿Qué es lo valiosos que esta presente?</a:t>
            </a:r>
          </a:p>
          <a:p>
            <a:pPr algn="just"/>
            <a:r>
              <a:rPr lang="es-ES" sz="3200" b="1" dirty="0">
                <a:solidFill>
                  <a:srgbClr val="FF0000"/>
                </a:solidFill>
              </a:rPr>
              <a:t>Cuando sientas miedo pregúntale </a:t>
            </a:r>
            <a:r>
              <a:rPr lang="es-ES" sz="3200" b="1" dirty="0"/>
              <a:t>¿Qué es eso de vital importancia que me están quitando o destruyendo?</a:t>
            </a:r>
          </a:p>
          <a:p>
            <a:pPr algn="just"/>
            <a:r>
              <a:rPr lang="es-ES" sz="3200" b="1" dirty="0">
                <a:solidFill>
                  <a:srgbClr val="FF0000"/>
                </a:solidFill>
              </a:rPr>
              <a:t>Cuando sientas tristeza pregúntale </a:t>
            </a:r>
            <a:r>
              <a:rPr lang="es-ES" sz="3200" b="1" dirty="0"/>
              <a:t>¿Qué de lo que considero fundamental esta dejando de serlo?</a:t>
            </a:r>
            <a:endParaRPr lang="es-PE" sz="3200" b="1" dirty="0"/>
          </a:p>
        </p:txBody>
      </p:sp>
      <p:pic>
        <p:nvPicPr>
          <p:cNvPr id="4" name="Picture 792">
            <a:extLst>
              <a:ext uri="{FF2B5EF4-FFF2-40B4-BE49-F238E27FC236}">
                <a16:creationId xmlns:a16="http://schemas.microsoft.com/office/drawing/2014/main" id="{D3717800-868A-ED83-ADB0-2D66BCD6029B}"/>
              </a:ext>
            </a:extLst>
          </p:cNvPr>
          <p:cNvPicPr/>
          <p:nvPr/>
        </p:nvPicPr>
        <p:blipFill rotWithShape="1">
          <a:blip r:embed="rId2"/>
          <a:srcRect l="51776" t="32160" r="1504" b="47438"/>
          <a:stretch/>
        </p:blipFill>
        <p:spPr>
          <a:xfrm>
            <a:off x="7303910" y="1602703"/>
            <a:ext cx="4560710" cy="2122629"/>
          </a:xfrm>
          <a:prstGeom prst="rect">
            <a:avLst/>
          </a:prstGeom>
        </p:spPr>
      </p:pic>
      <p:pic>
        <p:nvPicPr>
          <p:cNvPr id="5" name="Picture 792">
            <a:extLst>
              <a:ext uri="{FF2B5EF4-FFF2-40B4-BE49-F238E27FC236}">
                <a16:creationId xmlns:a16="http://schemas.microsoft.com/office/drawing/2014/main" id="{4A5BB7DD-5BE8-A3E3-E174-3049B6A149E5}"/>
              </a:ext>
            </a:extLst>
          </p:cNvPr>
          <p:cNvPicPr/>
          <p:nvPr/>
        </p:nvPicPr>
        <p:blipFill rotWithShape="1">
          <a:blip r:embed="rId2"/>
          <a:srcRect l="56634" t="57651" r="5319" b="20999"/>
          <a:stretch/>
        </p:blipFill>
        <p:spPr>
          <a:xfrm>
            <a:off x="7540978" y="4131574"/>
            <a:ext cx="4323642" cy="2122629"/>
          </a:xfrm>
          <a:prstGeom prst="rect">
            <a:avLst/>
          </a:prstGeom>
        </p:spPr>
      </p:pic>
      <p:sp>
        <p:nvSpPr>
          <p:cNvPr id="6" name="Marcador de fecha 5">
            <a:extLst>
              <a:ext uri="{FF2B5EF4-FFF2-40B4-BE49-F238E27FC236}">
                <a16:creationId xmlns:a16="http://schemas.microsoft.com/office/drawing/2014/main" id="{FC3E9CAA-52A2-4B87-A9FA-2552D97821FC}"/>
              </a:ext>
            </a:extLst>
          </p:cNvPr>
          <p:cNvSpPr>
            <a:spLocks noGrp="1"/>
          </p:cNvSpPr>
          <p:nvPr>
            <p:ph type="dt" sz="half" idx="10"/>
          </p:nvPr>
        </p:nvSpPr>
        <p:spPr/>
        <p:txBody>
          <a:bodyPr/>
          <a:lstStyle/>
          <a:p>
            <a:fld id="{1F99AABC-8214-4988-A410-C1C05021E648}" type="datetime1">
              <a:rPr lang="es-PE" sz="2400" b="1" smtClean="0">
                <a:solidFill>
                  <a:srgbClr val="FF0000"/>
                </a:solidFill>
              </a:rPr>
              <a:t>29/08/2024</a:t>
            </a:fld>
            <a:endParaRPr lang="en-US" sz="2400" b="1" dirty="0">
              <a:solidFill>
                <a:srgbClr val="FF0000"/>
              </a:solidFill>
            </a:endParaRPr>
          </a:p>
        </p:txBody>
      </p:sp>
      <p:sp>
        <p:nvSpPr>
          <p:cNvPr id="7" name="Marcador de número de diapositiva 6">
            <a:extLst>
              <a:ext uri="{FF2B5EF4-FFF2-40B4-BE49-F238E27FC236}">
                <a16:creationId xmlns:a16="http://schemas.microsoft.com/office/drawing/2014/main" id="{CA85E49E-9894-4EC1-A766-6EE109FDE270}"/>
              </a:ext>
            </a:extLst>
          </p:cNvPr>
          <p:cNvSpPr>
            <a:spLocks noGrp="1"/>
          </p:cNvSpPr>
          <p:nvPr>
            <p:ph type="sldNum" sz="quarter" idx="12"/>
          </p:nvPr>
        </p:nvSpPr>
        <p:spPr/>
        <p:txBody>
          <a:bodyPr/>
          <a:lstStyle/>
          <a:p>
            <a:fld id="{6D22F896-40B5-4ADD-8801-0D06FADFA095}" type="slidenum">
              <a:rPr lang="en-US" sz="2400" b="1" smtClean="0">
                <a:solidFill>
                  <a:srgbClr val="FFFF00"/>
                </a:solidFill>
              </a:rPr>
              <a:t>297</a:t>
            </a:fld>
            <a:endParaRPr lang="en-US" sz="2400" b="1" dirty="0">
              <a:solidFill>
                <a:srgbClr val="FFFF00"/>
              </a:solidFill>
            </a:endParaRPr>
          </a:p>
        </p:txBody>
      </p:sp>
    </p:spTree>
    <p:extLst>
      <p:ext uri="{BB962C8B-B14F-4D97-AF65-F5344CB8AC3E}">
        <p14:creationId xmlns:p14="http://schemas.microsoft.com/office/powerpoint/2010/main" val="1925233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0" end="0"/>
                                            </p:txEl>
                                          </p:spTgt>
                                        </p:tgtEl>
                                        <p:attrNameLst>
                                          <p:attrName>style.visibility</p:attrName>
                                        </p:attrNameLst>
                                      </p:cBhvr>
                                      <p:to>
                                        <p:strVal val="visible"/>
                                      </p:to>
                                    </p:set>
                                    <p:animEffect transition="in" filter="barn(inVertical)">
                                      <p:cBhvr>
                                        <p:cTn id="22" dur="500"/>
                                        <p:tgtEl>
                                          <p:spTgt spid="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1" end="1"/>
                                            </p:txEl>
                                          </p:spTgt>
                                        </p:tgtEl>
                                        <p:attrNameLst>
                                          <p:attrName>style.visibility</p:attrName>
                                        </p:attrNameLst>
                                      </p:cBhvr>
                                      <p:to>
                                        <p:strVal val="visible"/>
                                      </p:to>
                                    </p:set>
                                    <p:animEffect transition="in" filter="barn(inVertical)">
                                      <p:cBhvr>
                                        <p:cTn id="27" dur="500"/>
                                        <p:tgtEl>
                                          <p:spTgt spid="3">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2" end="2"/>
                                            </p:txEl>
                                          </p:spTgt>
                                        </p:tgtEl>
                                        <p:attrNameLst>
                                          <p:attrName>style.visibility</p:attrName>
                                        </p:attrNameLst>
                                      </p:cBhvr>
                                      <p:to>
                                        <p:strVal val="visible"/>
                                      </p:to>
                                    </p:set>
                                    <p:animEffect transition="in" filter="barn(inVertical)">
                                      <p:cBhvr>
                                        <p:cTn id="3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1B41150-BA28-B215-87BA-6A8763E41872}"/>
              </a:ext>
            </a:extLst>
          </p:cNvPr>
          <p:cNvSpPr>
            <a:spLocks noGrp="1"/>
          </p:cNvSpPr>
          <p:nvPr>
            <p:ph type="title"/>
          </p:nvPr>
        </p:nvSpPr>
        <p:spPr>
          <a:xfrm>
            <a:off x="180622" y="188640"/>
            <a:ext cx="11830755" cy="1293028"/>
          </a:xfrm>
          <a:solidFill>
            <a:srgbClr val="FF0000"/>
          </a:solidFill>
        </p:spPr>
        <p:txBody>
          <a:bodyPr/>
          <a:lstStyle/>
          <a:p>
            <a:pPr algn="ctr"/>
            <a:r>
              <a:rPr lang="es-ES" dirty="0">
                <a:latin typeface="Arial Black" panose="020B0A04020102020204" pitchFamily="34" charset="0"/>
              </a:rPr>
              <a:t>Modelo de Andersen (fes y liderazgo)</a:t>
            </a:r>
            <a:endParaRPr lang="es-PE" dirty="0">
              <a:latin typeface="Arial Black" panose="020B0A04020102020204" pitchFamily="34" charset="0"/>
            </a:endParaRPr>
          </a:p>
        </p:txBody>
      </p:sp>
      <p:pic>
        <p:nvPicPr>
          <p:cNvPr id="4" name="Picture 803">
            <a:extLst>
              <a:ext uri="{FF2B5EF4-FFF2-40B4-BE49-F238E27FC236}">
                <a16:creationId xmlns:a16="http://schemas.microsoft.com/office/drawing/2014/main" id="{7B676666-7EF6-AEE0-8B15-58E4B64BE9AB}"/>
              </a:ext>
            </a:extLst>
          </p:cNvPr>
          <p:cNvPicPr/>
          <p:nvPr/>
        </p:nvPicPr>
        <p:blipFill>
          <a:blip r:embed="rId2"/>
          <a:stretch>
            <a:fillRect/>
          </a:stretch>
        </p:blipFill>
        <p:spPr>
          <a:xfrm>
            <a:off x="180622" y="1614170"/>
            <a:ext cx="11830754" cy="5055190"/>
          </a:xfrm>
          <a:prstGeom prst="rect">
            <a:avLst/>
          </a:prstGeom>
        </p:spPr>
      </p:pic>
      <p:sp>
        <p:nvSpPr>
          <p:cNvPr id="3" name="Marcador de fecha 2">
            <a:extLst>
              <a:ext uri="{FF2B5EF4-FFF2-40B4-BE49-F238E27FC236}">
                <a16:creationId xmlns:a16="http://schemas.microsoft.com/office/drawing/2014/main" id="{AAF2D80A-47D4-4E7F-96EB-A9476455C5B2}"/>
              </a:ext>
            </a:extLst>
          </p:cNvPr>
          <p:cNvSpPr>
            <a:spLocks noGrp="1"/>
          </p:cNvSpPr>
          <p:nvPr>
            <p:ph type="dt" sz="half" idx="10"/>
          </p:nvPr>
        </p:nvSpPr>
        <p:spPr/>
        <p:txBody>
          <a:bodyPr/>
          <a:lstStyle/>
          <a:p>
            <a:fld id="{CA23E624-08A3-4368-96F0-F0B6613AA490}"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FF0AB6F4-E494-4B07-BDFD-1F4FC2A5BC67}"/>
              </a:ext>
            </a:extLst>
          </p:cNvPr>
          <p:cNvSpPr>
            <a:spLocks noGrp="1"/>
          </p:cNvSpPr>
          <p:nvPr>
            <p:ph type="sldNum" sz="quarter" idx="12"/>
          </p:nvPr>
        </p:nvSpPr>
        <p:spPr/>
        <p:txBody>
          <a:bodyPr/>
          <a:lstStyle/>
          <a:p>
            <a:fld id="{6D22F896-40B5-4ADD-8801-0D06FADFA095}" type="slidenum">
              <a:rPr lang="en-US" sz="2400" b="1" smtClean="0">
                <a:solidFill>
                  <a:srgbClr val="FFFF00"/>
                </a:solidFill>
              </a:rPr>
              <a:t>298</a:t>
            </a:fld>
            <a:endParaRPr lang="en-US" sz="2400" b="1" dirty="0">
              <a:solidFill>
                <a:srgbClr val="FFFF00"/>
              </a:solidFill>
            </a:endParaRPr>
          </a:p>
        </p:txBody>
      </p:sp>
    </p:spTree>
    <p:extLst>
      <p:ext uri="{BB962C8B-B14F-4D97-AF65-F5344CB8AC3E}">
        <p14:creationId xmlns:p14="http://schemas.microsoft.com/office/powerpoint/2010/main" val="534229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CB50C3C-5892-7548-80B2-DE38B30A057D}"/>
              </a:ext>
            </a:extLst>
          </p:cNvPr>
          <p:cNvSpPr>
            <a:spLocks noGrp="1"/>
          </p:cNvSpPr>
          <p:nvPr>
            <p:ph type="title"/>
          </p:nvPr>
        </p:nvSpPr>
        <p:spPr>
          <a:xfrm>
            <a:off x="0" y="0"/>
            <a:ext cx="12192000" cy="1293028"/>
          </a:xfrm>
          <a:solidFill>
            <a:srgbClr val="FF0000"/>
          </a:solidFill>
        </p:spPr>
        <p:txBody>
          <a:bodyPr/>
          <a:lstStyle/>
          <a:p>
            <a:pPr algn="ctr"/>
            <a:r>
              <a:rPr lang="es-ES" dirty="0">
                <a:latin typeface="Arial Black" panose="020B0A04020102020204" pitchFamily="34" charset="0"/>
              </a:rPr>
              <a:t>Toma de decisiones y foco atencional </a:t>
            </a:r>
            <a:endParaRPr lang="es-PE" dirty="0">
              <a:latin typeface="Arial Black" panose="020B0A04020102020204" pitchFamily="34" charset="0"/>
            </a:endParaRPr>
          </a:p>
        </p:txBody>
      </p:sp>
      <p:pic>
        <p:nvPicPr>
          <p:cNvPr id="1026" name="Picture 2" descr="racionalidad - Fundación Sonría">
            <a:extLst>
              <a:ext uri="{FF2B5EF4-FFF2-40B4-BE49-F238E27FC236}">
                <a16:creationId xmlns:a16="http://schemas.microsoft.com/office/drawing/2014/main" id="{CDABDE14-754A-5F83-E96C-0D1B62A24D8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293028"/>
            <a:ext cx="12192000" cy="5564972"/>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032CF98-4969-4D1C-BA23-56A4A87FAC1A}"/>
              </a:ext>
            </a:extLst>
          </p:cNvPr>
          <p:cNvSpPr txBox="1"/>
          <p:nvPr/>
        </p:nvSpPr>
        <p:spPr>
          <a:xfrm>
            <a:off x="2652569" y="1293028"/>
            <a:ext cx="7473312" cy="584775"/>
          </a:xfrm>
          <a:prstGeom prst="rect">
            <a:avLst/>
          </a:prstGeom>
          <a:noFill/>
        </p:spPr>
        <p:txBody>
          <a:bodyPr wrap="square" rtlCol="0">
            <a:spAutoFit/>
          </a:bodyPr>
          <a:lstStyle/>
          <a:p>
            <a:r>
              <a:rPr lang="es-ES" sz="3200" b="1" dirty="0">
                <a:solidFill>
                  <a:schemeClr val="bg1"/>
                </a:solidFill>
              </a:rPr>
              <a:t>¿Qué tan racional te consideras?</a:t>
            </a:r>
            <a:endParaRPr lang="es-PE" sz="3200" b="1" dirty="0">
              <a:solidFill>
                <a:schemeClr val="bg1"/>
              </a:solidFill>
            </a:endParaRPr>
          </a:p>
        </p:txBody>
      </p:sp>
      <p:sp>
        <p:nvSpPr>
          <p:cNvPr id="6" name="CuadroTexto 5">
            <a:extLst>
              <a:ext uri="{FF2B5EF4-FFF2-40B4-BE49-F238E27FC236}">
                <a16:creationId xmlns:a16="http://schemas.microsoft.com/office/drawing/2014/main" id="{39654E53-0286-EB3B-3C8C-24F0A0F02CD5}"/>
              </a:ext>
            </a:extLst>
          </p:cNvPr>
          <p:cNvSpPr txBox="1"/>
          <p:nvPr/>
        </p:nvSpPr>
        <p:spPr>
          <a:xfrm>
            <a:off x="798653" y="5197033"/>
            <a:ext cx="10995950" cy="1569660"/>
          </a:xfrm>
          <a:prstGeom prst="rect">
            <a:avLst/>
          </a:prstGeom>
          <a:noFill/>
        </p:spPr>
        <p:txBody>
          <a:bodyPr wrap="square" rtlCol="0">
            <a:spAutoFit/>
          </a:bodyPr>
          <a:lstStyle/>
          <a:p>
            <a:pPr algn="just"/>
            <a:r>
              <a:rPr lang="es-ES" sz="3200" b="1" dirty="0">
                <a:solidFill>
                  <a:srgbClr val="FF0000"/>
                </a:solidFill>
              </a:rPr>
              <a:t>Nos  gusta definirnos como seres racionales, que primero pensamos y después tonamos un curso de acción’</a:t>
            </a:r>
            <a:endParaRPr lang="es-PE" sz="3200" b="1" dirty="0">
              <a:solidFill>
                <a:srgbClr val="FF0000"/>
              </a:solidFill>
            </a:endParaRPr>
          </a:p>
        </p:txBody>
      </p:sp>
      <p:sp>
        <p:nvSpPr>
          <p:cNvPr id="3" name="Marcador de fecha 2">
            <a:extLst>
              <a:ext uri="{FF2B5EF4-FFF2-40B4-BE49-F238E27FC236}">
                <a16:creationId xmlns:a16="http://schemas.microsoft.com/office/drawing/2014/main" id="{0A2DBF62-C324-434A-93B7-79D4ECB238CD}"/>
              </a:ext>
            </a:extLst>
          </p:cNvPr>
          <p:cNvSpPr>
            <a:spLocks noGrp="1"/>
          </p:cNvSpPr>
          <p:nvPr>
            <p:ph type="dt" sz="half" idx="10"/>
          </p:nvPr>
        </p:nvSpPr>
        <p:spPr/>
        <p:txBody>
          <a:bodyPr/>
          <a:lstStyle/>
          <a:p>
            <a:fld id="{D311A204-719F-45FA-B855-A03C4F0F3F7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16E57FE-B696-411C-A151-22B05E2C3942}"/>
              </a:ext>
            </a:extLst>
          </p:cNvPr>
          <p:cNvSpPr>
            <a:spLocks noGrp="1"/>
          </p:cNvSpPr>
          <p:nvPr>
            <p:ph type="sldNum" sz="quarter" idx="12"/>
          </p:nvPr>
        </p:nvSpPr>
        <p:spPr/>
        <p:txBody>
          <a:bodyPr/>
          <a:lstStyle/>
          <a:p>
            <a:fld id="{6D22F896-40B5-4ADD-8801-0D06FADFA095}" type="slidenum">
              <a:rPr lang="en-US" sz="2400" b="1" smtClean="0">
                <a:solidFill>
                  <a:srgbClr val="FFFF00"/>
                </a:solidFill>
              </a:rPr>
              <a:t>299</a:t>
            </a:fld>
            <a:endParaRPr lang="en-US" sz="2400" b="1" dirty="0">
              <a:solidFill>
                <a:srgbClr val="FFFF00"/>
              </a:solidFill>
            </a:endParaRPr>
          </a:p>
        </p:txBody>
      </p:sp>
    </p:spTree>
    <p:extLst>
      <p:ext uri="{BB962C8B-B14F-4D97-AF65-F5344CB8AC3E}">
        <p14:creationId xmlns:p14="http://schemas.microsoft.com/office/powerpoint/2010/main" val="1268396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barn(inVertical)">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2C85BC4-4DA8-559C-A259-C1FA085B9DE2}"/>
              </a:ext>
            </a:extLst>
          </p:cNvPr>
          <p:cNvSpPr>
            <a:spLocks noGrp="1"/>
          </p:cNvSpPr>
          <p:nvPr>
            <p:ph idx="1"/>
          </p:nvPr>
        </p:nvSpPr>
        <p:spPr>
          <a:xfrm>
            <a:off x="288586" y="110247"/>
            <a:ext cx="4946515" cy="5928035"/>
          </a:xfrm>
        </p:spPr>
        <p:txBody>
          <a:bodyPr>
            <a:noAutofit/>
          </a:bodyPr>
          <a:lstStyle/>
          <a:p>
            <a:pPr algn="just"/>
            <a:r>
              <a:rPr lang="es-ES" sz="3200" b="1" dirty="0"/>
              <a:t>Alvin Toffler fue un escritor sociólogo y futurista estadounidense, doctorado en Letras, Leyes y Ciencia, conocido por sus discusiones acerca de la revolución digital, la revolución de las comunicaciones y la singularidad tecnológica.</a:t>
            </a:r>
            <a:endParaRPr lang="es-PE" sz="3200" b="1" dirty="0"/>
          </a:p>
        </p:txBody>
      </p:sp>
      <p:pic>
        <p:nvPicPr>
          <p:cNvPr id="5" name="Imagen 4">
            <a:extLst>
              <a:ext uri="{FF2B5EF4-FFF2-40B4-BE49-F238E27FC236}">
                <a16:creationId xmlns:a16="http://schemas.microsoft.com/office/drawing/2014/main" id="{CB74490A-E69E-92E8-229E-D5E515FE8AE6}"/>
              </a:ext>
            </a:extLst>
          </p:cNvPr>
          <p:cNvPicPr>
            <a:picLocks noChangeAspect="1"/>
          </p:cNvPicPr>
          <p:nvPr/>
        </p:nvPicPr>
        <p:blipFill>
          <a:blip r:embed="rId2"/>
          <a:stretch>
            <a:fillRect/>
          </a:stretch>
        </p:blipFill>
        <p:spPr>
          <a:xfrm>
            <a:off x="5982511" y="1"/>
            <a:ext cx="6209489" cy="6747752"/>
          </a:xfrm>
          <a:prstGeom prst="rect">
            <a:avLst/>
          </a:prstGeom>
        </p:spPr>
      </p:pic>
      <p:sp>
        <p:nvSpPr>
          <p:cNvPr id="9" name="Bocadillo nube: nube 8">
            <a:extLst>
              <a:ext uri="{FF2B5EF4-FFF2-40B4-BE49-F238E27FC236}">
                <a16:creationId xmlns:a16="http://schemas.microsoft.com/office/drawing/2014/main" id="{8C9A817C-1A03-3DB5-5CA0-718649C54542}"/>
              </a:ext>
            </a:extLst>
          </p:cNvPr>
          <p:cNvSpPr/>
          <p:nvPr/>
        </p:nvSpPr>
        <p:spPr>
          <a:xfrm>
            <a:off x="5235101" y="110247"/>
            <a:ext cx="4221804" cy="3477015"/>
          </a:xfrm>
          <a:prstGeom prst="cloudCallout">
            <a:avLst>
              <a:gd name="adj1" fmla="val 64273"/>
              <a:gd name="adj2" fmla="val 56308"/>
            </a:avLst>
          </a:prstGeom>
          <a:solidFill>
            <a:schemeClr val="accent3">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600" b="1" dirty="0"/>
              <a:t>“L</a:t>
            </a:r>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2000" b="1" dirty="0"/>
          </a:p>
          <a:p>
            <a:pPr algn="ctr"/>
            <a:endParaRPr lang="es-ES" sz="2000" b="1" dirty="0"/>
          </a:p>
          <a:p>
            <a:pPr algn="ctr"/>
            <a:r>
              <a:rPr lang="es-ES" sz="2000" b="1" dirty="0">
                <a:solidFill>
                  <a:schemeClr val="bg1"/>
                </a:solidFill>
              </a:rPr>
              <a:t>Los analfabetos del siglo XXI no serán los que no sepan leer o escribir sino aquellos que no puedan aprender ,desaprender, y reaprender  </a:t>
            </a:r>
          </a:p>
          <a:p>
            <a:pPr algn="ctr"/>
            <a:endParaRPr lang="es-ES" sz="3600" b="1" dirty="0">
              <a:solidFill>
                <a:schemeClr val="bg1"/>
              </a:solidFill>
            </a:endParaRPr>
          </a:p>
          <a:p>
            <a:pPr algn="ctr"/>
            <a:endParaRPr lang="es-ES" sz="3600" b="1" dirty="0">
              <a:solidFill>
                <a:schemeClr val="bg1"/>
              </a:solidFill>
            </a:endParaRPr>
          </a:p>
          <a:p>
            <a:pPr algn="ctr"/>
            <a:endParaRPr lang="es-ES" sz="3600" b="1" dirty="0"/>
          </a:p>
          <a:p>
            <a:pPr algn="ctr"/>
            <a:endParaRPr lang="es-ES" sz="3600" b="1" dirty="0"/>
          </a:p>
          <a:p>
            <a:pPr algn="ctr"/>
            <a:endParaRPr lang="es-ES" sz="3600" b="1" dirty="0"/>
          </a:p>
          <a:p>
            <a:pPr algn="ctr"/>
            <a:endParaRPr lang="es-ES" sz="3600" b="1" dirty="0"/>
          </a:p>
          <a:p>
            <a:pPr algn="ctr"/>
            <a:r>
              <a:rPr lang="es-ES" sz="3600" b="1" dirty="0"/>
              <a:t>O</a:t>
            </a:r>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a:p>
            <a:pPr algn="ctr"/>
            <a:endParaRPr lang="es-ES" sz="3600" b="1" dirty="0"/>
          </a:p>
        </p:txBody>
      </p:sp>
      <p:sp>
        <p:nvSpPr>
          <p:cNvPr id="2" name="CuadroTexto 1">
            <a:extLst>
              <a:ext uri="{FF2B5EF4-FFF2-40B4-BE49-F238E27FC236}">
                <a16:creationId xmlns:a16="http://schemas.microsoft.com/office/drawing/2014/main" id="{2F701008-F38A-C45E-9A31-5F090DA9A2C6}"/>
              </a:ext>
            </a:extLst>
          </p:cNvPr>
          <p:cNvSpPr txBox="1"/>
          <p:nvPr/>
        </p:nvSpPr>
        <p:spPr>
          <a:xfrm>
            <a:off x="8482818" y="6048142"/>
            <a:ext cx="2588455" cy="584775"/>
          </a:xfrm>
          <a:prstGeom prst="rect">
            <a:avLst/>
          </a:prstGeom>
          <a:noFill/>
        </p:spPr>
        <p:txBody>
          <a:bodyPr wrap="square" rtlCol="0">
            <a:spAutoFit/>
          </a:bodyPr>
          <a:lstStyle/>
          <a:p>
            <a:r>
              <a:rPr lang="es-MX" sz="3200" b="1" dirty="0"/>
              <a:t>Alvin Toffler</a:t>
            </a:r>
            <a:endParaRPr lang="es-PE" sz="3200" b="1" dirty="0"/>
          </a:p>
        </p:txBody>
      </p:sp>
      <p:sp>
        <p:nvSpPr>
          <p:cNvPr id="4" name="Marcador de fecha 3">
            <a:extLst>
              <a:ext uri="{FF2B5EF4-FFF2-40B4-BE49-F238E27FC236}">
                <a16:creationId xmlns:a16="http://schemas.microsoft.com/office/drawing/2014/main" id="{B420AD9D-2F5D-4822-8B1D-B35FD9CE5702}"/>
              </a:ext>
            </a:extLst>
          </p:cNvPr>
          <p:cNvSpPr>
            <a:spLocks noGrp="1"/>
          </p:cNvSpPr>
          <p:nvPr>
            <p:ph type="dt" sz="half" idx="10"/>
          </p:nvPr>
        </p:nvSpPr>
        <p:spPr>
          <a:xfrm>
            <a:off x="10469218" y="6382628"/>
            <a:ext cx="1620078" cy="365125"/>
          </a:xfrm>
        </p:spPr>
        <p:txBody>
          <a:bodyPr/>
          <a:lstStyle/>
          <a:p>
            <a:fld id="{5A77994F-1FAF-47F4-915E-01CD0558ADCE}" type="datetime1">
              <a:rPr lang="es-PE" sz="2000" b="1" smtClean="0">
                <a:solidFill>
                  <a:srgbClr val="FF0000"/>
                </a:solidFill>
              </a:rPr>
              <a:t>29/08/2024</a:t>
            </a:fld>
            <a:endParaRPr lang="en-US" sz="2000" b="1" dirty="0">
              <a:solidFill>
                <a:srgbClr val="FF0000"/>
              </a:solidFill>
            </a:endParaRPr>
          </a:p>
        </p:txBody>
      </p:sp>
      <p:sp>
        <p:nvSpPr>
          <p:cNvPr id="6" name="Marcador de número de diapositiva 5">
            <a:extLst>
              <a:ext uri="{FF2B5EF4-FFF2-40B4-BE49-F238E27FC236}">
                <a16:creationId xmlns:a16="http://schemas.microsoft.com/office/drawing/2014/main" id="{E33ED942-F433-4AED-B0B0-866301908AC0}"/>
              </a:ext>
            </a:extLst>
          </p:cNvPr>
          <p:cNvSpPr>
            <a:spLocks noGrp="1"/>
          </p:cNvSpPr>
          <p:nvPr>
            <p:ph type="sldNum" sz="quarter" idx="12"/>
          </p:nvPr>
        </p:nvSpPr>
        <p:spPr>
          <a:xfrm>
            <a:off x="11408388" y="110247"/>
            <a:ext cx="495026" cy="365125"/>
          </a:xfrm>
        </p:spPr>
        <p:txBody>
          <a:bodyPr/>
          <a:lstStyle/>
          <a:p>
            <a:fld id="{6D22F896-40B5-4ADD-8801-0D06FADFA095}" type="slidenum">
              <a:rPr lang="en-US" sz="2400" b="1" smtClean="0">
                <a:solidFill>
                  <a:srgbClr val="FFFF00"/>
                </a:solidFill>
              </a:rPr>
              <a:t>3</a:t>
            </a:fld>
            <a:endParaRPr lang="en-US" sz="2400" b="1" dirty="0">
              <a:solidFill>
                <a:srgbClr val="FFFF00"/>
              </a:solidFill>
            </a:endParaRPr>
          </a:p>
        </p:txBody>
      </p:sp>
    </p:spTree>
    <p:extLst>
      <p:ext uri="{BB962C8B-B14F-4D97-AF65-F5344CB8AC3E}">
        <p14:creationId xmlns:p14="http://schemas.microsoft.com/office/powerpoint/2010/main" val="4116689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9" grpId="0" animBg="1"/>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D0AFD22-7F67-4862-A0C1-95062110F5C3}"/>
              </a:ext>
            </a:extLst>
          </p:cNvPr>
          <p:cNvSpPr txBox="1"/>
          <p:nvPr/>
        </p:nvSpPr>
        <p:spPr>
          <a:xfrm>
            <a:off x="4605131" y="483417"/>
            <a:ext cx="2968487" cy="646331"/>
          </a:xfrm>
          <a:prstGeom prst="rect">
            <a:avLst/>
          </a:prstGeom>
          <a:noFill/>
        </p:spPr>
        <p:txBody>
          <a:bodyPr wrap="square" rtlCol="0">
            <a:spAutoFit/>
          </a:bodyPr>
          <a:lstStyle/>
          <a:p>
            <a:r>
              <a:rPr lang="es-MX" sz="3600" dirty="0">
                <a:solidFill>
                  <a:srgbClr val="FFC000"/>
                </a:solidFill>
                <a:latin typeface="Arial Black" panose="020B0A04020102020204" pitchFamily="34" charset="0"/>
              </a:rPr>
              <a:t>¿QUÉ ES ?</a:t>
            </a:r>
            <a:endParaRPr lang="es-PE" sz="3600" dirty="0">
              <a:solidFill>
                <a:srgbClr val="FFC000"/>
              </a:solidFill>
              <a:latin typeface="Arial Black" panose="020B0A04020102020204" pitchFamily="34" charset="0"/>
            </a:endParaRPr>
          </a:p>
        </p:txBody>
      </p:sp>
      <p:sp>
        <p:nvSpPr>
          <p:cNvPr id="3" name="Elipse 2">
            <a:extLst>
              <a:ext uri="{FF2B5EF4-FFF2-40B4-BE49-F238E27FC236}">
                <a16:creationId xmlns:a16="http://schemas.microsoft.com/office/drawing/2014/main" id="{42BEE4F4-9638-4DD6-8C98-C08C231032DB}"/>
              </a:ext>
            </a:extLst>
          </p:cNvPr>
          <p:cNvSpPr/>
          <p:nvPr/>
        </p:nvSpPr>
        <p:spPr>
          <a:xfrm>
            <a:off x="3127514" y="1318591"/>
            <a:ext cx="6374295" cy="1378226"/>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solidFill>
                  <a:schemeClr val="bg1"/>
                </a:solidFill>
                <a:latin typeface="Arial Black" panose="020B0A04020102020204" pitchFamily="34" charset="0"/>
              </a:rPr>
              <a:t>NEUROLIDERAZGO</a:t>
            </a:r>
            <a:endParaRPr lang="es-PE" sz="3200" dirty="0">
              <a:solidFill>
                <a:schemeClr val="bg1"/>
              </a:solidFill>
              <a:latin typeface="Arial Black" panose="020B0A04020102020204" pitchFamily="34" charset="0"/>
            </a:endParaRPr>
          </a:p>
        </p:txBody>
      </p:sp>
      <p:sp>
        <p:nvSpPr>
          <p:cNvPr id="5" name="Rectángulo: esquinas redondeadas 4">
            <a:extLst>
              <a:ext uri="{FF2B5EF4-FFF2-40B4-BE49-F238E27FC236}">
                <a16:creationId xmlns:a16="http://schemas.microsoft.com/office/drawing/2014/main" id="{8751616E-3758-42C6-A9BB-3D311EE72B5B}"/>
              </a:ext>
            </a:extLst>
          </p:cNvPr>
          <p:cNvSpPr/>
          <p:nvPr/>
        </p:nvSpPr>
        <p:spPr>
          <a:xfrm>
            <a:off x="530086" y="3849757"/>
            <a:ext cx="3339549" cy="168965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Representa una perspectiva revolucionaria y novedosa </a:t>
            </a:r>
            <a:endParaRPr lang="es-PE" sz="2400" dirty="0">
              <a:solidFill>
                <a:schemeClr val="bg1"/>
              </a:solidFill>
              <a:latin typeface="Arial Black" panose="020B0A04020102020204" pitchFamily="34" charset="0"/>
            </a:endParaRPr>
          </a:p>
        </p:txBody>
      </p:sp>
      <p:sp>
        <p:nvSpPr>
          <p:cNvPr id="6" name="Rectángulo: esquinas redondeadas 5">
            <a:extLst>
              <a:ext uri="{FF2B5EF4-FFF2-40B4-BE49-F238E27FC236}">
                <a16:creationId xmlns:a16="http://schemas.microsoft.com/office/drawing/2014/main" id="{1C52465C-CAC1-4342-B494-A196C1F238B4}"/>
              </a:ext>
            </a:extLst>
          </p:cNvPr>
          <p:cNvSpPr/>
          <p:nvPr/>
        </p:nvSpPr>
        <p:spPr>
          <a:xfrm>
            <a:off x="4234069" y="3849757"/>
            <a:ext cx="3339549" cy="1689652"/>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Intenta definir la base neuronal del liderazgo y de la gestión</a:t>
            </a:r>
            <a:endParaRPr lang="es-PE" sz="2400" dirty="0">
              <a:solidFill>
                <a:schemeClr val="bg1"/>
              </a:solidFill>
              <a:latin typeface="Arial Black" panose="020B0A04020102020204" pitchFamily="34" charset="0"/>
            </a:endParaRPr>
          </a:p>
        </p:txBody>
      </p:sp>
      <p:sp>
        <p:nvSpPr>
          <p:cNvPr id="7" name="Rectángulo: esquinas redondeadas 6">
            <a:extLst>
              <a:ext uri="{FF2B5EF4-FFF2-40B4-BE49-F238E27FC236}">
                <a16:creationId xmlns:a16="http://schemas.microsoft.com/office/drawing/2014/main" id="{260310F2-78B7-4F2E-AFD7-42F9A008849E}"/>
              </a:ext>
            </a:extLst>
          </p:cNvPr>
          <p:cNvSpPr/>
          <p:nvPr/>
        </p:nvSpPr>
        <p:spPr>
          <a:xfrm>
            <a:off x="8143460" y="3879575"/>
            <a:ext cx="3796749" cy="168965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Supone una reconceptualización del liderazgo </a:t>
            </a:r>
            <a:endParaRPr lang="es-PE" sz="2400" dirty="0">
              <a:solidFill>
                <a:schemeClr val="bg1"/>
              </a:solidFill>
              <a:latin typeface="Arial Black" panose="020B0A04020102020204" pitchFamily="34" charset="0"/>
            </a:endParaRPr>
          </a:p>
        </p:txBody>
      </p:sp>
      <p:sp>
        <p:nvSpPr>
          <p:cNvPr id="8" name="Flecha: hacia abajo 7">
            <a:extLst>
              <a:ext uri="{FF2B5EF4-FFF2-40B4-BE49-F238E27FC236}">
                <a16:creationId xmlns:a16="http://schemas.microsoft.com/office/drawing/2014/main" id="{3365F036-8793-4D43-BC87-75A90C369642}"/>
              </a:ext>
            </a:extLst>
          </p:cNvPr>
          <p:cNvSpPr/>
          <p:nvPr/>
        </p:nvSpPr>
        <p:spPr>
          <a:xfrm rot="3067862">
            <a:off x="2928342" y="2389608"/>
            <a:ext cx="722243" cy="14447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Flecha: hacia abajo 8">
            <a:extLst>
              <a:ext uri="{FF2B5EF4-FFF2-40B4-BE49-F238E27FC236}">
                <a16:creationId xmlns:a16="http://schemas.microsoft.com/office/drawing/2014/main" id="{1F36DD7A-C963-4BB7-B5A2-F0CA480C38F1}"/>
              </a:ext>
            </a:extLst>
          </p:cNvPr>
          <p:cNvSpPr/>
          <p:nvPr/>
        </p:nvSpPr>
        <p:spPr>
          <a:xfrm>
            <a:off x="5592418" y="2696817"/>
            <a:ext cx="722243" cy="115294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Flecha: hacia abajo 9">
            <a:extLst>
              <a:ext uri="{FF2B5EF4-FFF2-40B4-BE49-F238E27FC236}">
                <a16:creationId xmlns:a16="http://schemas.microsoft.com/office/drawing/2014/main" id="{331980CE-4204-47D2-980D-50D8807F2523}"/>
              </a:ext>
            </a:extLst>
          </p:cNvPr>
          <p:cNvSpPr/>
          <p:nvPr/>
        </p:nvSpPr>
        <p:spPr>
          <a:xfrm rot="19135037">
            <a:off x="8529235" y="2526078"/>
            <a:ext cx="722243" cy="144472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Marcador de fecha 3">
            <a:extLst>
              <a:ext uri="{FF2B5EF4-FFF2-40B4-BE49-F238E27FC236}">
                <a16:creationId xmlns:a16="http://schemas.microsoft.com/office/drawing/2014/main" id="{9412C456-A2F1-4829-937D-7FB63400736F}"/>
              </a:ext>
            </a:extLst>
          </p:cNvPr>
          <p:cNvSpPr>
            <a:spLocks noGrp="1"/>
          </p:cNvSpPr>
          <p:nvPr>
            <p:ph type="dt" sz="half" idx="10"/>
          </p:nvPr>
        </p:nvSpPr>
        <p:spPr/>
        <p:txBody>
          <a:bodyPr/>
          <a:lstStyle/>
          <a:p>
            <a:fld id="{B910713A-A4EF-4740-BB8C-75F803DF3634}" type="datetime1">
              <a:rPr lang="es-PE" sz="2400" b="1" smtClean="0">
                <a:solidFill>
                  <a:srgbClr val="FF0000"/>
                </a:solidFill>
              </a:rPr>
              <a:t>29/08/2024</a:t>
            </a:fld>
            <a:endParaRPr lang="en-US" sz="2400" b="1" dirty="0">
              <a:solidFill>
                <a:srgbClr val="FF0000"/>
              </a:solidFill>
            </a:endParaRPr>
          </a:p>
        </p:txBody>
      </p:sp>
      <p:sp>
        <p:nvSpPr>
          <p:cNvPr id="11" name="Marcador de número de diapositiva 10">
            <a:extLst>
              <a:ext uri="{FF2B5EF4-FFF2-40B4-BE49-F238E27FC236}">
                <a16:creationId xmlns:a16="http://schemas.microsoft.com/office/drawing/2014/main" id="{571AC884-C6F3-495B-A958-8129FD7D1D11}"/>
              </a:ext>
            </a:extLst>
          </p:cNvPr>
          <p:cNvSpPr>
            <a:spLocks noGrp="1"/>
          </p:cNvSpPr>
          <p:nvPr>
            <p:ph type="sldNum" sz="quarter" idx="12"/>
          </p:nvPr>
        </p:nvSpPr>
        <p:spPr/>
        <p:txBody>
          <a:bodyPr/>
          <a:lstStyle/>
          <a:p>
            <a:fld id="{6D22F896-40B5-4ADD-8801-0D06FADFA095}" type="slidenum">
              <a:rPr lang="en-US" sz="2400" b="1" smtClean="0">
                <a:solidFill>
                  <a:srgbClr val="FFFF00"/>
                </a:solidFill>
              </a:rPr>
              <a:t>30</a:t>
            </a:fld>
            <a:endParaRPr lang="en-US" sz="2400" b="1" dirty="0">
              <a:solidFill>
                <a:srgbClr val="FFFF00"/>
              </a:solidFill>
            </a:endParaRPr>
          </a:p>
        </p:txBody>
      </p:sp>
    </p:spTree>
    <p:extLst>
      <p:ext uri="{BB962C8B-B14F-4D97-AF65-F5344CB8AC3E}">
        <p14:creationId xmlns:p14="http://schemas.microsoft.com/office/powerpoint/2010/main" val="985599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ircle(in)">
                                      <p:cBhvr>
                                        <p:cTn id="22" dur="20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ircle(in)">
                                      <p:cBhvr>
                                        <p:cTn id="27" dur="2000"/>
                                        <p:tgtEl>
                                          <p:spTgt spid="9"/>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ircle(in)">
                                      <p:cBhvr>
                                        <p:cTn id="37" dur="20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circle(in)">
                                      <p:cBhvr>
                                        <p:cTn id="42"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P spid="5" grpId="0" animBg="1"/>
      <p:bldP spid="6" grpId="0" animBg="1"/>
      <p:bldP spid="7" grpId="0" animBg="1"/>
      <p:bldP spid="8" grpId="0" animBg="1"/>
      <p:bldP spid="9" grpId="0" animBg="1"/>
      <p:bldP spid="10" grpId="0" animBg="1"/>
    </p:bldLst>
  </p:timing>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1A64CE-0CF6-FD32-E3FF-79252BC9BA67}"/>
              </a:ext>
            </a:extLst>
          </p:cNvPr>
          <p:cNvSpPr>
            <a:spLocks noGrp="1"/>
          </p:cNvSpPr>
          <p:nvPr>
            <p:ph type="title"/>
          </p:nvPr>
        </p:nvSpPr>
        <p:spPr>
          <a:xfrm>
            <a:off x="152400" y="120906"/>
            <a:ext cx="11887200" cy="1293028"/>
          </a:xfrm>
          <a:solidFill>
            <a:srgbClr val="FF0000"/>
          </a:solidFill>
        </p:spPr>
        <p:txBody>
          <a:bodyPr/>
          <a:lstStyle/>
          <a:p>
            <a:pPr algn="ctr"/>
            <a:r>
              <a:rPr lang="es-ES" b="1" dirty="0">
                <a:latin typeface="Arial Black" panose="020B0A04020102020204" pitchFamily="34" charset="0"/>
              </a:rPr>
              <a:t>¿Como creemos que tomamos decisiones?</a:t>
            </a:r>
            <a:endParaRPr lang="es-PE" b="1" dirty="0">
              <a:latin typeface="Arial Black" panose="020B0A04020102020204" pitchFamily="34" charset="0"/>
            </a:endParaRPr>
          </a:p>
        </p:txBody>
      </p:sp>
      <p:pic>
        <p:nvPicPr>
          <p:cNvPr id="4" name="Picture 917">
            <a:extLst>
              <a:ext uri="{FF2B5EF4-FFF2-40B4-BE49-F238E27FC236}">
                <a16:creationId xmlns:a16="http://schemas.microsoft.com/office/drawing/2014/main" id="{AF7D82D8-BD30-E528-4F8E-021489E69F2F}"/>
              </a:ext>
            </a:extLst>
          </p:cNvPr>
          <p:cNvPicPr/>
          <p:nvPr/>
        </p:nvPicPr>
        <p:blipFill rotWithShape="1">
          <a:blip r:embed="rId2"/>
          <a:srcRect l="12813" t="34687" r="11470" b="4674"/>
          <a:stretch/>
        </p:blipFill>
        <p:spPr>
          <a:xfrm>
            <a:off x="248356" y="1535290"/>
            <a:ext cx="11661421" cy="5201804"/>
          </a:xfrm>
          <a:prstGeom prst="rect">
            <a:avLst/>
          </a:prstGeom>
        </p:spPr>
      </p:pic>
      <p:sp>
        <p:nvSpPr>
          <p:cNvPr id="3" name="Marcador de fecha 2">
            <a:extLst>
              <a:ext uri="{FF2B5EF4-FFF2-40B4-BE49-F238E27FC236}">
                <a16:creationId xmlns:a16="http://schemas.microsoft.com/office/drawing/2014/main" id="{8EBBC526-5348-49B4-80F2-DC90CDDF04B3}"/>
              </a:ext>
            </a:extLst>
          </p:cNvPr>
          <p:cNvSpPr>
            <a:spLocks noGrp="1"/>
          </p:cNvSpPr>
          <p:nvPr>
            <p:ph type="dt" sz="half" idx="10"/>
          </p:nvPr>
        </p:nvSpPr>
        <p:spPr/>
        <p:txBody>
          <a:bodyPr/>
          <a:lstStyle/>
          <a:p>
            <a:fld id="{6967A684-E92C-4AA8-86FD-1B8DDF5A5084}"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3A5BF405-8292-4768-ACA0-4A3219E174B3}"/>
              </a:ext>
            </a:extLst>
          </p:cNvPr>
          <p:cNvSpPr>
            <a:spLocks noGrp="1"/>
          </p:cNvSpPr>
          <p:nvPr>
            <p:ph type="sldNum" sz="quarter" idx="12"/>
          </p:nvPr>
        </p:nvSpPr>
        <p:spPr>
          <a:xfrm>
            <a:off x="8679180" y="767420"/>
            <a:ext cx="2743200" cy="365125"/>
          </a:xfrm>
        </p:spPr>
        <p:txBody>
          <a:bodyPr/>
          <a:lstStyle/>
          <a:p>
            <a:fld id="{6D22F896-40B5-4ADD-8801-0D06FADFA095}" type="slidenum">
              <a:rPr lang="en-US" sz="2400" b="1" smtClean="0">
                <a:solidFill>
                  <a:srgbClr val="FFFF00"/>
                </a:solidFill>
              </a:rPr>
              <a:t>300</a:t>
            </a:fld>
            <a:endParaRPr lang="en-US" sz="2400" b="1" dirty="0">
              <a:solidFill>
                <a:srgbClr val="FFFF00"/>
              </a:solidFill>
            </a:endParaRPr>
          </a:p>
        </p:txBody>
      </p:sp>
    </p:spTree>
    <p:extLst>
      <p:ext uri="{BB962C8B-B14F-4D97-AF65-F5344CB8AC3E}">
        <p14:creationId xmlns:p14="http://schemas.microsoft.com/office/powerpoint/2010/main" val="2801047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945874-2CA4-801C-CC9D-C8EADAC00C0D}"/>
              </a:ext>
            </a:extLst>
          </p:cNvPr>
          <p:cNvSpPr>
            <a:spLocks noGrp="1"/>
          </p:cNvSpPr>
          <p:nvPr>
            <p:ph type="title"/>
          </p:nvPr>
        </p:nvSpPr>
        <p:spPr>
          <a:xfrm>
            <a:off x="180622" y="114554"/>
            <a:ext cx="11830756" cy="1293028"/>
          </a:xfrm>
          <a:solidFill>
            <a:srgbClr val="FF0000"/>
          </a:solidFill>
        </p:spPr>
        <p:txBody>
          <a:bodyPr>
            <a:normAutofit/>
          </a:bodyPr>
          <a:lstStyle/>
          <a:p>
            <a:pPr algn="ctr"/>
            <a:r>
              <a:rPr lang="es-ES" b="1" dirty="0">
                <a:latin typeface="Arial Black" panose="020B0A04020102020204" pitchFamily="34" charset="0"/>
              </a:rPr>
              <a:t>Cuales son los problemas mas cotidianos en el trabajo</a:t>
            </a:r>
            <a:endParaRPr lang="es-PE" b="1" dirty="0">
              <a:latin typeface="Arial Black" panose="020B0A04020102020204" pitchFamily="34" charset="0"/>
            </a:endParaRPr>
          </a:p>
        </p:txBody>
      </p:sp>
      <p:sp>
        <p:nvSpPr>
          <p:cNvPr id="5" name="Rectángulo: esquinas redondeadas 4">
            <a:extLst>
              <a:ext uri="{FF2B5EF4-FFF2-40B4-BE49-F238E27FC236}">
                <a16:creationId xmlns:a16="http://schemas.microsoft.com/office/drawing/2014/main" id="{2589B38F-E849-0869-F9FF-50D0FC5E4E0F}"/>
              </a:ext>
            </a:extLst>
          </p:cNvPr>
          <p:cNvSpPr/>
          <p:nvPr/>
        </p:nvSpPr>
        <p:spPr>
          <a:xfrm>
            <a:off x="180622" y="1538110"/>
            <a:ext cx="2550609" cy="654755"/>
          </a:xfrm>
          <a:prstGeom prst="roundRect">
            <a:avLst/>
          </a:prstGeom>
          <a:solidFill>
            <a:schemeClr val="accent4">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rial Black" panose="020B0A04020102020204" pitchFamily="34" charset="0"/>
              </a:rPr>
              <a:t>Bajo compromiso con el trabajo </a:t>
            </a:r>
            <a:endParaRPr lang="es-PE" b="1" dirty="0">
              <a:solidFill>
                <a:schemeClr val="bg1"/>
              </a:solidFill>
              <a:latin typeface="Arial Black" panose="020B0A04020102020204" pitchFamily="34" charset="0"/>
            </a:endParaRPr>
          </a:p>
        </p:txBody>
      </p:sp>
      <p:sp>
        <p:nvSpPr>
          <p:cNvPr id="6" name="Rectángulo: esquinas redondeadas 5">
            <a:extLst>
              <a:ext uri="{FF2B5EF4-FFF2-40B4-BE49-F238E27FC236}">
                <a16:creationId xmlns:a16="http://schemas.microsoft.com/office/drawing/2014/main" id="{7DF2C4F3-B9D6-2093-5135-F82AF02271C8}"/>
              </a:ext>
            </a:extLst>
          </p:cNvPr>
          <p:cNvSpPr/>
          <p:nvPr/>
        </p:nvSpPr>
        <p:spPr>
          <a:xfrm>
            <a:off x="3916198" y="1606890"/>
            <a:ext cx="3867857" cy="654756"/>
          </a:xfrm>
          <a:prstGeom prst="round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rial Black" panose="020B0A04020102020204" pitchFamily="34" charset="0"/>
              </a:rPr>
              <a:t>Poca habilidad para resolver problemas interpersonales  </a:t>
            </a:r>
            <a:endParaRPr lang="es-PE" b="1" dirty="0">
              <a:solidFill>
                <a:schemeClr val="bg1"/>
              </a:solidFill>
              <a:latin typeface="Arial Black" panose="020B0A04020102020204" pitchFamily="34" charset="0"/>
            </a:endParaRPr>
          </a:p>
        </p:txBody>
      </p:sp>
      <p:sp>
        <p:nvSpPr>
          <p:cNvPr id="7" name="Rectángulo: esquinas redondeadas 6">
            <a:extLst>
              <a:ext uri="{FF2B5EF4-FFF2-40B4-BE49-F238E27FC236}">
                <a16:creationId xmlns:a16="http://schemas.microsoft.com/office/drawing/2014/main" id="{95876B70-4846-0D0F-4820-58BC8C242118}"/>
              </a:ext>
            </a:extLst>
          </p:cNvPr>
          <p:cNvSpPr/>
          <p:nvPr/>
        </p:nvSpPr>
        <p:spPr>
          <a:xfrm>
            <a:off x="9474907" y="1546888"/>
            <a:ext cx="1552223" cy="445911"/>
          </a:xfrm>
          <a:prstGeom prst="round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rial Black" panose="020B0A04020102020204" pitchFamily="34" charset="0"/>
              </a:rPr>
              <a:t>Burnout </a:t>
            </a:r>
            <a:endParaRPr lang="es-PE" b="1" dirty="0">
              <a:solidFill>
                <a:schemeClr val="bg1"/>
              </a:solidFill>
              <a:latin typeface="Arial Black" panose="020B0A04020102020204" pitchFamily="34" charset="0"/>
            </a:endParaRPr>
          </a:p>
        </p:txBody>
      </p:sp>
      <p:sp>
        <p:nvSpPr>
          <p:cNvPr id="8" name="Rectángulo: esquinas redondeadas 7">
            <a:extLst>
              <a:ext uri="{FF2B5EF4-FFF2-40B4-BE49-F238E27FC236}">
                <a16:creationId xmlns:a16="http://schemas.microsoft.com/office/drawing/2014/main" id="{2F5FD7DE-9BE3-35BC-58B7-F5CB1A43F230}"/>
              </a:ext>
            </a:extLst>
          </p:cNvPr>
          <p:cNvSpPr/>
          <p:nvPr/>
        </p:nvSpPr>
        <p:spPr>
          <a:xfrm>
            <a:off x="338665" y="4199969"/>
            <a:ext cx="2550609" cy="891320"/>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rial Black" panose="020B0A04020102020204" pitchFamily="34" charset="0"/>
              </a:rPr>
              <a:t>Falta de fallas en los canales de comunicación </a:t>
            </a:r>
            <a:endParaRPr lang="es-PE" b="1" dirty="0">
              <a:solidFill>
                <a:schemeClr val="bg1"/>
              </a:solidFill>
              <a:latin typeface="Arial Black" panose="020B0A04020102020204" pitchFamily="34" charset="0"/>
            </a:endParaRPr>
          </a:p>
        </p:txBody>
      </p:sp>
      <p:sp>
        <p:nvSpPr>
          <p:cNvPr id="9" name="Rectángulo: esquinas redondeadas 8">
            <a:extLst>
              <a:ext uri="{FF2B5EF4-FFF2-40B4-BE49-F238E27FC236}">
                <a16:creationId xmlns:a16="http://schemas.microsoft.com/office/drawing/2014/main" id="{C79C4199-3D0F-FFE6-DC95-791BA71D43E4}"/>
              </a:ext>
            </a:extLst>
          </p:cNvPr>
          <p:cNvSpPr/>
          <p:nvPr/>
        </p:nvSpPr>
        <p:spPr>
          <a:xfrm>
            <a:off x="4168422" y="4459472"/>
            <a:ext cx="3349978" cy="654755"/>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rial Black" panose="020B0A04020102020204" pitchFamily="34" charset="0"/>
              </a:rPr>
              <a:t>Inhabilidad para vender y persuadir  </a:t>
            </a:r>
            <a:endParaRPr lang="es-PE" b="1" dirty="0">
              <a:solidFill>
                <a:schemeClr val="bg1"/>
              </a:solidFill>
              <a:latin typeface="Arial Black" panose="020B0A04020102020204" pitchFamily="34" charset="0"/>
            </a:endParaRPr>
          </a:p>
        </p:txBody>
      </p:sp>
      <p:sp>
        <p:nvSpPr>
          <p:cNvPr id="10" name="Rectángulo: esquinas redondeadas 9">
            <a:extLst>
              <a:ext uri="{FF2B5EF4-FFF2-40B4-BE49-F238E27FC236}">
                <a16:creationId xmlns:a16="http://schemas.microsoft.com/office/drawing/2014/main" id="{301EE592-C474-DBB2-5608-00977E066386}"/>
              </a:ext>
            </a:extLst>
          </p:cNvPr>
          <p:cNvSpPr/>
          <p:nvPr/>
        </p:nvSpPr>
        <p:spPr>
          <a:xfrm>
            <a:off x="7841549" y="4236517"/>
            <a:ext cx="4248851" cy="445911"/>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bg1"/>
                </a:solidFill>
                <a:latin typeface="Arial Black" panose="020B0A04020102020204" pitchFamily="34" charset="0"/>
              </a:rPr>
              <a:t>Problemas en equipo de trabajo </a:t>
            </a:r>
            <a:endParaRPr lang="es-PE" b="1" dirty="0">
              <a:solidFill>
                <a:schemeClr val="bg1"/>
              </a:solidFill>
              <a:latin typeface="Arial Black" panose="020B0A04020102020204" pitchFamily="34" charset="0"/>
            </a:endParaRPr>
          </a:p>
        </p:txBody>
      </p:sp>
      <p:pic>
        <p:nvPicPr>
          <p:cNvPr id="3076" name="Picture 4" descr="El INSST publica recomendaciones para afrontar los riesgos psicosociales  del teletrabajo por Covid-19 - Iberley">
            <a:extLst>
              <a:ext uri="{FF2B5EF4-FFF2-40B4-BE49-F238E27FC236}">
                <a16:creationId xmlns:a16="http://schemas.microsoft.com/office/drawing/2014/main" id="{04744179-F442-1057-FB77-C84C99EE36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6123" y="2192865"/>
            <a:ext cx="2119490" cy="1786467"/>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Cómo gestionar las discusiones en el trabajo? | Mente Profesional">
            <a:extLst>
              <a:ext uri="{FF2B5EF4-FFF2-40B4-BE49-F238E27FC236}">
                <a16:creationId xmlns:a16="http://schemas.microsoft.com/office/drawing/2014/main" id="{2DBDF03E-309A-5E65-6A5A-FC0E7CB05ED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3691" y="2460954"/>
            <a:ext cx="3867857" cy="191240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Síntomas del síndrome de 'burnout' - Quirónprevención">
            <a:extLst>
              <a:ext uri="{FF2B5EF4-FFF2-40B4-BE49-F238E27FC236}">
                <a16:creationId xmlns:a16="http://schemas.microsoft.com/office/drawing/2014/main" id="{28BC2D56-5B54-3C42-4892-EE8826FD428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b="11935"/>
          <a:stretch/>
        </p:blipFill>
        <p:spPr bwMode="auto">
          <a:xfrm>
            <a:off x="8833557" y="2103236"/>
            <a:ext cx="3019778" cy="1912407"/>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Fallos en la comunicación - Cursos Multimedia SL">
            <a:extLst>
              <a:ext uri="{FF2B5EF4-FFF2-40B4-BE49-F238E27FC236}">
                <a16:creationId xmlns:a16="http://schemas.microsoft.com/office/drawing/2014/main" id="{67B88DA7-2BBA-2800-0030-6968CB75DAD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0622" y="5219700"/>
            <a:ext cx="3325625" cy="163830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10 técnicas para persuadir a un cliente y convertir en 2024">
            <a:extLst>
              <a:ext uri="{FF2B5EF4-FFF2-40B4-BE49-F238E27FC236}">
                <a16:creationId xmlns:a16="http://schemas.microsoft.com/office/drawing/2014/main" id="{77B235C3-BB19-E0FB-356F-A5507086F6A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73691" y="5153472"/>
            <a:ext cx="3702757" cy="1589974"/>
          </a:xfrm>
          <a:prstGeom prst="rect">
            <a:avLst/>
          </a:prstGeom>
          <a:noFill/>
          <a:extLst>
            <a:ext uri="{909E8E84-426E-40DD-AFC4-6F175D3DCCD1}">
              <a14:hiddenFill xmlns:a14="http://schemas.microsoft.com/office/drawing/2010/main">
                <a:solidFill>
                  <a:srgbClr val="FFFFFF"/>
                </a:solidFill>
              </a14:hiddenFill>
            </a:ext>
          </a:extLst>
        </p:spPr>
      </p:pic>
      <p:pic>
        <p:nvPicPr>
          <p:cNvPr id="3086" name="Picture 14" descr="Trabajo en Equipo | PPT">
            <a:extLst>
              <a:ext uri="{FF2B5EF4-FFF2-40B4-BE49-F238E27FC236}">
                <a16:creationId xmlns:a16="http://schemas.microsoft.com/office/drawing/2014/main" id="{D298C0FD-123A-F02F-EDEC-08D23CA433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150578" y="4812956"/>
            <a:ext cx="3702757" cy="1912407"/>
          </a:xfrm>
          <a:prstGeom prst="rect">
            <a:avLst/>
          </a:prstGeom>
          <a:noFill/>
          <a:extLst>
            <a:ext uri="{909E8E84-426E-40DD-AFC4-6F175D3DCCD1}">
              <a14:hiddenFill xmlns:a14="http://schemas.microsoft.com/office/drawing/2010/main">
                <a:solidFill>
                  <a:srgbClr val="FFFFFF"/>
                </a:solidFill>
              </a14:hiddenFill>
            </a:ext>
          </a:extLst>
        </p:spPr>
      </p:pic>
      <p:sp>
        <p:nvSpPr>
          <p:cNvPr id="3" name="Marcador de fecha 2">
            <a:extLst>
              <a:ext uri="{FF2B5EF4-FFF2-40B4-BE49-F238E27FC236}">
                <a16:creationId xmlns:a16="http://schemas.microsoft.com/office/drawing/2014/main" id="{E7C5214E-7F92-43D2-8EEC-DA039F4E5ABA}"/>
              </a:ext>
            </a:extLst>
          </p:cNvPr>
          <p:cNvSpPr>
            <a:spLocks noGrp="1"/>
          </p:cNvSpPr>
          <p:nvPr>
            <p:ph type="dt" sz="half" idx="10"/>
          </p:nvPr>
        </p:nvSpPr>
        <p:spPr/>
        <p:txBody>
          <a:bodyPr/>
          <a:lstStyle/>
          <a:p>
            <a:fld id="{D74EFCA5-952F-43CE-A560-B1618FAB37F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52103FFC-A687-4CA5-956F-406A4B135BED}"/>
              </a:ext>
            </a:extLst>
          </p:cNvPr>
          <p:cNvSpPr>
            <a:spLocks noGrp="1"/>
          </p:cNvSpPr>
          <p:nvPr>
            <p:ph type="sldNum" sz="quarter" idx="12"/>
          </p:nvPr>
        </p:nvSpPr>
        <p:spPr>
          <a:xfrm>
            <a:off x="9110135" y="861839"/>
            <a:ext cx="2743200" cy="365125"/>
          </a:xfrm>
        </p:spPr>
        <p:txBody>
          <a:bodyPr/>
          <a:lstStyle/>
          <a:p>
            <a:fld id="{6D22F896-40B5-4ADD-8801-0D06FADFA095}" type="slidenum">
              <a:rPr lang="en-US" sz="2400" b="1" smtClean="0">
                <a:solidFill>
                  <a:srgbClr val="FFFF00"/>
                </a:solidFill>
              </a:rPr>
              <a:t>301</a:t>
            </a:fld>
            <a:endParaRPr lang="en-US" sz="2400" b="1" dirty="0">
              <a:solidFill>
                <a:srgbClr val="FFFF00"/>
              </a:solidFill>
            </a:endParaRPr>
          </a:p>
        </p:txBody>
      </p:sp>
    </p:spTree>
    <p:extLst>
      <p:ext uri="{BB962C8B-B14F-4D97-AF65-F5344CB8AC3E}">
        <p14:creationId xmlns:p14="http://schemas.microsoft.com/office/powerpoint/2010/main" val="2842661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076"/>
                                        </p:tgtEl>
                                        <p:attrNameLst>
                                          <p:attrName>style.visibility</p:attrName>
                                        </p:attrNameLst>
                                      </p:cBhvr>
                                      <p:to>
                                        <p:strVal val="visible"/>
                                      </p:to>
                                    </p:set>
                                    <p:animEffect transition="in" filter="barn(inVertical)">
                                      <p:cBhvr>
                                        <p:cTn id="17" dur="500"/>
                                        <p:tgtEl>
                                          <p:spTgt spid="307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078"/>
                                        </p:tgtEl>
                                        <p:attrNameLst>
                                          <p:attrName>style.visibility</p:attrName>
                                        </p:attrNameLst>
                                      </p:cBhvr>
                                      <p:to>
                                        <p:strVal val="visible"/>
                                      </p:to>
                                    </p:set>
                                    <p:animEffect transition="in" filter="barn(inVertical)">
                                      <p:cBhvr>
                                        <p:cTn id="27" dur="500"/>
                                        <p:tgtEl>
                                          <p:spTgt spid="3078"/>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080"/>
                                        </p:tgtEl>
                                        <p:attrNameLst>
                                          <p:attrName>style.visibility</p:attrName>
                                        </p:attrNameLst>
                                      </p:cBhvr>
                                      <p:to>
                                        <p:strVal val="visible"/>
                                      </p:to>
                                    </p:set>
                                    <p:animEffect transition="in" filter="barn(inVertical)">
                                      <p:cBhvr>
                                        <p:cTn id="37" dur="500"/>
                                        <p:tgtEl>
                                          <p:spTgt spid="3080"/>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barn(inVertical)">
                                      <p:cBhvr>
                                        <p:cTn id="42" dur="500"/>
                                        <p:tgtEl>
                                          <p:spTgt spid="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082"/>
                                        </p:tgtEl>
                                        <p:attrNameLst>
                                          <p:attrName>style.visibility</p:attrName>
                                        </p:attrNameLst>
                                      </p:cBhvr>
                                      <p:to>
                                        <p:strVal val="visible"/>
                                      </p:to>
                                    </p:set>
                                    <p:animEffect transition="in" filter="barn(inVertical)">
                                      <p:cBhvr>
                                        <p:cTn id="47" dur="500"/>
                                        <p:tgtEl>
                                          <p:spTgt spid="3082"/>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9"/>
                                        </p:tgtEl>
                                        <p:attrNameLst>
                                          <p:attrName>style.visibility</p:attrName>
                                        </p:attrNameLst>
                                      </p:cBhvr>
                                      <p:to>
                                        <p:strVal val="visible"/>
                                      </p:to>
                                    </p:set>
                                    <p:animEffect transition="in" filter="barn(inVertical)">
                                      <p:cBhvr>
                                        <p:cTn id="52" dur="500"/>
                                        <p:tgtEl>
                                          <p:spTgt spid="9"/>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3084"/>
                                        </p:tgtEl>
                                        <p:attrNameLst>
                                          <p:attrName>style.visibility</p:attrName>
                                        </p:attrNameLst>
                                      </p:cBhvr>
                                      <p:to>
                                        <p:strVal val="visible"/>
                                      </p:to>
                                    </p:set>
                                    <p:animEffect transition="in" filter="barn(inVertical)">
                                      <p:cBhvr>
                                        <p:cTn id="57" dur="500"/>
                                        <p:tgtEl>
                                          <p:spTgt spid="3084"/>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0"/>
                                        </p:tgtEl>
                                        <p:attrNameLst>
                                          <p:attrName>style.visibility</p:attrName>
                                        </p:attrNameLst>
                                      </p:cBhvr>
                                      <p:to>
                                        <p:strVal val="visible"/>
                                      </p:to>
                                    </p:set>
                                    <p:animEffect transition="in" filter="barn(inVertical)">
                                      <p:cBhvr>
                                        <p:cTn id="62" dur="500"/>
                                        <p:tgtEl>
                                          <p:spTgt spid="1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nodeType="clickEffect">
                                  <p:stCondLst>
                                    <p:cond delay="0"/>
                                  </p:stCondLst>
                                  <p:childTnLst>
                                    <p:set>
                                      <p:cBhvr>
                                        <p:cTn id="66" dur="1" fill="hold">
                                          <p:stCondLst>
                                            <p:cond delay="0"/>
                                          </p:stCondLst>
                                        </p:cTn>
                                        <p:tgtEl>
                                          <p:spTgt spid="3086"/>
                                        </p:tgtEl>
                                        <p:attrNameLst>
                                          <p:attrName>style.visibility</p:attrName>
                                        </p:attrNameLst>
                                      </p:cBhvr>
                                      <p:to>
                                        <p:strVal val="visible"/>
                                      </p:to>
                                    </p:set>
                                    <p:animEffect transition="in" filter="barn(inVertical)">
                                      <p:cBhvr>
                                        <p:cTn id="67" dur="500"/>
                                        <p:tgtEl>
                                          <p:spTgt spid="30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P spid="10" grpId="0" animBg="1"/>
    </p:bldLst>
  </p:timing>
</p:sld>
</file>

<file path=ppt/slides/slide3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939">
            <a:extLst>
              <a:ext uri="{FF2B5EF4-FFF2-40B4-BE49-F238E27FC236}">
                <a16:creationId xmlns:a16="http://schemas.microsoft.com/office/drawing/2014/main" id="{3EC96F86-954E-8DC0-0392-04DC21A783F4}"/>
              </a:ext>
            </a:extLst>
          </p:cNvPr>
          <p:cNvPicPr/>
          <p:nvPr/>
        </p:nvPicPr>
        <p:blipFill rotWithShape="1">
          <a:blip r:embed="rId2"/>
          <a:srcRect l="17590" t="31815" r="6144" b="4654"/>
          <a:stretch/>
        </p:blipFill>
        <p:spPr>
          <a:xfrm>
            <a:off x="0" y="1"/>
            <a:ext cx="12192000" cy="6857999"/>
          </a:xfrm>
          <a:prstGeom prst="rect">
            <a:avLst/>
          </a:prstGeom>
        </p:spPr>
      </p:pic>
      <p:sp>
        <p:nvSpPr>
          <p:cNvPr id="6" name="CuadroTexto 5">
            <a:extLst>
              <a:ext uri="{FF2B5EF4-FFF2-40B4-BE49-F238E27FC236}">
                <a16:creationId xmlns:a16="http://schemas.microsoft.com/office/drawing/2014/main" id="{45D146E8-F352-2588-BEF6-16E75FA88CBE}"/>
              </a:ext>
            </a:extLst>
          </p:cNvPr>
          <p:cNvSpPr txBox="1"/>
          <p:nvPr/>
        </p:nvSpPr>
        <p:spPr>
          <a:xfrm>
            <a:off x="389466" y="203200"/>
            <a:ext cx="11413068" cy="1200329"/>
          </a:xfrm>
          <a:prstGeom prst="rect">
            <a:avLst/>
          </a:prstGeom>
          <a:noFill/>
        </p:spPr>
        <p:txBody>
          <a:bodyPr wrap="square" rtlCol="0">
            <a:spAutoFit/>
          </a:bodyPr>
          <a:lstStyle/>
          <a:p>
            <a:pPr algn="ctr"/>
            <a:r>
              <a:rPr lang="es-ES" sz="3600" b="1" dirty="0">
                <a:solidFill>
                  <a:schemeClr val="bg1"/>
                </a:solidFill>
              </a:rPr>
              <a:t>¿Conoces personas inteligentes que tomen malas decisiones?</a:t>
            </a:r>
            <a:endParaRPr lang="es-PE" sz="3600" b="1" dirty="0">
              <a:solidFill>
                <a:schemeClr val="bg1"/>
              </a:solidFill>
            </a:endParaRPr>
          </a:p>
        </p:txBody>
      </p:sp>
      <p:sp>
        <p:nvSpPr>
          <p:cNvPr id="2" name="Marcador de fecha 1">
            <a:extLst>
              <a:ext uri="{FF2B5EF4-FFF2-40B4-BE49-F238E27FC236}">
                <a16:creationId xmlns:a16="http://schemas.microsoft.com/office/drawing/2014/main" id="{E1CAE3DB-482A-4EC1-99DD-7403B088C41A}"/>
              </a:ext>
            </a:extLst>
          </p:cNvPr>
          <p:cNvSpPr>
            <a:spLocks noGrp="1"/>
          </p:cNvSpPr>
          <p:nvPr>
            <p:ph type="dt" sz="half" idx="10"/>
          </p:nvPr>
        </p:nvSpPr>
        <p:spPr/>
        <p:txBody>
          <a:bodyPr/>
          <a:lstStyle/>
          <a:p>
            <a:fld id="{E6393D85-65E1-4B07-90BA-DC874CF4364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C94DAB5-3739-4B8E-8939-B276B3ABC43E}"/>
              </a:ext>
            </a:extLst>
          </p:cNvPr>
          <p:cNvSpPr>
            <a:spLocks noGrp="1"/>
          </p:cNvSpPr>
          <p:nvPr>
            <p:ph type="sldNum" sz="quarter" idx="12"/>
          </p:nvPr>
        </p:nvSpPr>
        <p:spPr>
          <a:xfrm>
            <a:off x="8763000" y="924104"/>
            <a:ext cx="2743200" cy="365125"/>
          </a:xfrm>
        </p:spPr>
        <p:txBody>
          <a:bodyPr/>
          <a:lstStyle/>
          <a:p>
            <a:fld id="{6D22F896-40B5-4ADD-8801-0D06FADFA095}" type="slidenum">
              <a:rPr lang="en-US" sz="2400" b="1" smtClean="0">
                <a:solidFill>
                  <a:srgbClr val="FFFF00"/>
                </a:solidFill>
              </a:rPr>
              <a:t>302</a:t>
            </a:fld>
            <a:endParaRPr lang="en-US" sz="2400" b="1" dirty="0">
              <a:solidFill>
                <a:srgbClr val="FFFF00"/>
              </a:solidFill>
            </a:endParaRPr>
          </a:p>
        </p:txBody>
      </p:sp>
    </p:spTree>
    <p:extLst>
      <p:ext uri="{BB962C8B-B14F-4D97-AF65-F5344CB8AC3E}">
        <p14:creationId xmlns:p14="http://schemas.microsoft.com/office/powerpoint/2010/main" val="29633505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CBA4357-5342-61A0-898F-519A43894EB9}"/>
              </a:ext>
            </a:extLst>
          </p:cNvPr>
          <p:cNvSpPr>
            <a:spLocks noGrp="1"/>
          </p:cNvSpPr>
          <p:nvPr>
            <p:ph type="title"/>
          </p:nvPr>
        </p:nvSpPr>
        <p:spPr>
          <a:xfrm>
            <a:off x="2094089" y="191768"/>
            <a:ext cx="8610600" cy="654899"/>
          </a:xfrm>
          <a:solidFill>
            <a:schemeClr val="accent4">
              <a:lumMod val="75000"/>
            </a:schemeClr>
          </a:solidFill>
        </p:spPr>
        <p:txBody>
          <a:bodyPr/>
          <a:lstStyle/>
          <a:p>
            <a:r>
              <a:rPr lang="es-ES" dirty="0">
                <a:latin typeface="Arial Black" panose="020B0A04020102020204" pitchFamily="34" charset="0"/>
              </a:rPr>
              <a:t>Innovación y creatividad </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ADB2775D-743D-BB98-746F-4F4BCC416EF6}"/>
              </a:ext>
            </a:extLst>
          </p:cNvPr>
          <p:cNvSpPr>
            <a:spLocks noGrp="1"/>
          </p:cNvSpPr>
          <p:nvPr>
            <p:ph idx="1"/>
          </p:nvPr>
        </p:nvSpPr>
        <p:spPr>
          <a:xfrm>
            <a:off x="5262546" y="1178560"/>
            <a:ext cx="6695209" cy="5368996"/>
          </a:xfrm>
        </p:spPr>
        <p:txBody>
          <a:bodyPr>
            <a:normAutofit/>
          </a:bodyPr>
          <a:lstStyle/>
          <a:p>
            <a:pPr algn="just"/>
            <a:r>
              <a:rPr lang="es-ES" sz="3200" b="1" dirty="0"/>
              <a:t>Se entiende como capacidad latente en los individuos ,susceptibles de ser aprendida, entrenada y aplicada a todos los campos del conocimiento humano.</a:t>
            </a:r>
          </a:p>
          <a:p>
            <a:pPr algn="just"/>
            <a:r>
              <a:rPr lang="es-ES" sz="3200" b="1" dirty="0"/>
              <a:t>La creatividad es considerada como una forma de solucionar problemas .</a:t>
            </a:r>
          </a:p>
          <a:p>
            <a:pPr algn="just"/>
            <a:r>
              <a:rPr lang="es-ES" sz="3200" b="1" dirty="0"/>
              <a:t>Crear es diferente a innovar</a:t>
            </a:r>
            <a:endParaRPr lang="es-PE" sz="3200" b="1" dirty="0"/>
          </a:p>
        </p:txBody>
      </p:sp>
      <p:pic>
        <p:nvPicPr>
          <p:cNvPr id="4" name="Picture 1044">
            <a:extLst>
              <a:ext uri="{FF2B5EF4-FFF2-40B4-BE49-F238E27FC236}">
                <a16:creationId xmlns:a16="http://schemas.microsoft.com/office/drawing/2014/main" id="{35A8F24E-E976-0531-9CD8-BFE3E01645D9}"/>
              </a:ext>
            </a:extLst>
          </p:cNvPr>
          <p:cNvPicPr/>
          <p:nvPr/>
        </p:nvPicPr>
        <p:blipFill>
          <a:blip r:embed="rId2"/>
          <a:stretch>
            <a:fillRect/>
          </a:stretch>
        </p:blipFill>
        <p:spPr>
          <a:xfrm>
            <a:off x="194733" y="969150"/>
            <a:ext cx="4839970" cy="5697081"/>
          </a:xfrm>
          <a:prstGeom prst="rect">
            <a:avLst/>
          </a:prstGeom>
        </p:spPr>
      </p:pic>
      <p:sp>
        <p:nvSpPr>
          <p:cNvPr id="5" name="Marcador de fecha 4">
            <a:extLst>
              <a:ext uri="{FF2B5EF4-FFF2-40B4-BE49-F238E27FC236}">
                <a16:creationId xmlns:a16="http://schemas.microsoft.com/office/drawing/2014/main" id="{4D3D1FC1-6CB3-40F6-8FEC-8D9312D27FB0}"/>
              </a:ext>
            </a:extLst>
          </p:cNvPr>
          <p:cNvSpPr>
            <a:spLocks noGrp="1"/>
          </p:cNvSpPr>
          <p:nvPr>
            <p:ph type="dt" sz="half" idx="10"/>
          </p:nvPr>
        </p:nvSpPr>
        <p:spPr/>
        <p:txBody>
          <a:bodyPr/>
          <a:lstStyle/>
          <a:p>
            <a:fld id="{D309B77F-F5C1-471E-900A-2041660229CA}"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E6846883-1D4B-45B3-88BA-F73DCFDDEF23}"/>
              </a:ext>
            </a:extLst>
          </p:cNvPr>
          <p:cNvSpPr>
            <a:spLocks noGrp="1"/>
          </p:cNvSpPr>
          <p:nvPr>
            <p:ph type="sldNum" sz="quarter" idx="12"/>
          </p:nvPr>
        </p:nvSpPr>
        <p:spPr/>
        <p:txBody>
          <a:bodyPr/>
          <a:lstStyle/>
          <a:p>
            <a:fld id="{6D22F896-40B5-4ADD-8801-0D06FADFA095}" type="slidenum">
              <a:rPr lang="en-US" sz="2400" b="1" smtClean="0">
                <a:solidFill>
                  <a:srgbClr val="FFFF00"/>
                </a:solidFill>
              </a:rPr>
              <a:t>303</a:t>
            </a:fld>
            <a:endParaRPr lang="en-US" sz="2400" b="1" dirty="0">
              <a:solidFill>
                <a:srgbClr val="FFFF00"/>
              </a:solidFill>
            </a:endParaRPr>
          </a:p>
        </p:txBody>
      </p:sp>
    </p:spTree>
    <p:extLst>
      <p:ext uri="{BB962C8B-B14F-4D97-AF65-F5344CB8AC3E}">
        <p14:creationId xmlns:p14="http://schemas.microsoft.com/office/powerpoint/2010/main" val="414794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barn(inVertical)">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barn(inVertical)">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barn(inVertical)">
                                      <p:cBhvr>
                                        <p:cTn id="2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B79D9D15-9D2B-D3AC-8A60-5BB8F783B63B}"/>
              </a:ext>
            </a:extLst>
          </p:cNvPr>
          <p:cNvPicPr>
            <a:picLocks noChangeAspect="1"/>
          </p:cNvPicPr>
          <p:nvPr/>
        </p:nvPicPr>
        <p:blipFill rotWithShape="1">
          <a:blip r:embed="rId2"/>
          <a:srcRect l="25368" t="78863"/>
          <a:stretch/>
        </p:blipFill>
        <p:spPr>
          <a:xfrm>
            <a:off x="-1" y="4625008"/>
            <a:ext cx="12191999" cy="2232991"/>
          </a:xfrm>
          <a:prstGeom prst="rect">
            <a:avLst/>
          </a:prstGeom>
        </p:spPr>
      </p:pic>
      <p:pic>
        <p:nvPicPr>
          <p:cNvPr id="5" name="Imagen 4">
            <a:extLst>
              <a:ext uri="{FF2B5EF4-FFF2-40B4-BE49-F238E27FC236}">
                <a16:creationId xmlns:a16="http://schemas.microsoft.com/office/drawing/2014/main" id="{713A276A-4875-418D-ADE9-CE95FC97ECAD}"/>
              </a:ext>
            </a:extLst>
          </p:cNvPr>
          <p:cNvPicPr>
            <a:picLocks noChangeAspect="1"/>
          </p:cNvPicPr>
          <p:nvPr/>
        </p:nvPicPr>
        <p:blipFill rotWithShape="1">
          <a:blip r:embed="rId2"/>
          <a:srcRect b="59038"/>
          <a:stretch/>
        </p:blipFill>
        <p:spPr>
          <a:xfrm>
            <a:off x="0" y="0"/>
            <a:ext cx="12192000" cy="2981738"/>
          </a:xfrm>
          <a:prstGeom prst="rect">
            <a:avLst/>
          </a:prstGeom>
        </p:spPr>
      </p:pic>
      <p:pic>
        <p:nvPicPr>
          <p:cNvPr id="6" name="Imagen 5">
            <a:extLst>
              <a:ext uri="{FF2B5EF4-FFF2-40B4-BE49-F238E27FC236}">
                <a16:creationId xmlns:a16="http://schemas.microsoft.com/office/drawing/2014/main" id="{F8854A30-3B47-4429-951E-800817B58F8A}"/>
              </a:ext>
            </a:extLst>
          </p:cNvPr>
          <p:cNvPicPr>
            <a:picLocks noChangeAspect="1"/>
          </p:cNvPicPr>
          <p:nvPr/>
        </p:nvPicPr>
        <p:blipFill rotWithShape="1">
          <a:blip r:embed="rId2"/>
          <a:srcRect t="50001" b="24634"/>
          <a:stretch/>
        </p:blipFill>
        <p:spPr>
          <a:xfrm>
            <a:off x="0" y="2981738"/>
            <a:ext cx="12192000" cy="1643271"/>
          </a:xfrm>
          <a:prstGeom prst="rect">
            <a:avLst/>
          </a:prstGeom>
        </p:spPr>
      </p:pic>
      <p:sp>
        <p:nvSpPr>
          <p:cNvPr id="2" name="Marcador de fecha 1">
            <a:extLst>
              <a:ext uri="{FF2B5EF4-FFF2-40B4-BE49-F238E27FC236}">
                <a16:creationId xmlns:a16="http://schemas.microsoft.com/office/drawing/2014/main" id="{354FD8FC-7CC2-486A-BB2D-7B448CAA640C}"/>
              </a:ext>
            </a:extLst>
          </p:cNvPr>
          <p:cNvSpPr>
            <a:spLocks noGrp="1"/>
          </p:cNvSpPr>
          <p:nvPr>
            <p:ph type="dt" sz="half" idx="10"/>
          </p:nvPr>
        </p:nvSpPr>
        <p:spPr/>
        <p:txBody>
          <a:bodyPr/>
          <a:lstStyle/>
          <a:p>
            <a:fld id="{8D9F8B21-AB43-4171-B166-6A01684426D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2CAA0E6-0D44-4A5B-8CC2-26D608F7A7BC}"/>
              </a:ext>
            </a:extLst>
          </p:cNvPr>
          <p:cNvSpPr>
            <a:spLocks noGrp="1"/>
          </p:cNvSpPr>
          <p:nvPr>
            <p:ph type="sldNum" sz="quarter" idx="12"/>
          </p:nvPr>
        </p:nvSpPr>
        <p:spPr/>
        <p:txBody>
          <a:bodyPr/>
          <a:lstStyle/>
          <a:p>
            <a:fld id="{6D22F896-40B5-4ADD-8801-0D06FADFA095}" type="slidenum">
              <a:rPr lang="en-US" sz="2400" b="1" smtClean="0">
                <a:solidFill>
                  <a:srgbClr val="FFFF00"/>
                </a:solidFill>
              </a:rPr>
              <a:t>304</a:t>
            </a:fld>
            <a:endParaRPr lang="en-US" sz="2400" b="1" dirty="0">
              <a:solidFill>
                <a:srgbClr val="FFFF00"/>
              </a:solidFill>
            </a:endParaRPr>
          </a:p>
        </p:txBody>
      </p:sp>
    </p:spTree>
    <p:extLst>
      <p:ext uri="{BB962C8B-B14F-4D97-AF65-F5344CB8AC3E}">
        <p14:creationId xmlns:p14="http://schemas.microsoft.com/office/powerpoint/2010/main" val="2385177228"/>
      </p:ext>
    </p:extLst>
  </p:cSld>
  <p:clrMapOvr>
    <a:masterClrMapping/>
  </p:clrMapOvr>
</p:sld>
</file>

<file path=ppt/slides/slide3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9DE9D37-CEED-88E7-A3A9-3D2BA13E5066}"/>
              </a:ext>
            </a:extLst>
          </p:cNvPr>
          <p:cNvSpPr>
            <a:spLocks noGrp="1"/>
          </p:cNvSpPr>
          <p:nvPr>
            <p:ph type="title"/>
          </p:nvPr>
        </p:nvSpPr>
        <p:spPr>
          <a:xfrm>
            <a:off x="231422" y="128905"/>
            <a:ext cx="11729156" cy="1293028"/>
          </a:xfrm>
          <a:solidFill>
            <a:srgbClr val="FF0000"/>
          </a:solidFill>
        </p:spPr>
        <p:txBody>
          <a:bodyPr/>
          <a:lstStyle/>
          <a:p>
            <a:pPr algn="ctr"/>
            <a:r>
              <a:rPr lang="es-ES" dirty="0">
                <a:latin typeface="Arial Black" panose="020B0A04020102020204" pitchFamily="34" charset="0"/>
              </a:rPr>
              <a:t>Resolución de problemas y negociación </a:t>
            </a:r>
            <a:endParaRPr lang="es-PE" dirty="0">
              <a:latin typeface="Arial Black" panose="020B0A04020102020204" pitchFamily="34" charset="0"/>
            </a:endParaRPr>
          </a:p>
        </p:txBody>
      </p:sp>
      <p:sp>
        <p:nvSpPr>
          <p:cNvPr id="3" name="Elipse 2">
            <a:extLst>
              <a:ext uri="{FF2B5EF4-FFF2-40B4-BE49-F238E27FC236}">
                <a16:creationId xmlns:a16="http://schemas.microsoft.com/office/drawing/2014/main" id="{F1BAAE3D-A896-5616-0C0F-0C7C0B6D2368}"/>
              </a:ext>
            </a:extLst>
          </p:cNvPr>
          <p:cNvSpPr/>
          <p:nvPr/>
        </p:nvSpPr>
        <p:spPr>
          <a:xfrm>
            <a:off x="169332" y="1667209"/>
            <a:ext cx="11277601" cy="5182374"/>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CuadroTexto 8">
            <a:extLst>
              <a:ext uri="{FF2B5EF4-FFF2-40B4-BE49-F238E27FC236}">
                <a16:creationId xmlns:a16="http://schemas.microsoft.com/office/drawing/2014/main" id="{C748CC07-B5E1-2047-71AB-950200F581D5}"/>
              </a:ext>
            </a:extLst>
          </p:cNvPr>
          <p:cNvSpPr txBox="1"/>
          <p:nvPr/>
        </p:nvSpPr>
        <p:spPr>
          <a:xfrm>
            <a:off x="1758243" y="2435679"/>
            <a:ext cx="2971800" cy="707886"/>
          </a:xfrm>
          <a:prstGeom prst="rect">
            <a:avLst/>
          </a:prstGeom>
          <a:solidFill>
            <a:srgbClr val="FF0000"/>
          </a:solidFill>
        </p:spPr>
        <p:txBody>
          <a:bodyPr wrap="square" rtlCol="0">
            <a:spAutoFit/>
          </a:bodyPr>
          <a:lstStyle/>
          <a:p>
            <a:r>
              <a:rPr lang="es-ES" sz="2000" b="1" dirty="0"/>
              <a:t>7.- Revisar actividades y planear el futuro </a:t>
            </a:r>
            <a:endParaRPr lang="es-PE" sz="2000" b="1" dirty="0"/>
          </a:p>
        </p:txBody>
      </p:sp>
      <p:sp>
        <p:nvSpPr>
          <p:cNvPr id="10" name="CuadroTexto 9">
            <a:extLst>
              <a:ext uri="{FF2B5EF4-FFF2-40B4-BE49-F238E27FC236}">
                <a16:creationId xmlns:a16="http://schemas.microsoft.com/office/drawing/2014/main" id="{F067F3B2-B5B8-65CE-6243-6403CB510BD0}"/>
              </a:ext>
            </a:extLst>
          </p:cNvPr>
          <p:cNvSpPr txBox="1"/>
          <p:nvPr/>
        </p:nvSpPr>
        <p:spPr>
          <a:xfrm>
            <a:off x="2043292" y="5071792"/>
            <a:ext cx="3719629" cy="1323439"/>
          </a:xfrm>
          <a:prstGeom prst="rect">
            <a:avLst/>
          </a:prstGeom>
          <a:solidFill>
            <a:srgbClr val="FF0000"/>
          </a:solidFill>
        </p:spPr>
        <p:txBody>
          <a:bodyPr wrap="square" rtlCol="0">
            <a:spAutoFit/>
          </a:bodyPr>
          <a:lstStyle/>
          <a:p>
            <a:r>
              <a:rPr lang="es-ES" sz="2000" b="1" dirty="0"/>
              <a:t>5.- verificar efectividad de la acción </a:t>
            </a:r>
          </a:p>
          <a:p>
            <a:r>
              <a:rPr lang="es-ES" sz="2000" b="1" dirty="0"/>
              <a:t>6.- estandarizar para el control de causas </a:t>
            </a:r>
          </a:p>
        </p:txBody>
      </p:sp>
      <p:sp>
        <p:nvSpPr>
          <p:cNvPr id="11" name="CuadroTexto 10">
            <a:extLst>
              <a:ext uri="{FF2B5EF4-FFF2-40B4-BE49-F238E27FC236}">
                <a16:creationId xmlns:a16="http://schemas.microsoft.com/office/drawing/2014/main" id="{508633E2-68A0-E2AB-F635-5F89D60617E3}"/>
              </a:ext>
            </a:extLst>
          </p:cNvPr>
          <p:cNvSpPr txBox="1"/>
          <p:nvPr/>
        </p:nvSpPr>
        <p:spPr>
          <a:xfrm>
            <a:off x="7157158" y="3023048"/>
            <a:ext cx="3482618" cy="923330"/>
          </a:xfrm>
          <a:prstGeom prst="rect">
            <a:avLst/>
          </a:prstGeom>
          <a:solidFill>
            <a:srgbClr val="FF0000"/>
          </a:solidFill>
        </p:spPr>
        <p:txBody>
          <a:bodyPr wrap="square" rtlCol="0">
            <a:spAutoFit/>
          </a:bodyPr>
          <a:lstStyle/>
          <a:p>
            <a:pPr marL="342900" indent="-342900">
              <a:buFont typeface="+mj-lt"/>
              <a:buAutoNum type="arabicPeriod"/>
            </a:pPr>
            <a:r>
              <a:rPr lang="es-ES" b="1" dirty="0"/>
              <a:t>Identificar el problema</a:t>
            </a:r>
          </a:p>
          <a:p>
            <a:pPr marL="342900" indent="-342900">
              <a:buFont typeface="+mj-lt"/>
              <a:buAutoNum type="arabicPeriod"/>
            </a:pPr>
            <a:r>
              <a:rPr lang="es-ES" b="1" dirty="0"/>
              <a:t>Observar características </a:t>
            </a:r>
          </a:p>
          <a:p>
            <a:pPr marL="342900" indent="-342900">
              <a:buFont typeface="+mj-lt"/>
              <a:buAutoNum type="arabicPeriod"/>
            </a:pPr>
            <a:r>
              <a:rPr lang="es-ES" b="1" dirty="0"/>
              <a:t> Analizar causas </a:t>
            </a:r>
            <a:endParaRPr lang="es-PE" b="1" dirty="0"/>
          </a:p>
        </p:txBody>
      </p:sp>
      <p:sp>
        <p:nvSpPr>
          <p:cNvPr id="12" name="CuadroTexto 11">
            <a:extLst>
              <a:ext uri="{FF2B5EF4-FFF2-40B4-BE49-F238E27FC236}">
                <a16:creationId xmlns:a16="http://schemas.microsoft.com/office/drawing/2014/main" id="{E80D4EB8-20C4-CFC6-73C5-74E926C773D9}"/>
              </a:ext>
            </a:extLst>
          </p:cNvPr>
          <p:cNvSpPr txBox="1"/>
          <p:nvPr/>
        </p:nvSpPr>
        <p:spPr>
          <a:xfrm>
            <a:off x="7005142" y="4570415"/>
            <a:ext cx="3437077" cy="923330"/>
          </a:xfrm>
          <a:prstGeom prst="rect">
            <a:avLst/>
          </a:prstGeom>
          <a:solidFill>
            <a:srgbClr val="FF0000"/>
          </a:solidFill>
        </p:spPr>
        <p:txBody>
          <a:bodyPr wrap="square" rtlCol="0">
            <a:spAutoFit/>
          </a:bodyPr>
          <a:lstStyle/>
          <a:p>
            <a:r>
              <a:rPr lang="es-ES" b="1" dirty="0"/>
              <a:t>4,.- Elaborar y realizar plan de acción  </a:t>
            </a:r>
          </a:p>
          <a:p>
            <a:r>
              <a:rPr lang="es-ES" b="1" dirty="0"/>
              <a:t> </a:t>
            </a:r>
            <a:endParaRPr lang="es-PE" b="1" dirty="0"/>
          </a:p>
        </p:txBody>
      </p:sp>
      <p:cxnSp>
        <p:nvCxnSpPr>
          <p:cNvPr id="14" name="Conector recto 13">
            <a:extLst>
              <a:ext uri="{FF2B5EF4-FFF2-40B4-BE49-F238E27FC236}">
                <a16:creationId xmlns:a16="http://schemas.microsoft.com/office/drawing/2014/main" id="{850B1A71-945C-31BD-8DB7-707C5CDA599C}"/>
              </a:ext>
            </a:extLst>
          </p:cNvPr>
          <p:cNvCxnSpPr>
            <a:cxnSpLocks/>
            <a:stCxn id="3" idx="0"/>
            <a:endCxn id="3" idx="4"/>
          </p:cNvCxnSpPr>
          <p:nvPr/>
        </p:nvCxnSpPr>
        <p:spPr>
          <a:xfrm>
            <a:off x="5808133" y="1667209"/>
            <a:ext cx="0" cy="5182374"/>
          </a:xfrm>
          <a:prstGeom prst="line">
            <a:avLst/>
          </a:prstGeom>
          <a:ln w="57150"/>
        </p:spPr>
        <p:style>
          <a:lnRef idx="1">
            <a:schemeClr val="dk1"/>
          </a:lnRef>
          <a:fillRef idx="0">
            <a:schemeClr val="dk1"/>
          </a:fillRef>
          <a:effectRef idx="0">
            <a:schemeClr val="dk1"/>
          </a:effectRef>
          <a:fontRef idx="minor">
            <a:schemeClr val="tx1"/>
          </a:fontRef>
        </p:style>
      </p:cxnSp>
      <p:cxnSp>
        <p:nvCxnSpPr>
          <p:cNvPr id="16" name="Conector recto 15">
            <a:extLst>
              <a:ext uri="{FF2B5EF4-FFF2-40B4-BE49-F238E27FC236}">
                <a16:creationId xmlns:a16="http://schemas.microsoft.com/office/drawing/2014/main" id="{26E17276-80BB-A38C-EBC3-EEE18106DF5A}"/>
              </a:ext>
            </a:extLst>
          </p:cNvPr>
          <p:cNvCxnSpPr>
            <a:cxnSpLocks/>
            <a:stCxn id="3" idx="2"/>
            <a:endCxn id="3" idx="6"/>
          </p:cNvCxnSpPr>
          <p:nvPr/>
        </p:nvCxnSpPr>
        <p:spPr>
          <a:xfrm>
            <a:off x="169332" y="4258396"/>
            <a:ext cx="11277601" cy="0"/>
          </a:xfrm>
          <a:prstGeom prst="line">
            <a:avLst/>
          </a:prstGeom>
          <a:ln w="57150"/>
        </p:spPr>
        <p:style>
          <a:lnRef idx="1">
            <a:schemeClr val="dk1"/>
          </a:lnRef>
          <a:fillRef idx="0">
            <a:schemeClr val="dk1"/>
          </a:fillRef>
          <a:effectRef idx="0">
            <a:schemeClr val="dk1"/>
          </a:effectRef>
          <a:fontRef idx="minor">
            <a:schemeClr val="tx1"/>
          </a:fontRef>
        </p:style>
      </p:cxnSp>
      <p:sp>
        <p:nvSpPr>
          <p:cNvPr id="22" name="Rectángulo 21">
            <a:extLst>
              <a:ext uri="{FF2B5EF4-FFF2-40B4-BE49-F238E27FC236}">
                <a16:creationId xmlns:a16="http://schemas.microsoft.com/office/drawing/2014/main" id="{EB28C667-4281-6B81-E994-6C66CD760A10}"/>
              </a:ext>
            </a:extLst>
          </p:cNvPr>
          <p:cNvSpPr/>
          <p:nvPr/>
        </p:nvSpPr>
        <p:spPr>
          <a:xfrm>
            <a:off x="4730043" y="3429000"/>
            <a:ext cx="1078088" cy="776394"/>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t>A</a:t>
            </a:r>
            <a:endParaRPr lang="es-PE" sz="3200" b="1" dirty="0"/>
          </a:p>
        </p:txBody>
      </p:sp>
      <p:sp>
        <p:nvSpPr>
          <p:cNvPr id="26" name="Rectángulo 25">
            <a:extLst>
              <a:ext uri="{FF2B5EF4-FFF2-40B4-BE49-F238E27FC236}">
                <a16:creationId xmlns:a16="http://schemas.microsoft.com/office/drawing/2014/main" id="{FF746584-82BA-2803-86B8-E5FDBA3FDE2D}"/>
              </a:ext>
            </a:extLst>
          </p:cNvPr>
          <p:cNvSpPr/>
          <p:nvPr/>
        </p:nvSpPr>
        <p:spPr>
          <a:xfrm>
            <a:off x="5819673" y="3444999"/>
            <a:ext cx="1078088" cy="776394"/>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t>P</a:t>
            </a:r>
            <a:endParaRPr lang="es-PE" sz="3200" b="1" dirty="0"/>
          </a:p>
        </p:txBody>
      </p:sp>
      <p:sp>
        <p:nvSpPr>
          <p:cNvPr id="27" name="Rectángulo 26">
            <a:extLst>
              <a:ext uri="{FF2B5EF4-FFF2-40B4-BE49-F238E27FC236}">
                <a16:creationId xmlns:a16="http://schemas.microsoft.com/office/drawing/2014/main" id="{49478BC5-0571-F7AF-E791-3AD3150B3639}"/>
              </a:ext>
            </a:extLst>
          </p:cNvPr>
          <p:cNvSpPr/>
          <p:nvPr/>
        </p:nvSpPr>
        <p:spPr>
          <a:xfrm>
            <a:off x="4693359" y="4258395"/>
            <a:ext cx="1078088" cy="776394"/>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t>V</a:t>
            </a:r>
            <a:endParaRPr lang="es-PE" sz="3200" b="1" dirty="0"/>
          </a:p>
        </p:txBody>
      </p:sp>
      <p:sp>
        <p:nvSpPr>
          <p:cNvPr id="28" name="Rectángulo 27">
            <a:extLst>
              <a:ext uri="{FF2B5EF4-FFF2-40B4-BE49-F238E27FC236}">
                <a16:creationId xmlns:a16="http://schemas.microsoft.com/office/drawing/2014/main" id="{AD82B830-7D98-DDCB-2D98-8288E6CE6010}"/>
              </a:ext>
            </a:extLst>
          </p:cNvPr>
          <p:cNvSpPr/>
          <p:nvPr/>
        </p:nvSpPr>
        <p:spPr>
          <a:xfrm>
            <a:off x="5853346" y="4295400"/>
            <a:ext cx="1078088" cy="776394"/>
          </a:xfrm>
          <a:prstGeom prst="rect">
            <a:avLst/>
          </a:prstGeom>
          <a:solidFill>
            <a:schemeClr val="accent5">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3200" b="1" dirty="0"/>
              <a:t>H</a:t>
            </a:r>
            <a:endParaRPr lang="es-PE" sz="3200" b="1" dirty="0"/>
          </a:p>
        </p:txBody>
      </p:sp>
      <p:sp>
        <p:nvSpPr>
          <p:cNvPr id="4" name="Marcador de fecha 3">
            <a:extLst>
              <a:ext uri="{FF2B5EF4-FFF2-40B4-BE49-F238E27FC236}">
                <a16:creationId xmlns:a16="http://schemas.microsoft.com/office/drawing/2014/main" id="{DE7BDCC1-20E7-4F74-9B16-0ECC1FED628E}"/>
              </a:ext>
            </a:extLst>
          </p:cNvPr>
          <p:cNvSpPr>
            <a:spLocks noGrp="1"/>
          </p:cNvSpPr>
          <p:nvPr>
            <p:ph type="dt" sz="half" idx="10"/>
          </p:nvPr>
        </p:nvSpPr>
        <p:spPr/>
        <p:txBody>
          <a:bodyPr/>
          <a:lstStyle/>
          <a:p>
            <a:fld id="{B39906D6-15CA-49CC-A720-25362F175D1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52A6F935-E12D-451B-8AFA-AE77A6A446AF}"/>
              </a:ext>
            </a:extLst>
          </p:cNvPr>
          <p:cNvSpPr>
            <a:spLocks noGrp="1"/>
          </p:cNvSpPr>
          <p:nvPr>
            <p:ph type="sldNum" sz="quarter" idx="12"/>
          </p:nvPr>
        </p:nvSpPr>
        <p:spPr/>
        <p:txBody>
          <a:bodyPr/>
          <a:lstStyle/>
          <a:p>
            <a:fld id="{6D22F896-40B5-4ADD-8801-0D06FADFA095}" type="slidenum">
              <a:rPr lang="en-US" sz="2400" b="1" smtClean="0">
                <a:solidFill>
                  <a:srgbClr val="FFFF00"/>
                </a:solidFill>
              </a:rPr>
              <a:t>305</a:t>
            </a:fld>
            <a:endParaRPr lang="en-US" sz="2400" b="1" dirty="0">
              <a:solidFill>
                <a:srgbClr val="FFFF00"/>
              </a:solidFill>
            </a:endParaRPr>
          </a:p>
        </p:txBody>
      </p:sp>
    </p:spTree>
    <p:extLst>
      <p:ext uri="{BB962C8B-B14F-4D97-AF65-F5344CB8AC3E}">
        <p14:creationId xmlns:p14="http://schemas.microsoft.com/office/powerpoint/2010/main" val="2803258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arn(inVertical)">
                                      <p:cBhvr>
                                        <p:cTn id="17" dur="500"/>
                                        <p:tgtEl>
                                          <p:spTgt spid="2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barn(inVertical)">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barn(inVertical)">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barn(inVertical)">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Effect transition="in" filter="barn(inVertical)">
                                      <p:cBhvr>
                                        <p:cTn id="37" dur="500"/>
                                        <p:tgtEl>
                                          <p:spTgt spid="28"/>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barn(inVertical)">
                                      <p:cBhvr>
                                        <p:cTn id="42" dur="5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27"/>
                                        </p:tgtEl>
                                        <p:attrNameLst>
                                          <p:attrName>style.visibility</p:attrName>
                                        </p:attrNameLst>
                                      </p:cBhvr>
                                      <p:to>
                                        <p:strVal val="visible"/>
                                      </p:to>
                                    </p:set>
                                    <p:animEffect transition="in" filter="barn(inVertical)">
                                      <p:cBhvr>
                                        <p:cTn id="47" dur="500"/>
                                        <p:tgtEl>
                                          <p:spTgt spid="2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10">
                                            <p:txEl>
                                              <p:pRg st="0" end="0"/>
                                            </p:txEl>
                                          </p:spTgt>
                                        </p:tgtEl>
                                        <p:attrNameLst>
                                          <p:attrName>style.visibility</p:attrName>
                                        </p:attrNameLst>
                                      </p:cBhvr>
                                      <p:to>
                                        <p:strVal val="visible"/>
                                      </p:to>
                                    </p:set>
                                    <p:animEffect transition="in" filter="barn(inVertical)">
                                      <p:cBhvr>
                                        <p:cTn id="52" dur="500"/>
                                        <p:tgtEl>
                                          <p:spTgt spid="10">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nodeType="clickEffect">
                                  <p:stCondLst>
                                    <p:cond delay="0"/>
                                  </p:stCondLst>
                                  <p:childTnLst>
                                    <p:set>
                                      <p:cBhvr>
                                        <p:cTn id="56" dur="1" fill="hold">
                                          <p:stCondLst>
                                            <p:cond delay="0"/>
                                          </p:stCondLst>
                                        </p:cTn>
                                        <p:tgtEl>
                                          <p:spTgt spid="10">
                                            <p:txEl>
                                              <p:pRg st="1" end="1"/>
                                            </p:txEl>
                                          </p:spTgt>
                                        </p:tgtEl>
                                        <p:attrNameLst>
                                          <p:attrName>style.visibility</p:attrName>
                                        </p:attrNameLst>
                                      </p:cBhvr>
                                      <p:to>
                                        <p:strVal val="visible"/>
                                      </p:to>
                                    </p:set>
                                    <p:animEffect transition="in" filter="barn(inVertical)">
                                      <p:cBhvr>
                                        <p:cTn id="57" dur="500"/>
                                        <p:tgtEl>
                                          <p:spTgt spid="10">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22"/>
                                        </p:tgtEl>
                                        <p:attrNameLst>
                                          <p:attrName>style.visibility</p:attrName>
                                        </p:attrNameLst>
                                      </p:cBhvr>
                                      <p:to>
                                        <p:strVal val="visible"/>
                                      </p:to>
                                    </p:set>
                                    <p:animEffect transition="in" filter="barn(inVertical)">
                                      <p:cBhvr>
                                        <p:cTn id="62" dur="500"/>
                                        <p:tgtEl>
                                          <p:spTgt spid="2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9"/>
                                        </p:tgtEl>
                                        <p:attrNameLst>
                                          <p:attrName>style.visibility</p:attrName>
                                        </p:attrNameLst>
                                      </p:cBhvr>
                                      <p:to>
                                        <p:strVal val="visible"/>
                                      </p:to>
                                    </p:set>
                                    <p:animEffect transition="in" filter="barn(inVertical)">
                                      <p:cBhvr>
                                        <p:cTn id="6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9" grpId="0" animBg="1"/>
      <p:bldP spid="12" grpId="0" animBg="1"/>
      <p:bldP spid="22" grpId="0" animBg="1"/>
      <p:bldP spid="26" grpId="0" animBg="1"/>
      <p:bldP spid="27" grpId="0" animBg="1"/>
      <p:bldP spid="28" grpId="0" animBg="1"/>
    </p:bldLst>
  </p:timing>
</p:sld>
</file>

<file path=ppt/slides/slide3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837EFFD-0B0B-F529-A54D-094E780453D0}"/>
              </a:ext>
            </a:extLst>
          </p:cNvPr>
          <p:cNvSpPr>
            <a:spLocks noGrp="1"/>
          </p:cNvSpPr>
          <p:nvPr>
            <p:ph type="title"/>
          </p:nvPr>
        </p:nvSpPr>
        <p:spPr>
          <a:xfrm>
            <a:off x="1698977" y="109618"/>
            <a:ext cx="8610600" cy="827360"/>
          </a:xfrm>
          <a:solidFill>
            <a:srgbClr val="FF0000"/>
          </a:solidFill>
        </p:spPr>
        <p:txBody>
          <a:bodyPr/>
          <a:lstStyle/>
          <a:p>
            <a:r>
              <a:rPr lang="es-ES" dirty="0">
                <a:latin typeface="Arial Black" panose="020B0A04020102020204" pitchFamily="34" charset="0"/>
              </a:rPr>
              <a:t>La formula del bienestar </a:t>
            </a:r>
            <a:endParaRPr lang="es-PE" dirty="0">
              <a:latin typeface="Arial Black" panose="020B0A04020102020204" pitchFamily="34" charset="0"/>
            </a:endParaRPr>
          </a:p>
        </p:txBody>
      </p:sp>
      <p:sp>
        <p:nvSpPr>
          <p:cNvPr id="5" name="Rectángulo: esquinas redondeadas 4">
            <a:extLst>
              <a:ext uri="{FF2B5EF4-FFF2-40B4-BE49-F238E27FC236}">
                <a16:creationId xmlns:a16="http://schemas.microsoft.com/office/drawing/2014/main" id="{E9585279-758A-3260-AFEB-F6C132C3EAFB}"/>
              </a:ext>
            </a:extLst>
          </p:cNvPr>
          <p:cNvSpPr/>
          <p:nvPr/>
        </p:nvSpPr>
        <p:spPr>
          <a:xfrm>
            <a:off x="214490" y="1422400"/>
            <a:ext cx="3781778" cy="1275644"/>
          </a:xfrm>
          <a:prstGeom prst="round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bg2"/>
                </a:solidFill>
              </a:rPr>
              <a:t>PENSAMIENTOS POSITIVOS + EMOCIONES POSITIVAS </a:t>
            </a:r>
            <a:endParaRPr lang="es-PE" sz="2400" b="1" dirty="0">
              <a:solidFill>
                <a:schemeClr val="bg2"/>
              </a:solidFill>
            </a:endParaRPr>
          </a:p>
        </p:txBody>
      </p:sp>
      <p:sp>
        <p:nvSpPr>
          <p:cNvPr id="7" name="Rectángulo: esquinas redondeadas 6">
            <a:extLst>
              <a:ext uri="{FF2B5EF4-FFF2-40B4-BE49-F238E27FC236}">
                <a16:creationId xmlns:a16="http://schemas.microsoft.com/office/drawing/2014/main" id="{6DC02B9E-786B-485D-A31A-562A7DC4A995}"/>
              </a:ext>
            </a:extLst>
          </p:cNvPr>
          <p:cNvSpPr/>
          <p:nvPr/>
        </p:nvSpPr>
        <p:spPr>
          <a:xfrm>
            <a:off x="4640297" y="1422400"/>
            <a:ext cx="3352236" cy="1275644"/>
          </a:xfrm>
          <a:prstGeom prst="round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bg2"/>
                </a:solidFill>
              </a:rPr>
              <a:t>COMPORTAMIENTOS POSITIVOS </a:t>
            </a:r>
            <a:endParaRPr lang="es-PE" sz="2400" b="1" dirty="0">
              <a:solidFill>
                <a:schemeClr val="bg2"/>
              </a:solidFill>
            </a:endParaRPr>
          </a:p>
        </p:txBody>
      </p:sp>
      <p:sp>
        <p:nvSpPr>
          <p:cNvPr id="8" name="Signo más 7">
            <a:extLst>
              <a:ext uri="{FF2B5EF4-FFF2-40B4-BE49-F238E27FC236}">
                <a16:creationId xmlns:a16="http://schemas.microsoft.com/office/drawing/2014/main" id="{79192D19-6A78-8572-D445-197A26D574E4}"/>
              </a:ext>
            </a:extLst>
          </p:cNvPr>
          <p:cNvSpPr/>
          <p:nvPr/>
        </p:nvSpPr>
        <p:spPr>
          <a:xfrm>
            <a:off x="3996268" y="1802089"/>
            <a:ext cx="564443" cy="613733"/>
          </a:xfrm>
          <a:prstGeom prst="mathPlus">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9" name="Rectángulo: esquinas redondeadas 8">
            <a:extLst>
              <a:ext uri="{FF2B5EF4-FFF2-40B4-BE49-F238E27FC236}">
                <a16:creationId xmlns:a16="http://schemas.microsoft.com/office/drawing/2014/main" id="{8E6BC949-6D55-36A1-9F0B-0B4D91BC24F6}"/>
              </a:ext>
            </a:extLst>
          </p:cNvPr>
          <p:cNvSpPr/>
          <p:nvPr/>
        </p:nvSpPr>
        <p:spPr>
          <a:xfrm>
            <a:off x="9031111" y="1471133"/>
            <a:ext cx="2748844" cy="1275644"/>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solidFill>
                  <a:schemeClr val="bg2"/>
                </a:solidFill>
              </a:rPr>
              <a:t>RESULTADOS  POSITIVOS </a:t>
            </a:r>
            <a:endParaRPr lang="es-PE" sz="2400" b="1" dirty="0">
              <a:solidFill>
                <a:schemeClr val="bg2"/>
              </a:solidFill>
            </a:endParaRPr>
          </a:p>
        </p:txBody>
      </p:sp>
      <p:sp>
        <p:nvSpPr>
          <p:cNvPr id="10" name="CuadroTexto 9">
            <a:extLst>
              <a:ext uri="{FF2B5EF4-FFF2-40B4-BE49-F238E27FC236}">
                <a16:creationId xmlns:a16="http://schemas.microsoft.com/office/drawing/2014/main" id="{931DFD6A-6DDD-731F-724F-795116370180}"/>
              </a:ext>
            </a:extLst>
          </p:cNvPr>
          <p:cNvSpPr txBox="1"/>
          <p:nvPr/>
        </p:nvSpPr>
        <p:spPr>
          <a:xfrm>
            <a:off x="8207022" y="1598557"/>
            <a:ext cx="553155" cy="923330"/>
          </a:xfrm>
          <a:prstGeom prst="rect">
            <a:avLst/>
          </a:prstGeom>
          <a:noFill/>
        </p:spPr>
        <p:txBody>
          <a:bodyPr wrap="square" rtlCol="0">
            <a:spAutoFit/>
          </a:bodyPr>
          <a:lstStyle/>
          <a:p>
            <a:r>
              <a:rPr lang="es-ES" sz="5400" dirty="0">
                <a:solidFill>
                  <a:srgbClr val="FF0000"/>
                </a:solidFill>
              </a:rPr>
              <a:t>=</a:t>
            </a:r>
            <a:endParaRPr lang="es-PE" sz="5400" dirty="0">
              <a:solidFill>
                <a:srgbClr val="FF0000"/>
              </a:solidFill>
            </a:endParaRPr>
          </a:p>
        </p:txBody>
      </p:sp>
      <p:pic>
        <p:nvPicPr>
          <p:cNvPr id="4098" name="Picture 2" descr="Cómo crear un entorno escolar que favorezca a los alumnos con autismo -  Autismo Madrid">
            <a:extLst>
              <a:ext uri="{FF2B5EF4-FFF2-40B4-BE49-F238E27FC236}">
                <a16:creationId xmlns:a16="http://schemas.microsoft.com/office/drawing/2014/main" id="{5B0EC4DC-8E2D-AD90-FF7D-E54BD708B4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490" y="3738623"/>
            <a:ext cx="2737054" cy="1876288"/>
          </a:xfrm>
          <a:prstGeom prst="rect">
            <a:avLst/>
          </a:prstGeom>
          <a:noFill/>
          <a:extLst>
            <a:ext uri="{909E8E84-426E-40DD-AFC4-6F175D3DCCD1}">
              <a14:hiddenFill xmlns:a14="http://schemas.microsoft.com/office/drawing/2010/main">
                <a:solidFill>
                  <a:srgbClr val="FFFFFF"/>
                </a:solidFill>
              </a14:hiddenFill>
            </a:ext>
          </a:extLst>
        </p:spPr>
      </p:pic>
      <p:sp>
        <p:nvSpPr>
          <p:cNvPr id="11" name="Rectángulo 10">
            <a:extLst>
              <a:ext uri="{FF2B5EF4-FFF2-40B4-BE49-F238E27FC236}">
                <a16:creationId xmlns:a16="http://schemas.microsoft.com/office/drawing/2014/main" id="{86F45C41-9792-5E78-0B08-6E351456D02D}"/>
              </a:ext>
            </a:extLst>
          </p:cNvPr>
          <p:cNvSpPr/>
          <p:nvPr/>
        </p:nvSpPr>
        <p:spPr>
          <a:xfrm>
            <a:off x="214490" y="5836356"/>
            <a:ext cx="2737054" cy="6096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a:pPr>
            <a:r>
              <a:rPr lang="es-ES" sz="2000" b="1" dirty="0">
                <a:solidFill>
                  <a:schemeClr val="bg2"/>
                </a:solidFill>
              </a:rPr>
              <a:t>Cuida tu entorno </a:t>
            </a:r>
            <a:endParaRPr lang="es-PE" sz="2000" b="1" dirty="0">
              <a:solidFill>
                <a:schemeClr val="bg2"/>
              </a:solidFill>
            </a:endParaRPr>
          </a:p>
        </p:txBody>
      </p:sp>
      <p:sp>
        <p:nvSpPr>
          <p:cNvPr id="12" name="CuadroTexto 11">
            <a:extLst>
              <a:ext uri="{FF2B5EF4-FFF2-40B4-BE49-F238E27FC236}">
                <a16:creationId xmlns:a16="http://schemas.microsoft.com/office/drawing/2014/main" id="{925E96A9-4E72-D731-56C7-1AAD58D69588}"/>
              </a:ext>
            </a:extLst>
          </p:cNvPr>
          <p:cNvSpPr txBox="1"/>
          <p:nvPr/>
        </p:nvSpPr>
        <p:spPr>
          <a:xfrm>
            <a:off x="4760681" y="2773050"/>
            <a:ext cx="1300881" cy="707886"/>
          </a:xfrm>
          <a:prstGeom prst="rect">
            <a:avLst/>
          </a:prstGeom>
          <a:noFill/>
        </p:spPr>
        <p:txBody>
          <a:bodyPr wrap="square" rtlCol="0">
            <a:spAutoFit/>
          </a:bodyPr>
          <a:lstStyle/>
          <a:p>
            <a:r>
              <a:rPr lang="es-ES" sz="4000" b="1" dirty="0">
                <a:solidFill>
                  <a:srgbClr val="FF0000"/>
                </a:solidFill>
              </a:rPr>
              <a:t>TIPS:</a:t>
            </a:r>
            <a:endParaRPr lang="es-PE" sz="4000" b="1" dirty="0">
              <a:solidFill>
                <a:srgbClr val="FF0000"/>
              </a:solidFill>
            </a:endParaRPr>
          </a:p>
        </p:txBody>
      </p:sp>
      <p:pic>
        <p:nvPicPr>
          <p:cNvPr id="4100" name="Picture 4" descr="Corazón Vector | 3 000+ Gráficos Vectoriales Gratis - Pixabay">
            <a:extLst>
              <a:ext uri="{FF2B5EF4-FFF2-40B4-BE49-F238E27FC236}">
                <a16:creationId xmlns:a16="http://schemas.microsoft.com/office/drawing/2014/main" id="{8C2683BA-0E44-0ADC-599E-3E3DE203811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487" y="3738623"/>
            <a:ext cx="2451975" cy="1876289"/>
          </a:xfrm>
          <a:prstGeom prst="rect">
            <a:avLst/>
          </a:prstGeom>
          <a:noFill/>
          <a:extLst>
            <a:ext uri="{909E8E84-426E-40DD-AFC4-6F175D3DCCD1}">
              <a14:hiddenFill xmlns:a14="http://schemas.microsoft.com/office/drawing/2010/main">
                <a:solidFill>
                  <a:srgbClr val="FFFFFF"/>
                </a:solidFill>
              </a14:hiddenFill>
            </a:ext>
          </a:extLst>
        </p:spPr>
      </p:pic>
      <p:sp>
        <p:nvSpPr>
          <p:cNvPr id="13" name="Rectángulo 12">
            <a:extLst>
              <a:ext uri="{FF2B5EF4-FFF2-40B4-BE49-F238E27FC236}">
                <a16:creationId xmlns:a16="http://schemas.microsoft.com/office/drawing/2014/main" id="{5F89F5D5-15A5-8F95-DB8E-25119A74F700}"/>
              </a:ext>
            </a:extLst>
          </p:cNvPr>
          <p:cNvSpPr/>
          <p:nvPr/>
        </p:nvSpPr>
        <p:spPr>
          <a:xfrm>
            <a:off x="3420144" y="5779127"/>
            <a:ext cx="1716690" cy="609600"/>
          </a:xfrm>
          <a:prstGeom prst="rect">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2"/>
                </a:solidFill>
              </a:rPr>
              <a:t>2..- Gratitud </a:t>
            </a:r>
            <a:endParaRPr lang="es-PE" sz="2000" b="1" dirty="0">
              <a:solidFill>
                <a:schemeClr val="bg2"/>
              </a:solidFill>
            </a:endParaRPr>
          </a:p>
        </p:txBody>
      </p:sp>
      <p:pic>
        <p:nvPicPr>
          <p:cNvPr id="4102" name="Picture 6" descr="emoticon cara riendo 3717831 Vector en Vecteezy">
            <a:extLst>
              <a:ext uri="{FF2B5EF4-FFF2-40B4-BE49-F238E27FC236}">
                <a16:creationId xmlns:a16="http://schemas.microsoft.com/office/drawing/2014/main" id="{B5D7A6FD-A93D-1BC5-9D45-4073665575D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9212" t="10465" r="9607" b="10549"/>
          <a:stretch/>
        </p:blipFill>
        <p:spPr bwMode="auto">
          <a:xfrm>
            <a:off x="5901893" y="3480936"/>
            <a:ext cx="1883458" cy="2029147"/>
          </a:xfrm>
          <a:prstGeom prst="ellipse">
            <a:avLst/>
          </a:prstGeom>
          <a:noFill/>
          <a:extLst>
            <a:ext uri="{909E8E84-426E-40DD-AFC4-6F175D3DCCD1}">
              <a14:hiddenFill xmlns:a14="http://schemas.microsoft.com/office/drawing/2010/main">
                <a:solidFill>
                  <a:srgbClr val="FFFFFF"/>
                </a:solidFill>
              </a14:hiddenFill>
            </a:ext>
          </a:extLst>
        </p:spPr>
      </p:pic>
      <p:sp>
        <p:nvSpPr>
          <p:cNvPr id="14" name="Rectángulo 13">
            <a:extLst>
              <a:ext uri="{FF2B5EF4-FFF2-40B4-BE49-F238E27FC236}">
                <a16:creationId xmlns:a16="http://schemas.microsoft.com/office/drawing/2014/main" id="{4B77968E-F2BD-4EB0-B1F2-00611D1E59E5}"/>
              </a:ext>
            </a:extLst>
          </p:cNvPr>
          <p:cNvSpPr/>
          <p:nvPr/>
        </p:nvSpPr>
        <p:spPr>
          <a:xfrm>
            <a:off x="5411121" y="5779127"/>
            <a:ext cx="2309155" cy="609600"/>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2"/>
                </a:solidFill>
              </a:rPr>
              <a:t>3.- Adaptación </a:t>
            </a:r>
            <a:endParaRPr lang="es-PE" sz="2000" b="1" dirty="0">
              <a:solidFill>
                <a:schemeClr val="bg2"/>
              </a:solidFill>
            </a:endParaRPr>
          </a:p>
        </p:txBody>
      </p:sp>
      <p:pic>
        <p:nvPicPr>
          <p:cNvPr id="4104" name="Picture 8" descr="Vive hoy como si fuera tu último día | Grandes Pymes">
            <a:extLst>
              <a:ext uri="{FF2B5EF4-FFF2-40B4-BE49-F238E27FC236}">
                <a16:creationId xmlns:a16="http://schemas.microsoft.com/office/drawing/2014/main" id="{D3219AB9-9324-C8E1-632B-D5E961B4F8A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917192" y="3359623"/>
            <a:ext cx="1883458" cy="2072291"/>
          </a:xfrm>
          <a:prstGeom prst="rect">
            <a:avLst/>
          </a:prstGeom>
          <a:noFill/>
          <a:extLst>
            <a:ext uri="{909E8E84-426E-40DD-AFC4-6F175D3DCCD1}">
              <a14:hiddenFill xmlns:a14="http://schemas.microsoft.com/office/drawing/2010/main">
                <a:solidFill>
                  <a:srgbClr val="FFFFFF"/>
                </a:solidFill>
              </a14:hiddenFill>
            </a:ext>
          </a:extLst>
        </p:spPr>
      </p:pic>
      <p:sp>
        <p:nvSpPr>
          <p:cNvPr id="15" name="Rectángulo 14">
            <a:extLst>
              <a:ext uri="{FF2B5EF4-FFF2-40B4-BE49-F238E27FC236}">
                <a16:creationId xmlns:a16="http://schemas.microsoft.com/office/drawing/2014/main" id="{DF9B1789-3F15-B936-BEE9-D8ABDA94E26A}"/>
              </a:ext>
            </a:extLst>
          </p:cNvPr>
          <p:cNvSpPr/>
          <p:nvPr/>
        </p:nvSpPr>
        <p:spPr>
          <a:xfrm>
            <a:off x="7876533" y="5779127"/>
            <a:ext cx="1950373" cy="609600"/>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2"/>
                </a:solidFill>
              </a:rPr>
              <a:t>4.- vive hoy </a:t>
            </a:r>
            <a:endParaRPr lang="es-PE" sz="2000" b="1" dirty="0">
              <a:solidFill>
                <a:schemeClr val="bg2"/>
              </a:solidFill>
            </a:endParaRPr>
          </a:p>
        </p:txBody>
      </p:sp>
      <p:pic>
        <p:nvPicPr>
          <p:cNvPr id="4106" name="Picture 10" descr="13 cosas que hacen las personas optimistas (¡y tú puedes serlo!), por  Daniel Colombo">
            <a:extLst>
              <a:ext uri="{FF2B5EF4-FFF2-40B4-BE49-F238E27FC236}">
                <a16:creationId xmlns:a16="http://schemas.microsoft.com/office/drawing/2014/main" id="{68880C8C-C427-748E-88AA-190FBEFFEB1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65265" y="3280932"/>
            <a:ext cx="2141854" cy="2027083"/>
          </a:xfrm>
          <a:prstGeom prst="rect">
            <a:avLst/>
          </a:prstGeom>
          <a:noFill/>
          <a:extLst>
            <a:ext uri="{909E8E84-426E-40DD-AFC4-6F175D3DCCD1}">
              <a14:hiddenFill xmlns:a14="http://schemas.microsoft.com/office/drawing/2010/main">
                <a:solidFill>
                  <a:srgbClr val="FFFFFF"/>
                </a:solidFill>
              </a14:hiddenFill>
            </a:ext>
          </a:extLst>
        </p:spPr>
      </p:pic>
      <p:sp>
        <p:nvSpPr>
          <p:cNvPr id="16" name="Rectángulo 15">
            <a:extLst>
              <a:ext uri="{FF2B5EF4-FFF2-40B4-BE49-F238E27FC236}">
                <a16:creationId xmlns:a16="http://schemas.microsoft.com/office/drawing/2014/main" id="{52C7E173-CE78-11BD-DE04-43E1F6974BB3}"/>
              </a:ext>
            </a:extLst>
          </p:cNvPr>
          <p:cNvSpPr/>
          <p:nvPr/>
        </p:nvSpPr>
        <p:spPr>
          <a:xfrm>
            <a:off x="10061005" y="5734018"/>
            <a:ext cx="1950373" cy="609600"/>
          </a:xfrm>
          <a:prstGeom prst="rect">
            <a:avLst/>
          </a:prstGeom>
          <a:solidFill>
            <a:schemeClr val="accent1">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chemeClr val="bg2"/>
                </a:solidFill>
              </a:rPr>
              <a:t>5.- Optimista </a:t>
            </a:r>
            <a:endParaRPr lang="es-PE" sz="2000" b="1" dirty="0">
              <a:solidFill>
                <a:schemeClr val="bg2"/>
              </a:solidFill>
            </a:endParaRPr>
          </a:p>
        </p:txBody>
      </p:sp>
      <p:sp>
        <p:nvSpPr>
          <p:cNvPr id="3" name="Marcador de fecha 2">
            <a:extLst>
              <a:ext uri="{FF2B5EF4-FFF2-40B4-BE49-F238E27FC236}">
                <a16:creationId xmlns:a16="http://schemas.microsoft.com/office/drawing/2014/main" id="{9408217D-DEAB-4FFB-B03C-AA139E1478D6}"/>
              </a:ext>
            </a:extLst>
          </p:cNvPr>
          <p:cNvSpPr>
            <a:spLocks noGrp="1"/>
          </p:cNvSpPr>
          <p:nvPr>
            <p:ph type="dt" sz="half" idx="10"/>
          </p:nvPr>
        </p:nvSpPr>
        <p:spPr/>
        <p:txBody>
          <a:bodyPr/>
          <a:lstStyle/>
          <a:p>
            <a:fld id="{CC27BCC7-DFD0-4024-895A-011FC75EBB95}" type="datetime1">
              <a:rPr lang="es-PE" smtClean="0"/>
              <a:t>29/08/2024</a:t>
            </a:fld>
            <a:endParaRPr lang="en-US" dirty="0"/>
          </a:p>
        </p:txBody>
      </p:sp>
      <p:sp>
        <p:nvSpPr>
          <p:cNvPr id="4" name="Marcador de número de diapositiva 3">
            <a:extLst>
              <a:ext uri="{FF2B5EF4-FFF2-40B4-BE49-F238E27FC236}">
                <a16:creationId xmlns:a16="http://schemas.microsoft.com/office/drawing/2014/main" id="{0AADFEBF-7478-40E7-B768-F0FEA3B465BE}"/>
              </a:ext>
            </a:extLst>
          </p:cNvPr>
          <p:cNvSpPr>
            <a:spLocks noGrp="1"/>
          </p:cNvSpPr>
          <p:nvPr>
            <p:ph type="sldNum" sz="quarter" idx="12"/>
          </p:nvPr>
        </p:nvSpPr>
        <p:spPr/>
        <p:txBody>
          <a:bodyPr/>
          <a:lstStyle/>
          <a:p>
            <a:fld id="{6D22F896-40B5-4ADD-8801-0D06FADFA095}" type="slidenum">
              <a:rPr lang="en-US" smtClean="0"/>
              <a:t>306</a:t>
            </a:fld>
            <a:endParaRPr lang="en-US" dirty="0"/>
          </a:p>
        </p:txBody>
      </p:sp>
    </p:spTree>
    <p:extLst>
      <p:ext uri="{BB962C8B-B14F-4D97-AF65-F5344CB8AC3E}">
        <p14:creationId xmlns:p14="http://schemas.microsoft.com/office/powerpoint/2010/main" val="16991953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barn(inVertical)">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barn(inVertical)">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4098"/>
                                        </p:tgtEl>
                                        <p:attrNameLst>
                                          <p:attrName>style.visibility</p:attrName>
                                        </p:attrNameLst>
                                      </p:cBhvr>
                                      <p:to>
                                        <p:strVal val="visible"/>
                                      </p:to>
                                    </p:set>
                                    <p:animEffect transition="in" filter="barn(inVertical)">
                                      <p:cBhvr>
                                        <p:cTn id="42" dur="500"/>
                                        <p:tgtEl>
                                          <p:spTgt spid="4098"/>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barn(inVertical)">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nodeType="clickEffect">
                                  <p:stCondLst>
                                    <p:cond delay="0"/>
                                  </p:stCondLst>
                                  <p:childTnLst>
                                    <p:set>
                                      <p:cBhvr>
                                        <p:cTn id="51" dur="1" fill="hold">
                                          <p:stCondLst>
                                            <p:cond delay="0"/>
                                          </p:stCondLst>
                                        </p:cTn>
                                        <p:tgtEl>
                                          <p:spTgt spid="4100"/>
                                        </p:tgtEl>
                                        <p:attrNameLst>
                                          <p:attrName>style.visibility</p:attrName>
                                        </p:attrNameLst>
                                      </p:cBhvr>
                                      <p:to>
                                        <p:strVal val="visible"/>
                                      </p:to>
                                    </p:set>
                                    <p:animEffect transition="in" filter="barn(inVertical)">
                                      <p:cBhvr>
                                        <p:cTn id="52" dur="500"/>
                                        <p:tgtEl>
                                          <p:spTgt spid="4100"/>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4102"/>
                                        </p:tgtEl>
                                        <p:attrNameLst>
                                          <p:attrName>style.visibility</p:attrName>
                                        </p:attrNameLst>
                                      </p:cBhvr>
                                      <p:to>
                                        <p:strVal val="visible"/>
                                      </p:to>
                                    </p:set>
                                    <p:animEffect transition="in" filter="barn(inVertical)">
                                      <p:cBhvr>
                                        <p:cTn id="62" dur="500"/>
                                        <p:tgtEl>
                                          <p:spTgt spid="4102"/>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barn(inVertical)">
                                      <p:cBhvr>
                                        <p:cTn id="67" dur="500"/>
                                        <p:tgtEl>
                                          <p:spTgt spid="14"/>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nodeType="clickEffect">
                                  <p:stCondLst>
                                    <p:cond delay="0"/>
                                  </p:stCondLst>
                                  <p:childTnLst>
                                    <p:set>
                                      <p:cBhvr>
                                        <p:cTn id="71" dur="1" fill="hold">
                                          <p:stCondLst>
                                            <p:cond delay="0"/>
                                          </p:stCondLst>
                                        </p:cTn>
                                        <p:tgtEl>
                                          <p:spTgt spid="4104"/>
                                        </p:tgtEl>
                                        <p:attrNameLst>
                                          <p:attrName>style.visibility</p:attrName>
                                        </p:attrNameLst>
                                      </p:cBhvr>
                                      <p:to>
                                        <p:strVal val="visible"/>
                                      </p:to>
                                    </p:set>
                                    <p:animEffect transition="in" filter="barn(inVertical)">
                                      <p:cBhvr>
                                        <p:cTn id="72" dur="500"/>
                                        <p:tgtEl>
                                          <p:spTgt spid="4104"/>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barn(inVertical)">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nodeType="clickEffect">
                                  <p:stCondLst>
                                    <p:cond delay="0"/>
                                  </p:stCondLst>
                                  <p:childTnLst>
                                    <p:set>
                                      <p:cBhvr>
                                        <p:cTn id="81" dur="1" fill="hold">
                                          <p:stCondLst>
                                            <p:cond delay="0"/>
                                          </p:stCondLst>
                                        </p:cTn>
                                        <p:tgtEl>
                                          <p:spTgt spid="4106"/>
                                        </p:tgtEl>
                                        <p:attrNameLst>
                                          <p:attrName>style.visibility</p:attrName>
                                        </p:attrNameLst>
                                      </p:cBhvr>
                                      <p:to>
                                        <p:strVal val="visible"/>
                                      </p:to>
                                    </p:set>
                                    <p:animEffect transition="in" filter="barn(inVertical)">
                                      <p:cBhvr>
                                        <p:cTn id="82" dur="500"/>
                                        <p:tgtEl>
                                          <p:spTgt spid="4106"/>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barn(inVertical)">
                                      <p:cBhvr>
                                        <p:cTn id="8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7" grpId="0" animBg="1"/>
      <p:bldP spid="8" grpId="0" animBg="1"/>
      <p:bldP spid="9" grpId="0" animBg="1"/>
      <p:bldP spid="10" grpId="0"/>
      <p:bldP spid="11" grpId="0" animBg="1"/>
      <p:bldP spid="12" grpId="0"/>
      <p:bldP spid="13" grpId="0" animBg="1"/>
      <p:bldP spid="14" grpId="0" animBg="1"/>
      <p:bldP spid="15" grpId="0" animBg="1"/>
      <p:bldP spid="16" grpId="0" animBg="1"/>
    </p:bldLst>
  </p:timing>
</p:sld>
</file>

<file path=ppt/slides/slide3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067">
            <a:extLst>
              <a:ext uri="{FF2B5EF4-FFF2-40B4-BE49-F238E27FC236}">
                <a16:creationId xmlns:a16="http://schemas.microsoft.com/office/drawing/2014/main" id="{32DF8534-23B3-3E06-2D32-6241C350B2E9}"/>
              </a:ext>
            </a:extLst>
          </p:cNvPr>
          <p:cNvGrpSpPr/>
          <p:nvPr/>
        </p:nvGrpSpPr>
        <p:grpSpPr>
          <a:xfrm>
            <a:off x="1" y="0"/>
            <a:ext cx="12192000" cy="6858000"/>
            <a:chOff x="696305" y="763762"/>
            <a:chExt cx="11495695" cy="5769345"/>
          </a:xfrm>
        </p:grpSpPr>
        <p:pic>
          <p:nvPicPr>
            <p:cNvPr id="5" name="Picture 588">
              <a:extLst>
                <a:ext uri="{FF2B5EF4-FFF2-40B4-BE49-F238E27FC236}">
                  <a16:creationId xmlns:a16="http://schemas.microsoft.com/office/drawing/2014/main" id="{C8FBF266-BAA1-83D3-FD2F-40713FF62785}"/>
                </a:ext>
              </a:extLst>
            </p:cNvPr>
            <p:cNvPicPr/>
            <p:nvPr/>
          </p:nvPicPr>
          <p:blipFill rotWithShape="1">
            <a:blip r:embed="rId2"/>
            <a:srcRect l="38267" t="11147" b="4652"/>
            <a:stretch/>
          </p:blipFill>
          <p:spPr>
            <a:xfrm>
              <a:off x="696305" y="763762"/>
              <a:ext cx="11495695" cy="5769345"/>
            </a:xfrm>
            <a:prstGeom prst="rect">
              <a:avLst/>
            </a:prstGeom>
          </p:spPr>
        </p:pic>
        <p:sp>
          <p:nvSpPr>
            <p:cNvPr id="6" name="Rectangle 589">
              <a:extLst>
                <a:ext uri="{FF2B5EF4-FFF2-40B4-BE49-F238E27FC236}">
                  <a16:creationId xmlns:a16="http://schemas.microsoft.com/office/drawing/2014/main" id="{883A30B6-7687-AE71-241E-F2FC99B1E6C8}"/>
                </a:ext>
              </a:extLst>
            </p:cNvPr>
            <p:cNvSpPr/>
            <p:nvPr/>
          </p:nvSpPr>
          <p:spPr>
            <a:xfrm>
              <a:off x="1317371" y="3034013"/>
              <a:ext cx="9300187" cy="1386699"/>
            </a:xfrm>
            <a:prstGeom prst="rect">
              <a:avLst/>
            </a:prstGeom>
            <a:ln>
              <a:noFill/>
            </a:ln>
          </p:spPr>
          <p:txBody>
            <a:bodyPr vert="horz" lIns="0" tIns="0" rIns="0" bIns="0" rtlCol="0">
              <a:noAutofit/>
            </a:bodyPr>
            <a:lstStyle/>
            <a:p>
              <a:pPr>
                <a:lnSpc>
                  <a:spcPct val="107000"/>
                </a:lnSpc>
                <a:spcAft>
                  <a:spcPts val="800"/>
                </a:spcAft>
              </a:pPr>
              <a:r>
                <a:rPr lang="es-PE" sz="8000" b="1" kern="100" dirty="0">
                  <a:solidFill>
                    <a:srgbClr val="FF7100"/>
                  </a:solidFill>
                  <a:effectLst/>
                  <a:latin typeface="Arial" panose="020B0604020202020204" pitchFamily="34" charset="0"/>
                  <a:ea typeface="Arial" panose="020B0604020202020204" pitchFamily="34" charset="0"/>
                </a:rPr>
                <a:t>PREGUNTAS</a:t>
              </a:r>
              <a:endParaRPr lang="es-PE" sz="1100" kern="100" dirty="0">
                <a:solidFill>
                  <a:srgbClr val="000000"/>
                </a:solidFill>
                <a:effectLst/>
                <a:latin typeface="Calibri" panose="020F0502020204030204" pitchFamily="34" charset="0"/>
                <a:ea typeface="Calibri" panose="020F0502020204030204" pitchFamily="34" charset="0"/>
              </a:endParaRPr>
            </a:p>
          </p:txBody>
        </p:sp>
      </p:grpSp>
      <p:sp>
        <p:nvSpPr>
          <p:cNvPr id="2" name="Marcador de fecha 1">
            <a:extLst>
              <a:ext uri="{FF2B5EF4-FFF2-40B4-BE49-F238E27FC236}">
                <a16:creationId xmlns:a16="http://schemas.microsoft.com/office/drawing/2014/main" id="{B623CAB4-05A9-498E-9105-096E3ECFE295}"/>
              </a:ext>
            </a:extLst>
          </p:cNvPr>
          <p:cNvSpPr>
            <a:spLocks noGrp="1"/>
          </p:cNvSpPr>
          <p:nvPr>
            <p:ph type="dt" sz="half" idx="10"/>
          </p:nvPr>
        </p:nvSpPr>
        <p:spPr/>
        <p:txBody>
          <a:bodyPr/>
          <a:lstStyle/>
          <a:p>
            <a:fld id="{9F41523C-935F-4D83-867F-31CFC64C4438}"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D369E31A-FA2C-4F60-AD6C-61207F4BEDC7}"/>
              </a:ext>
            </a:extLst>
          </p:cNvPr>
          <p:cNvSpPr>
            <a:spLocks noGrp="1"/>
          </p:cNvSpPr>
          <p:nvPr>
            <p:ph type="sldNum" sz="quarter" idx="12"/>
          </p:nvPr>
        </p:nvSpPr>
        <p:spPr/>
        <p:txBody>
          <a:bodyPr/>
          <a:lstStyle/>
          <a:p>
            <a:fld id="{6D22F896-40B5-4ADD-8801-0D06FADFA095}" type="slidenum">
              <a:rPr lang="en-US" sz="2400" b="1" smtClean="0">
                <a:solidFill>
                  <a:srgbClr val="FFFF00"/>
                </a:solidFill>
              </a:rPr>
              <a:t>307</a:t>
            </a:fld>
            <a:endParaRPr lang="en-US" sz="2400" b="1" dirty="0">
              <a:solidFill>
                <a:srgbClr val="FFFF00"/>
              </a:solidFill>
            </a:endParaRPr>
          </a:p>
        </p:txBody>
      </p:sp>
    </p:spTree>
    <p:extLst>
      <p:ext uri="{BB962C8B-B14F-4D97-AF65-F5344CB8AC3E}">
        <p14:creationId xmlns:p14="http://schemas.microsoft.com/office/powerpoint/2010/main" val="1947554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AE10FA-C5F8-A796-9EE5-6E4417CFE162}"/>
              </a:ext>
            </a:extLst>
          </p:cNvPr>
          <p:cNvSpPr>
            <a:spLocks noGrp="1"/>
          </p:cNvSpPr>
          <p:nvPr>
            <p:ph type="title"/>
          </p:nvPr>
        </p:nvSpPr>
        <p:spPr>
          <a:xfrm>
            <a:off x="159025" y="262218"/>
            <a:ext cx="11794435" cy="1293028"/>
          </a:xfrm>
          <a:solidFill>
            <a:srgbClr val="FF0000"/>
          </a:solidFill>
        </p:spPr>
        <p:txBody>
          <a:bodyPr>
            <a:normAutofit/>
          </a:bodyPr>
          <a:lstStyle/>
          <a:p>
            <a:pPr algn="ctr"/>
            <a:r>
              <a:rPr lang="es-MX" b="1" dirty="0"/>
              <a:t>NEUROEMPATIA al descubierto: es la molécula de la confianza y la empatía</a:t>
            </a:r>
            <a:endParaRPr lang="es-PE" b="1" dirty="0"/>
          </a:p>
        </p:txBody>
      </p:sp>
      <p:sp>
        <p:nvSpPr>
          <p:cNvPr id="5" name="Rectángulo: esquinas redondeadas 4">
            <a:extLst>
              <a:ext uri="{FF2B5EF4-FFF2-40B4-BE49-F238E27FC236}">
                <a16:creationId xmlns:a16="http://schemas.microsoft.com/office/drawing/2014/main" id="{20B65E5F-9ED7-848F-4321-B4D13F718B1B}"/>
              </a:ext>
            </a:extLst>
          </p:cNvPr>
          <p:cNvSpPr/>
          <p:nvPr/>
        </p:nvSpPr>
        <p:spPr>
          <a:xfrm>
            <a:off x="238540" y="1786446"/>
            <a:ext cx="6321287" cy="2043432"/>
          </a:xfrm>
          <a:prstGeom prst="round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000" b="1" dirty="0">
                <a:solidFill>
                  <a:schemeClr val="bg1"/>
                </a:solidFill>
              </a:rPr>
              <a:t>Dejar atrás el egoísmo (cooperar ,trabajar en equipo) acostúmbranos a agradecer y ser generoso, a servir a los demás con cultura de servicio ,fomentar el compañerismo, ayudar a otros ,acariciar a nuestros seres queridos, meditar</a:t>
            </a:r>
            <a:r>
              <a:rPr lang="es-MX" b="1" dirty="0">
                <a:solidFill>
                  <a:schemeClr val="bg1"/>
                </a:solidFill>
              </a:rPr>
              <a:t>.</a:t>
            </a:r>
            <a:endParaRPr lang="es-PE" b="1" dirty="0">
              <a:solidFill>
                <a:schemeClr val="bg1"/>
              </a:solidFill>
            </a:endParaRPr>
          </a:p>
        </p:txBody>
      </p:sp>
      <p:sp>
        <p:nvSpPr>
          <p:cNvPr id="6" name="Rectángulo: esquinas redondeadas 5">
            <a:extLst>
              <a:ext uri="{FF2B5EF4-FFF2-40B4-BE49-F238E27FC236}">
                <a16:creationId xmlns:a16="http://schemas.microsoft.com/office/drawing/2014/main" id="{C5E32D2B-231E-2140-B597-250C0680FF4F}"/>
              </a:ext>
            </a:extLst>
          </p:cNvPr>
          <p:cNvSpPr/>
          <p:nvPr/>
        </p:nvSpPr>
        <p:spPr>
          <a:xfrm>
            <a:off x="6877879" y="1830456"/>
            <a:ext cx="5075580" cy="1510747"/>
          </a:xfrm>
          <a:prstGeom prst="roundRec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b="1" dirty="0">
                <a:solidFill>
                  <a:schemeClr val="bg1"/>
                </a:solidFill>
              </a:rPr>
              <a:t>OXITOCINA Y AMOR</a:t>
            </a:r>
          </a:p>
          <a:p>
            <a:pPr algn="ctr"/>
            <a:r>
              <a:rPr lang="es-MX" sz="2000" b="1" dirty="0">
                <a:solidFill>
                  <a:schemeClr val="bg1"/>
                </a:solidFill>
              </a:rPr>
              <a:t>Cada vez que abrases a alguien (o alguien te abraza) tus niveles de oxitocina suben</a:t>
            </a:r>
            <a:endParaRPr lang="es-PE" sz="2000" b="1" dirty="0">
              <a:solidFill>
                <a:schemeClr val="bg1"/>
              </a:solidFill>
            </a:endParaRPr>
          </a:p>
        </p:txBody>
      </p:sp>
      <p:sp>
        <p:nvSpPr>
          <p:cNvPr id="7" name="Rectángulo: esquinas redondeadas 6">
            <a:extLst>
              <a:ext uri="{FF2B5EF4-FFF2-40B4-BE49-F238E27FC236}">
                <a16:creationId xmlns:a16="http://schemas.microsoft.com/office/drawing/2014/main" id="{08407F83-2FDB-5561-B01B-509D8723DF2B}"/>
              </a:ext>
            </a:extLst>
          </p:cNvPr>
          <p:cNvSpPr/>
          <p:nvPr/>
        </p:nvSpPr>
        <p:spPr>
          <a:xfrm>
            <a:off x="649356" y="4070074"/>
            <a:ext cx="3472071" cy="364435"/>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bg1"/>
                </a:solidFill>
              </a:rPr>
              <a:t>NEURONAS ESPEJO</a:t>
            </a:r>
            <a:endParaRPr lang="es-PE" sz="2400" b="1" dirty="0">
              <a:solidFill>
                <a:schemeClr val="bg1"/>
              </a:solidFill>
            </a:endParaRPr>
          </a:p>
        </p:txBody>
      </p:sp>
      <p:sp>
        <p:nvSpPr>
          <p:cNvPr id="8" name="Rectángulo: esquinas redondeadas 7">
            <a:extLst>
              <a:ext uri="{FF2B5EF4-FFF2-40B4-BE49-F238E27FC236}">
                <a16:creationId xmlns:a16="http://schemas.microsoft.com/office/drawing/2014/main" id="{8C7C4CB9-B2F0-14A0-0197-1EC66148EDB3}"/>
              </a:ext>
            </a:extLst>
          </p:cNvPr>
          <p:cNvSpPr/>
          <p:nvPr/>
        </p:nvSpPr>
        <p:spPr>
          <a:xfrm>
            <a:off x="159025" y="4674705"/>
            <a:ext cx="5194853" cy="1921077"/>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400" b="1" dirty="0">
                <a:solidFill>
                  <a:schemeClr val="bg1"/>
                </a:solidFill>
              </a:rPr>
              <a:t>Conforman el sustrato’ biológico que nos posibilita detectar las emociones en el rostro de una persona </a:t>
            </a:r>
          </a:p>
        </p:txBody>
      </p:sp>
      <p:sp>
        <p:nvSpPr>
          <p:cNvPr id="9" name="Rectángulo: esquinas redondeadas 8">
            <a:extLst>
              <a:ext uri="{FF2B5EF4-FFF2-40B4-BE49-F238E27FC236}">
                <a16:creationId xmlns:a16="http://schemas.microsoft.com/office/drawing/2014/main" id="{6EBEC4EE-A5E9-F248-FD7C-C0DCEF0A78D4}"/>
              </a:ext>
            </a:extLst>
          </p:cNvPr>
          <p:cNvSpPr/>
          <p:nvPr/>
        </p:nvSpPr>
        <p:spPr>
          <a:xfrm>
            <a:off x="5632172" y="4252291"/>
            <a:ext cx="6321287" cy="231250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MX" sz="2400" b="1" dirty="0">
                <a:solidFill>
                  <a:schemeClr val="bg1"/>
                </a:solidFill>
              </a:rPr>
              <a:t>Las regiones cerebrales asociadas a las emociones y conductas sociales, la amígdala, el hipotálamo y el bulbo olfatorio están densamente bordeados de receptores de oxitocina.</a:t>
            </a:r>
            <a:endParaRPr lang="es-PE" sz="2400" b="1" dirty="0">
              <a:solidFill>
                <a:schemeClr val="bg1"/>
              </a:solidFill>
            </a:endParaRPr>
          </a:p>
        </p:txBody>
      </p:sp>
      <p:sp>
        <p:nvSpPr>
          <p:cNvPr id="3" name="Marcador de fecha 2">
            <a:extLst>
              <a:ext uri="{FF2B5EF4-FFF2-40B4-BE49-F238E27FC236}">
                <a16:creationId xmlns:a16="http://schemas.microsoft.com/office/drawing/2014/main" id="{6DBAC959-5AB6-4AF7-BA64-D19133D892A0}"/>
              </a:ext>
            </a:extLst>
          </p:cNvPr>
          <p:cNvSpPr>
            <a:spLocks noGrp="1"/>
          </p:cNvSpPr>
          <p:nvPr>
            <p:ph type="dt" sz="half" idx="10"/>
          </p:nvPr>
        </p:nvSpPr>
        <p:spPr>
          <a:xfrm>
            <a:off x="8939917" y="6111875"/>
            <a:ext cx="2910840" cy="365125"/>
          </a:xfrm>
        </p:spPr>
        <p:txBody>
          <a:bodyPr/>
          <a:lstStyle/>
          <a:p>
            <a:fld id="{5C5681C8-7CB8-4BD3-8E12-2A7C2651FD12}"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10A04C01-177C-4228-B342-153F78641AA3}"/>
              </a:ext>
            </a:extLst>
          </p:cNvPr>
          <p:cNvSpPr>
            <a:spLocks noGrp="1"/>
          </p:cNvSpPr>
          <p:nvPr>
            <p:ph type="sldNum" sz="quarter" idx="12"/>
          </p:nvPr>
        </p:nvSpPr>
        <p:spPr/>
        <p:txBody>
          <a:bodyPr/>
          <a:lstStyle/>
          <a:p>
            <a:fld id="{6D22F896-40B5-4ADD-8801-0D06FADFA095}" type="slidenum">
              <a:rPr lang="en-US" sz="2400" b="1" smtClean="0">
                <a:solidFill>
                  <a:srgbClr val="FFFF00"/>
                </a:solidFill>
              </a:rPr>
              <a:t>308</a:t>
            </a:fld>
            <a:endParaRPr lang="en-US" sz="2400" b="1" dirty="0">
              <a:solidFill>
                <a:srgbClr val="FFFF00"/>
              </a:solidFill>
            </a:endParaRPr>
          </a:p>
        </p:txBody>
      </p:sp>
    </p:spTree>
    <p:extLst>
      <p:ext uri="{BB962C8B-B14F-4D97-AF65-F5344CB8AC3E}">
        <p14:creationId xmlns:p14="http://schemas.microsoft.com/office/powerpoint/2010/main" val="33622731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circle(in)">
                                      <p:cBhvr>
                                        <p:cTn id="27" dur="20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ircle(in)">
                                      <p:cBhvr>
                                        <p:cTn id="3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5" grpId="0" animBg="1"/>
      <p:bldP spid="6" grpId="0" animBg="1"/>
      <p:bldP spid="7" grpId="0" animBg="1"/>
      <p:bldP spid="8" grpId="0" animBg="1"/>
      <p:bldP spid="9" grpId="0" animBg="1"/>
    </p:bldLst>
  </p:timing>
</p:sld>
</file>

<file path=ppt/slides/slide3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esquinas redondeadas 3">
            <a:extLst>
              <a:ext uri="{FF2B5EF4-FFF2-40B4-BE49-F238E27FC236}">
                <a16:creationId xmlns:a16="http://schemas.microsoft.com/office/drawing/2014/main" id="{58A6D183-F898-8432-5D47-73BF62BADB3D}"/>
              </a:ext>
            </a:extLst>
          </p:cNvPr>
          <p:cNvSpPr/>
          <p:nvPr/>
        </p:nvSpPr>
        <p:spPr>
          <a:xfrm rot="19413389">
            <a:off x="202221" y="1585213"/>
            <a:ext cx="6218276" cy="2676544"/>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000" dirty="0">
                <a:solidFill>
                  <a:schemeClr val="bg1"/>
                </a:solidFill>
                <a:latin typeface="Arial Black" panose="020B0A04020102020204" pitchFamily="34" charset="0"/>
              </a:rPr>
              <a:t>El destino de tu libertad  esta en el limite de tus pensamientos</a:t>
            </a:r>
            <a:endParaRPr lang="es-PE" sz="4000" dirty="0">
              <a:solidFill>
                <a:schemeClr val="bg1"/>
              </a:solidFill>
              <a:latin typeface="Arial Black" panose="020B0A04020102020204" pitchFamily="34" charset="0"/>
            </a:endParaRPr>
          </a:p>
        </p:txBody>
      </p:sp>
      <p:pic>
        <p:nvPicPr>
          <p:cNvPr id="5" name="Imagen 4">
            <a:extLst>
              <a:ext uri="{FF2B5EF4-FFF2-40B4-BE49-F238E27FC236}">
                <a16:creationId xmlns:a16="http://schemas.microsoft.com/office/drawing/2014/main" id="{5B5CE344-F203-DFB0-BC80-4E05F4FF6864}"/>
              </a:ext>
            </a:extLst>
          </p:cNvPr>
          <p:cNvPicPr>
            <a:picLocks noChangeAspect="1"/>
          </p:cNvPicPr>
          <p:nvPr/>
        </p:nvPicPr>
        <p:blipFill rotWithShape="1">
          <a:blip r:embed="rId2"/>
          <a:srcRect l="42821" t="7143" r="19230" b="6667"/>
          <a:stretch/>
        </p:blipFill>
        <p:spPr>
          <a:xfrm>
            <a:off x="6877878" y="331303"/>
            <a:ext cx="5141844" cy="6334539"/>
          </a:xfrm>
          <a:prstGeom prst="rect">
            <a:avLst/>
          </a:prstGeom>
        </p:spPr>
      </p:pic>
      <p:sp>
        <p:nvSpPr>
          <p:cNvPr id="2" name="Marcador de fecha 1">
            <a:extLst>
              <a:ext uri="{FF2B5EF4-FFF2-40B4-BE49-F238E27FC236}">
                <a16:creationId xmlns:a16="http://schemas.microsoft.com/office/drawing/2014/main" id="{FBE92E98-B65B-46A4-8089-F4D12226ADA6}"/>
              </a:ext>
            </a:extLst>
          </p:cNvPr>
          <p:cNvSpPr>
            <a:spLocks noGrp="1"/>
          </p:cNvSpPr>
          <p:nvPr>
            <p:ph type="dt" sz="half" idx="10"/>
          </p:nvPr>
        </p:nvSpPr>
        <p:spPr/>
        <p:txBody>
          <a:bodyPr/>
          <a:lstStyle/>
          <a:p>
            <a:fld id="{BCD7D228-ECD1-48AA-9677-D7014FD6DAFF}"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AC3CF46-FD4C-4723-9CBB-8E20FEC84E77}"/>
              </a:ext>
            </a:extLst>
          </p:cNvPr>
          <p:cNvSpPr>
            <a:spLocks noGrp="1"/>
          </p:cNvSpPr>
          <p:nvPr>
            <p:ph type="sldNum" sz="quarter" idx="12"/>
          </p:nvPr>
        </p:nvSpPr>
        <p:spPr/>
        <p:txBody>
          <a:bodyPr/>
          <a:lstStyle/>
          <a:p>
            <a:fld id="{6D22F896-40B5-4ADD-8801-0D06FADFA095}" type="slidenum">
              <a:rPr lang="en-US" sz="2400" i="1" smtClean="0">
                <a:solidFill>
                  <a:srgbClr val="FFFF00"/>
                </a:solidFill>
              </a:rPr>
              <a:t>309</a:t>
            </a:fld>
            <a:endParaRPr lang="en-US" sz="2400" i="1" dirty="0">
              <a:solidFill>
                <a:srgbClr val="FFFF00"/>
              </a:solidFill>
            </a:endParaRPr>
          </a:p>
        </p:txBody>
      </p:sp>
    </p:spTree>
    <p:extLst>
      <p:ext uri="{BB962C8B-B14F-4D97-AF65-F5344CB8AC3E}">
        <p14:creationId xmlns:p14="http://schemas.microsoft.com/office/powerpoint/2010/main" val="1065540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5A7013C2-C1A6-57E5-CA3C-B3FD139B0EA4}"/>
              </a:ext>
            </a:extLst>
          </p:cNvPr>
          <p:cNvPicPr>
            <a:picLocks noChangeAspect="1"/>
          </p:cNvPicPr>
          <p:nvPr/>
        </p:nvPicPr>
        <p:blipFill>
          <a:blip r:embed="rId2"/>
          <a:stretch>
            <a:fillRect/>
          </a:stretch>
        </p:blipFill>
        <p:spPr>
          <a:xfrm>
            <a:off x="0" y="0"/>
            <a:ext cx="12192000" cy="6858000"/>
          </a:xfrm>
          <a:prstGeom prst="rect">
            <a:avLst/>
          </a:prstGeom>
        </p:spPr>
      </p:pic>
      <p:sp>
        <p:nvSpPr>
          <p:cNvPr id="6" name="Elipse 5">
            <a:extLst>
              <a:ext uri="{FF2B5EF4-FFF2-40B4-BE49-F238E27FC236}">
                <a16:creationId xmlns:a16="http://schemas.microsoft.com/office/drawing/2014/main" id="{AC315CCE-150F-28E9-4A5A-ED8ACFF63022}"/>
              </a:ext>
            </a:extLst>
          </p:cNvPr>
          <p:cNvSpPr/>
          <p:nvPr/>
        </p:nvSpPr>
        <p:spPr>
          <a:xfrm>
            <a:off x="265043" y="2014330"/>
            <a:ext cx="4134678" cy="42672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b="1" dirty="0">
                <a:solidFill>
                  <a:schemeClr val="bg1"/>
                </a:solidFill>
              </a:rPr>
              <a:t>NEUROLIDERAZGO DEFINICION</a:t>
            </a:r>
          </a:p>
          <a:p>
            <a:pPr algn="ctr"/>
            <a:r>
              <a:rPr lang="es-MX" sz="2400" b="1" dirty="0">
                <a:solidFill>
                  <a:schemeClr val="bg1"/>
                </a:solidFill>
              </a:rPr>
              <a:t>Es el campo que utiliza a la neurociencias para reforzar los conceptos de liderazgo</a:t>
            </a:r>
            <a:endParaRPr lang="es-PE" sz="2400" b="1" dirty="0">
              <a:solidFill>
                <a:schemeClr val="bg1"/>
              </a:solidFill>
            </a:endParaRPr>
          </a:p>
        </p:txBody>
      </p:sp>
      <p:sp>
        <p:nvSpPr>
          <p:cNvPr id="2" name="Marcador de fecha 1">
            <a:extLst>
              <a:ext uri="{FF2B5EF4-FFF2-40B4-BE49-F238E27FC236}">
                <a16:creationId xmlns:a16="http://schemas.microsoft.com/office/drawing/2014/main" id="{699E5B9D-12CD-4C6C-8DCD-8E5362FFB830}"/>
              </a:ext>
            </a:extLst>
          </p:cNvPr>
          <p:cNvSpPr>
            <a:spLocks noGrp="1"/>
          </p:cNvSpPr>
          <p:nvPr>
            <p:ph type="dt" sz="half" idx="10"/>
          </p:nvPr>
        </p:nvSpPr>
        <p:spPr/>
        <p:txBody>
          <a:bodyPr/>
          <a:lstStyle/>
          <a:p>
            <a:fld id="{51F399FA-6DCC-4DD0-8644-82ED493387D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C3B8931F-5897-4B78-8B0D-22C99BEDD8D3}"/>
              </a:ext>
            </a:extLst>
          </p:cNvPr>
          <p:cNvSpPr>
            <a:spLocks noGrp="1"/>
          </p:cNvSpPr>
          <p:nvPr>
            <p:ph type="sldNum" sz="quarter" idx="12"/>
          </p:nvPr>
        </p:nvSpPr>
        <p:spPr/>
        <p:txBody>
          <a:bodyPr/>
          <a:lstStyle/>
          <a:p>
            <a:fld id="{6D22F896-40B5-4ADD-8801-0D06FADFA095}" type="slidenum">
              <a:rPr lang="en-US" sz="2400" b="1" smtClean="0">
                <a:solidFill>
                  <a:srgbClr val="FFFF00"/>
                </a:solidFill>
              </a:rPr>
              <a:t>31</a:t>
            </a:fld>
            <a:endParaRPr lang="en-US" sz="2400" b="1" dirty="0">
              <a:solidFill>
                <a:srgbClr val="FFFF00"/>
              </a:solidFill>
            </a:endParaRPr>
          </a:p>
        </p:txBody>
      </p:sp>
    </p:spTree>
    <p:extLst>
      <p:ext uri="{BB962C8B-B14F-4D97-AF65-F5344CB8AC3E}">
        <p14:creationId xmlns:p14="http://schemas.microsoft.com/office/powerpoint/2010/main" val="3384310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AE1F6B7C-152F-71A2-8108-E59750EA86B0}"/>
              </a:ext>
            </a:extLst>
          </p:cNvPr>
          <p:cNvSpPr>
            <a:spLocks noGrp="1"/>
          </p:cNvSpPr>
          <p:nvPr>
            <p:ph idx="1"/>
          </p:nvPr>
        </p:nvSpPr>
        <p:spPr>
          <a:xfrm>
            <a:off x="235226" y="379012"/>
            <a:ext cx="11784496" cy="6313336"/>
          </a:xfrm>
        </p:spPr>
        <p:txBody>
          <a:bodyPr>
            <a:noAutofit/>
          </a:bodyPr>
          <a:lstStyle/>
          <a:p>
            <a:pPr algn="just"/>
            <a:r>
              <a:rPr lang="es-MX" sz="2800" b="1" dirty="0"/>
              <a:t>La clave de una persona exitosa es su cerebro y la forma en la que lo hace funcionar.</a:t>
            </a:r>
          </a:p>
          <a:p>
            <a:pPr algn="just"/>
            <a:r>
              <a:rPr lang="es-MX" sz="2800" b="1" dirty="0"/>
              <a:t>Así que para  crear una personalidad triunfante debemos cambiar nuestra percepciones provenientes del mundo exterior y que filtran nuestros sentidos que los lleva al cerebro.</a:t>
            </a:r>
          </a:p>
          <a:p>
            <a:pPr algn="just"/>
            <a:r>
              <a:rPr lang="es-MX" sz="2800" b="1" dirty="0"/>
              <a:t>Mediante el uso de herramientas como la autoconciencia, la motivación, la concentración ,el equilibrio emocional ,la memoria, la resistencia, la adaptabilidad y la atención del cerebro, podemos cambiar y para cambiar nosotros debemos cambiar la manera en como vemos las cosas, modificando la manera en como percibimos.</a:t>
            </a:r>
          </a:p>
          <a:p>
            <a:pPr algn="just"/>
            <a:r>
              <a:rPr lang="es-MX" sz="2800" b="1" dirty="0"/>
              <a:t>Nuestros comportamiento muchas veces es la limitante que hay que modificar.</a:t>
            </a:r>
            <a:endParaRPr lang="es-PE" sz="2800" b="1" dirty="0"/>
          </a:p>
        </p:txBody>
      </p:sp>
      <p:sp>
        <p:nvSpPr>
          <p:cNvPr id="2" name="Marcador de fecha 1">
            <a:extLst>
              <a:ext uri="{FF2B5EF4-FFF2-40B4-BE49-F238E27FC236}">
                <a16:creationId xmlns:a16="http://schemas.microsoft.com/office/drawing/2014/main" id="{F1F7F61E-6F9C-46EB-9F66-243E135FE637}"/>
              </a:ext>
            </a:extLst>
          </p:cNvPr>
          <p:cNvSpPr>
            <a:spLocks noGrp="1"/>
          </p:cNvSpPr>
          <p:nvPr>
            <p:ph type="dt" sz="half" idx="10"/>
          </p:nvPr>
        </p:nvSpPr>
        <p:spPr/>
        <p:txBody>
          <a:bodyPr/>
          <a:lstStyle/>
          <a:p>
            <a:fld id="{0A7416AD-E109-49AB-A3EC-A8D1C385F879}"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3365585A-794B-4AC8-8AEB-CC05BF0627D4}"/>
              </a:ext>
            </a:extLst>
          </p:cNvPr>
          <p:cNvSpPr>
            <a:spLocks noGrp="1"/>
          </p:cNvSpPr>
          <p:nvPr>
            <p:ph type="sldNum" sz="quarter" idx="12"/>
          </p:nvPr>
        </p:nvSpPr>
        <p:spPr>
          <a:xfrm>
            <a:off x="7848600" y="13887"/>
            <a:ext cx="2743200" cy="365125"/>
          </a:xfrm>
        </p:spPr>
        <p:txBody>
          <a:bodyPr/>
          <a:lstStyle/>
          <a:p>
            <a:fld id="{6D22F896-40B5-4ADD-8801-0D06FADFA095}" type="slidenum">
              <a:rPr lang="en-US" sz="2400" b="1" smtClean="0">
                <a:solidFill>
                  <a:srgbClr val="FFFF00"/>
                </a:solidFill>
              </a:rPr>
              <a:t>310</a:t>
            </a:fld>
            <a:endParaRPr lang="en-US" sz="2400" b="1" dirty="0">
              <a:solidFill>
                <a:srgbClr val="FFFF00"/>
              </a:solidFill>
            </a:endParaRPr>
          </a:p>
        </p:txBody>
      </p:sp>
    </p:spTree>
    <p:extLst>
      <p:ext uri="{BB962C8B-B14F-4D97-AF65-F5344CB8AC3E}">
        <p14:creationId xmlns:p14="http://schemas.microsoft.com/office/powerpoint/2010/main" val="3292936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11DA22-1E67-4308-AAC9-68E34331804A}"/>
              </a:ext>
            </a:extLst>
          </p:cNvPr>
          <p:cNvSpPr>
            <a:spLocks noGrp="1"/>
          </p:cNvSpPr>
          <p:nvPr>
            <p:ph type="title"/>
          </p:nvPr>
        </p:nvSpPr>
        <p:spPr>
          <a:xfrm>
            <a:off x="3220278" y="141520"/>
            <a:ext cx="5264426" cy="613853"/>
          </a:xfrm>
          <a:solidFill>
            <a:srgbClr val="FF0000"/>
          </a:solidFill>
        </p:spPr>
        <p:txBody>
          <a:bodyPr>
            <a:normAutofit fontScale="90000"/>
          </a:bodyPr>
          <a:lstStyle/>
          <a:p>
            <a:r>
              <a:rPr lang="es-MX" dirty="0">
                <a:latin typeface="Arial Black" panose="020B0A04020102020204" pitchFamily="34" charset="0"/>
              </a:rPr>
              <a:t>neuro liderazgo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443CCE74-D787-4FEB-B22C-E1B2821D0EF9}"/>
              </a:ext>
            </a:extLst>
          </p:cNvPr>
          <p:cNvSpPr>
            <a:spLocks noGrp="1"/>
          </p:cNvSpPr>
          <p:nvPr>
            <p:ph idx="1"/>
          </p:nvPr>
        </p:nvSpPr>
        <p:spPr>
          <a:xfrm>
            <a:off x="248477" y="1081377"/>
            <a:ext cx="11744739" cy="613853"/>
          </a:xfrm>
        </p:spPr>
        <p:txBody>
          <a:bodyPr>
            <a:normAutofit/>
          </a:bodyPr>
          <a:lstStyle/>
          <a:p>
            <a:r>
              <a:rPr lang="es-MX" sz="3200" b="1" dirty="0"/>
              <a:t>Cada persona es arquitecto de su propio cerebro.</a:t>
            </a:r>
          </a:p>
          <a:p>
            <a:endParaRPr lang="es-PE" sz="3200" b="1" dirty="0"/>
          </a:p>
        </p:txBody>
      </p:sp>
      <p:pic>
        <p:nvPicPr>
          <p:cNvPr id="4" name="Imagen 3">
            <a:extLst>
              <a:ext uri="{FF2B5EF4-FFF2-40B4-BE49-F238E27FC236}">
                <a16:creationId xmlns:a16="http://schemas.microsoft.com/office/drawing/2014/main" id="{663FBF2D-E589-4972-AC89-EBD245E59811}"/>
              </a:ext>
            </a:extLst>
          </p:cNvPr>
          <p:cNvPicPr>
            <a:picLocks noChangeAspect="1"/>
          </p:cNvPicPr>
          <p:nvPr/>
        </p:nvPicPr>
        <p:blipFill rotWithShape="1">
          <a:blip r:embed="rId2"/>
          <a:srcRect l="4312" t="32692" r="4128" b="41516"/>
          <a:stretch/>
        </p:blipFill>
        <p:spPr>
          <a:xfrm>
            <a:off x="248477" y="1815547"/>
            <a:ext cx="11744739" cy="1775792"/>
          </a:xfrm>
          <a:prstGeom prst="rect">
            <a:avLst/>
          </a:prstGeom>
        </p:spPr>
      </p:pic>
      <p:pic>
        <p:nvPicPr>
          <p:cNvPr id="5" name="Imagen 4">
            <a:extLst>
              <a:ext uri="{FF2B5EF4-FFF2-40B4-BE49-F238E27FC236}">
                <a16:creationId xmlns:a16="http://schemas.microsoft.com/office/drawing/2014/main" id="{969C05A9-9164-4907-8555-8D78882B07DB}"/>
              </a:ext>
            </a:extLst>
          </p:cNvPr>
          <p:cNvPicPr>
            <a:picLocks noChangeAspect="1"/>
          </p:cNvPicPr>
          <p:nvPr/>
        </p:nvPicPr>
        <p:blipFill rotWithShape="1">
          <a:blip r:embed="rId2"/>
          <a:srcRect l="5229" t="58146" r="4128" b="31900"/>
          <a:stretch/>
        </p:blipFill>
        <p:spPr>
          <a:xfrm>
            <a:off x="248477" y="3678364"/>
            <a:ext cx="11744739" cy="774366"/>
          </a:xfrm>
          <a:prstGeom prst="rect">
            <a:avLst/>
          </a:prstGeom>
        </p:spPr>
      </p:pic>
      <p:pic>
        <p:nvPicPr>
          <p:cNvPr id="6" name="Imagen 5">
            <a:extLst>
              <a:ext uri="{FF2B5EF4-FFF2-40B4-BE49-F238E27FC236}">
                <a16:creationId xmlns:a16="http://schemas.microsoft.com/office/drawing/2014/main" id="{A88C7063-2593-4FC4-A470-E37E970A2A7A}"/>
              </a:ext>
            </a:extLst>
          </p:cNvPr>
          <p:cNvPicPr>
            <a:picLocks noChangeAspect="1"/>
          </p:cNvPicPr>
          <p:nvPr/>
        </p:nvPicPr>
        <p:blipFill rotWithShape="1">
          <a:blip r:embed="rId2"/>
          <a:srcRect l="5138" t="69684" r="6422" b="14932"/>
          <a:stretch/>
        </p:blipFill>
        <p:spPr>
          <a:xfrm>
            <a:off x="248476" y="4757530"/>
            <a:ext cx="11744739" cy="1497496"/>
          </a:xfrm>
          <a:prstGeom prst="rect">
            <a:avLst/>
          </a:prstGeom>
        </p:spPr>
      </p:pic>
      <p:sp>
        <p:nvSpPr>
          <p:cNvPr id="7" name="Marcador de fecha 6">
            <a:extLst>
              <a:ext uri="{FF2B5EF4-FFF2-40B4-BE49-F238E27FC236}">
                <a16:creationId xmlns:a16="http://schemas.microsoft.com/office/drawing/2014/main" id="{7F0A36B2-E8F0-4C70-B9A0-13F94E26EB81}"/>
              </a:ext>
            </a:extLst>
          </p:cNvPr>
          <p:cNvSpPr>
            <a:spLocks noGrp="1"/>
          </p:cNvSpPr>
          <p:nvPr>
            <p:ph type="dt" sz="half" idx="10"/>
          </p:nvPr>
        </p:nvSpPr>
        <p:spPr/>
        <p:txBody>
          <a:bodyPr/>
          <a:lstStyle/>
          <a:p>
            <a:fld id="{D9F60DAC-FF5B-4ACC-A28D-9AEA26F76AE6}" type="datetime1">
              <a:rPr lang="es-PE" sz="2400" b="1" smtClean="0">
                <a:solidFill>
                  <a:srgbClr val="FF0000"/>
                </a:solidFill>
              </a:rPr>
              <a:t>29/08/2024</a:t>
            </a:fld>
            <a:endParaRPr lang="en-US" sz="2400" b="1" dirty="0">
              <a:solidFill>
                <a:srgbClr val="FF0000"/>
              </a:solidFill>
            </a:endParaRPr>
          </a:p>
        </p:txBody>
      </p:sp>
      <p:sp>
        <p:nvSpPr>
          <p:cNvPr id="8" name="Marcador de número de diapositiva 7">
            <a:extLst>
              <a:ext uri="{FF2B5EF4-FFF2-40B4-BE49-F238E27FC236}">
                <a16:creationId xmlns:a16="http://schemas.microsoft.com/office/drawing/2014/main" id="{2200434C-0E7B-4161-8824-B39DBF87269B}"/>
              </a:ext>
            </a:extLst>
          </p:cNvPr>
          <p:cNvSpPr>
            <a:spLocks noGrp="1"/>
          </p:cNvSpPr>
          <p:nvPr>
            <p:ph type="sldNum" sz="quarter" idx="12"/>
          </p:nvPr>
        </p:nvSpPr>
        <p:spPr/>
        <p:txBody>
          <a:bodyPr/>
          <a:lstStyle/>
          <a:p>
            <a:fld id="{6D22F896-40B5-4ADD-8801-0D06FADFA095}" type="slidenum">
              <a:rPr lang="en-US" sz="2400" b="1" smtClean="0">
                <a:solidFill>
                  <a:srgbClr val="FFFF00"/>
                </a:solidFill>
              </a:rPr>
              <a:t>311</a:t>
            </a:fld>
            <a:endParaRPr lang="en-US" sz="2400" b="1" dirty="0">
              <a:solidFill>
                <a:srgbClr val="FFFF00"/>
              </a:solidFill>
            </a:endParaRPr>
          </a:p>
        </p:txBody>
      </p:sp>
    </p:spTree>
    <p:extLst>
      <p:ext uri="{BB962C8B-B14F-4D97-AF65-F5344CB8AC3E}">
        <p14:creationId xmlns:p14="http://schemas.microsoft.com/office/powerpoint/2010/main" val="139347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EBE4218-CCA1-B51B-BAC5-33189EB95B89}"/>
              </a:ext>
            </a:extLst>
          </p:cNvPr>
          <p:cNvPicPr>
            <a:picLocks noChangeAspect="1"/>
          </p:cNvPicPr>
          <p:nvPr/>
        </p:nvPicPr>
        <p:blipFill>
          <a:blip r:embed="rId2"/>
          <a:stretch>
            <a:fillRect/>
          </a:stretch>
        </p:blipFill>
        <p:spPr>
          <a:xfrm>
            <a:off x="0" y="0"/>
            <a:ext cx="12192000" cy="6858000"/>
          </a:xfrm>
          <a:prstGeom prst="rect">
            <a:avLst/>
          </a:prstGeom>
        </p:spPr>
      </p:pic>
      <p:sp>
        <p:nvSpPr>
          <p:cNvPr id="2" name="Marcador de fecha 1">
            <a:extLst>
              <a:ext uri="{FF2B5EF4-FFF2-40B4-BE49-F238E27FC236}">
                <a16:creationId xmlns:a16="http://schemas.microsoft.com/office/drawing/2014/main" id="{4A57A40A-2312-4AD9-B7CC-58D87616D95D}"/>
              </a:ext>
            </a:extLst>
          </p:cNvPr>
          <p:cNvSpPr>
            <a:spLocks noGrp="1"/>
          </p:cNvSpPr>
          <p:nvPr>
            <p:ph type="dt" sz="half" idx="10"/>
          </p:nvPr>
        </p:nvSpPr>
        <p:spPr/>
        <p:txBody>
          <a:bodyPr/>
          <a:lstStyle/>
          <a:p>
            <a:fld id="{FD477A66-7319-4B4F-BD27-A2344E9D5A52}"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A225A52-F0E0-457C-A5DC-8695656E1DE6}"/>
              </a:ext>
            </a:extLst>
          </p:cNvPr>
          <p:cNvSpPr>
            <a:spLocks noGrp="1"/>
          </p:cNvSpPr>
          <p:nvPr>
            <p:ph type="sldNum" sz="quarter" idx="12"/>
          </p:nvPr>
        </p:nvSpPr>
        <p:spPr>
          <a:xfrm>
            <a:off x="9067800" y="805069"/>
            <a:ext cx="2743200" cy="365125"/>
          </a:xfrm>
        </p:spPr>
        <p:txBody>
          <a:bodyPr/>
          <a:lstStyle/>
          <a:p>
            <a:fld id="{6D22F896-40B5-4ADD-8801-0D06FADFA095}" type="slidenum">
              <a:rPr lang="en-US" sz="2400" b="1" smtClean="0">
                <a:solidFill>
                  <a:srgbClr val="FF0000"/>
                </a:solidFill>
              </a:rPr>
              <a:t>312</a:t>
            </a:fld>
            <a:endParaRPr lang="en-US" sz="2400" b="1" dirty="0">
              <a:solidFill>
                <a:srgbClr val="FF0000"/>
              </a:solidFill>
            </a:endParaRPr>
          </a:p>
        </p:txBody>
      </p:sp>
    </p:spTree>
    <p:extLst>
      <p:ext uri="{BB962C8B-B14F-4D97-AF65-F5344CB8AC3E}">
        <p14:creationId xmlns:p14="http://schemas.microsoft.com/office/powerpoint/2010/main" val="1104665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1BB0A36-66CD-5258-47DB-5AAD9426AB6D}"/>
              </a:ext>
            </a:extLst>
          </p:cNvPr>
          <p:cNvPicPr>
            <a:picLocks noChangeAspect="1"/>
          </p:cNvPicPr>
          <p:nvPr/>
        </p:nvPicPr>
        <p:blipFill>
          <a:blip r:embed="rId2"/>
          <a:stretch>
            <a:fillRect/>
          </a:stretch>
        </p:blipFill>
        <p:spPr>
          <a:xfrm>
            <a:off x="0" y="0"/>
            <a:ext cx="12192000" cy="6858000"/>
          </a:xfrm>
          <a:prstGeom prst="rect">
            <a:avLst/>
          </a:prstGeom>
        </p:spPr>
      </p:pic>
      <p:sp>
        <p:nvSpPr>
          <p:cNvPr id="2" name="Marcador de fecha 1">
            <a:extLst>
              <a:ext uri="{FF2B5EF4-FFF2-40B4-BE49-F238E27FC236}">
                <a16:creationId xmlns:a16="http://schemas.microsoft.com/office/drawing/2014/main" id="{04908EAA-1B6D-482D-9E8D-90A8CCEE1102}"/>
              </a:ext>
            </a:extLst>
          </p:cNvPr>
          <p:cNvSpPr>
            <a:spLocks noGrp="1"/>
          </p:cNvSpPr>
          <p:nvPr>
            <p:ph type="dt" sz="half" idx="10"/>
          </p:nvPr>
        </p:nvSpPr>
        <p:spPr>
          <a:xfrm>
            <a:off x="4301656" y="6303341"/>
            <a:ext cx="2910840" cy="365125"/>
          </a:xfrm>
        </p:spPr>
        <p:txBody>
          <a:bodyPr/>
          <a:lstStyle/>
          <a:p>
            <a:fld id="{19F73376-0EC2-4C62-B593-48D665B6FC4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5CEE5767-F7AB-43FF-A358-63697C162DA0}"/>
              </a:ext>
            </a:extLst>
          </p:cNvPr>
          <p:cNvSpPr>
            <a:spLocks noGrp="1"/>
          </p:cNvSpPr>
          <p:nvPr>
            <p:ph type="sldNum" sz="quarter" idx="12"/>
          </p:nvPr>
        </p:nvSpPr>
        <p:spPr>
          <a:xfrm>
            <a:off x="10760765" y="791817"/>
            <a:ext cx="930965" cy="365125"/>
          </a:xfrm>
        </p:spPr>
        <p:txBody>
          <a:bodyPr/>
          <a:lstStyle/>
          <a:p>
            <a:fld id="{6D22F896-40B5-4ADD-8801-0D06FADFA095}" type="slidenum">
              <a:rPr lang="en-US" sz="2400" b="1" smtClean="0">
                <a:solidFill>
                  <a:srgbClr val="FF0000"/>
                </a:solidFill>
              </a:rPr>
              <a:t>313</a:t>
            </a:fld>
            <a:endParaRPr lang="en-US" sz="2400" b="1" dirty="0">
              <a:solidFill>
                <a:srgbClr val="FF0000"/>
              </a:solidFill>
            </a:endParaRPr>
          </a:p>
        </p:txBody>
      </p:sp>
    </p:spTree>
    <p:extLst>
      <p:ext uri="{BB962C8B-B14F-4D97-AF65-F5344CB8AC3E}">
        <p14:creationId xmlns:p14="http://schemas.microsoft.com/office/powerpoint/2010/main" val="347818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76D3592D-3ADC-FBC7-E440-565BEA84F25D}"/>
              </a:ext>
            </a:extLst>
          </p:cNvPr>
          <p:cNvPicPr>
            <a:picLocks noChangeAspect="1"/>
          </p:cNvPicPr>
          <p:nvPr/>
        </p:nvPicPr>
        <p:blipFill rotWithShape="1">
          <a:blip r:embed="rId2"/>
          <a:srcRect b="7606"/>
          <a:stretch/>
        </p:blipFill>
        <p:spPr>
          <a:xfrm>
            <a:off x="0" y="0"/>
            <a:ext cx="12192000" cy="6858000"/>
          </a:xfrm>
          <a:prstGeom prst="rect">
            <a:avLst/>
          </a:prstGeom>
        </p:spPr>
      </p:pic>
      <p:sp>
        <p:nvSpPr>
          <p:cNvPr id="2" name="Marcador de fecha 1">
            <a:extLst>
              <a:ext uri="{FF2B5EF4-FFF2-40B4-BE49-F238E27FC236}">
                <a16:creationId xmlns:a16="http://schemas.microsoft.com/office/drawing/2014/main" id="{E4996274-4F42-41A4-8698-DD93E1BB51F5}"/>
              </a:ext>
            </a:extLst>
          </p:cNvPr>
          <p:cNvSpPr>
            <a:spLocks noGrp="1"/>
          </p:cNvSpPr>
          <p:nvPr>
            <p:ph type="dt" sz="half" idx="10"/>
          </p:nvPr>
        </p:nvSpPr>
        <p:spPr>
          <a:xfrm>
            <a:off x="10134600" y="6294437"/>
            <a:ext cx="1920240" cy="365125"/>
          </a:xfrm>
        </p:spPr>
        <p:txBody>
          <a:bodyPr/>
          <a:lstStyle/>
          <a:p>
            <a:fld id="{DEAD4C6D-9BB0-4EA9-A0EC-4729882091EA}"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BA6C0FBC-CCD1-4579-A2AA-04B6818BD671}"/>
              </a:ext>
            </a:extLst>
          </p:cNvPr>
          <p:cNvSpPr>
            <a:spLocks noGrp="1"/>
          </p:cNvSpPr>
          <p:nvPr>
            <p:ph type="sldNum" sz="quarter" idx="12"/>
          </p:nvPr>
        </p:nvSpPr>
        <p:spPr>
          <a:xfrm>
            <a:off x="10503341" y="937591"/>
            <a:ext cx="1182757" cy="365125"/>
          </a:xfrm>
        </p:spPr>
        <p:txBody>
          <a:bodyPr/>
          <a:lstStyle/>
          <a:p>
            <a:fld id="{6D22F896-40B5-4ADD-8801-0D06FADFA095}" type="slidenum">
              <a:rPr lang="en-US" sz="2400" b="1" smtClean="0">
                <a:solidFill>
                  <a:srgbClr val="FF0000"/>
                </a:solidFill>
              </a:rPr>
              <a:t>314</a:t>
            </a:fld>
            <a:endParaRPr lang="en-US" sz="2400" b="1" dirty="0">
              <a:solidFill>
                <a:srgbClr val="FF0000"/>
              </a:solidFill>
            </a:endParaRPr>
          </a:p>
        </p:txBody>
      </p:sp>
    </p:spTree>
    <p:extLst>
      <p:ext uri="{BB962C8B-B14F-4D97-AF65-F5344CB8AC3E}">
        <p14:creationId xmlns:p14="http://schemas.microsoft.com/office/powerpoint/2010/main" val="2430116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3812911-0D91-965D-81E0-FD623BA757AE}"/>
              </a:ext>
            </a:extLst>
          </p:cNvPr>
          <p:cNvSpPr>
            <a:spLocks noGrp="1"/>
          </p:cNvSpPr>
          <p:nvPr>
            <p:ph type="title"/>
          </p:nvPr>
        </p:nvSpPr>
        <p:spPr>
          <a:xfrm>
            <a:off x="145774" y="207781"/>
            <a:ext cx="11900452" cy="1293028"/>
          </a:xfrm>
          <a:solidFill>
            <a:srgbClr val="FF0000"/>
          </a:solidFill>
        </p:spPr>
        <p:txBody>
          <a:bodyPr>
            <a:normAutofit fontScale="90000"/>
          </a:bodyPr>
          <a:lstStyle/>
          <a:p>
            <a:r>
              <a:rPr lang="es-MX" b="1" dirty="0"/>
              <a:t>Dinámica de activación neuronal aplicada</a:t>
            </a:r>
            <a:br>
              <a:rPr lang="es-MX" b="1" dirty="0"/>
            </a:br>
            <a:r>
              <a:rPr lang="es-MX" b="1" dirty="0"/>
              <a:t>al comportamiento y la toma de decisiones</a:t>
            </a:r>
            <a:endParaRPr lang="es-PE" b="1" dirty="0"/>
          </a:p>
        </p:txBody>
      </p:sp>
      <p:sp>
        <p:nvSpPr>
          <p:cNvPr id="3" name="Marcador de contenido 2">
            <a:extLst>
              <a:ext uri="{FF2B5EF4-FFF2-40B4-BE49-F238E27FC236}">
                <a16:creationId xmlns:a16="http://schemas.microsoft.com/office/drawing/2014/main" id="{3EA2AD38-989D-4A78-423B-290C4FA2B65E}"/>
              </a:ext>
            </a:extLst>
          </p:cNvPr>
          <p:cNvSpPr>
            <a:spLocks noGrp="1"/>
          </p:cNvSpPr>
          <p:nvPr>
            <p:ph idx="1"/>
          </p:nvPr>
        </p:nvSpPr>
        <p:spPr>
          <a:xfrm>
            <a:off x="145773" y="1690978"/>
            <a:ext cx="11900451" cy="4959241"/>
          </a:xfrm>
        </p:spPr>
        <p:txBody>
          <a:bodyPr>
            <a:normAutofit/>
          </a:bodyPr>
          <a:lstStyle/>
          <a:p>
            <a:pPr algn="just"/>
            <a:r>
              <a:rPr lang="es-MX" sz="3600" b="1" dirty="0"/>
              <a:t>El éxito de una decisión depende tanto de un buen estímulo, es decir, de la calidad de la información disponible como input, como de un entramado dendrítico altamente ramificado para lograr que el axón estimulado tenga mayor cantidad y variedad de alternativas de conexión.</a:t>
            </a:r>
          </a:p>
          <a:p>
            <a:pPr algn="just"/>
            <a:r>
              <a:rPr lang="es-MX" sz="3600" b="1" dirty="0"/>
              <a:t>Esto significa que el cerebro de quienes tienen a su cargo la toma de decisiones debe estar muy bien preparado teniendo en cuenta lo siguiente:</a:t>
            </a:r>
            <a:endParaRPr lang="es-PE" sz="3600" b="1" dirty="0"/>
          </a:p>
        </p:txBody>
      </p:sp>
      <p:sp>
        <p:nvSpPr>
          <p:cNvPr id="4" name="Marcador de fecha 3">
            <a:extLst>
              <a:ext uri="{FF2B5EF4-FFF2-40B4-BE49-F238E27FC236}">
                <a16:creationId xmlns:a16="http://schemas.microsoft.com/office/drawing/2014/main" id="{33A30107-2645-462A-91D9-4072ED1CA9A6}"/>
              </a:ext>
            </a:extLst>
          </p:cNvPr>
          <p:cNvSpPr>
            <a:spLocks noGrp="1"/>
          </p:cNvSpPr>
          <p:nvPr>
            <p:ph type="dt" sz="half" idx="10"/>
          </p:nvPr>
        </p:nvSpPr>
        <p:spPr/>
        <p:txBody>
          <a:bodyPr/>
          <a:lstStyle/>
          <a:p>
            <a:fld id="{EBEB17E1-023E-4E2E-9E0C-40A29B53D0F4}"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DEE3B229-0847-48E8-8AEA-A79C812064C3}"/>
              </a:ext>
            </a:extLst>
          </p:cNvPr>
          <p:cNvSpPr>
            <a:spLocks noGrp="1"/>
          </p:cNvSpPr>
          <p:nvPr>
            <p:ph type="sldNum" sz="quarter" idx="12"/>
          </p:nvPr>
        </p:nvSpPr>
        <p:spPr>
          <a:xfrm>
            <a:off x="7583557" y="25218"/>
            <a:ext cx="2743200" cy="365125"/>
          </a:xfrm>
        </p:spPr>
        <p:txBody>
          <a:bodyPr/>
          <a:lstStyle/>
          <a:p>
            <a:fld id="{6D22F896-40B5-4ADD-8801-0D06FADFA095}" type="slidenum">
              <a:rPr lang="en-US" sz="2400" b="1" smtClean="0">
                <a:solidFill>
                  <a:srgbClr val="FFFF00"/>
                </a:solidFill>
              </a:rPr>
              <a:t>315</a:t>
            </a:fld>
            <a:endParaRPr lang="en-US" sz="2400" b="1" dirty="0">
              <a:solidFill>
                <a:srgbClr val="FFFF00"/>
              </a:solidFill>
            </a:endParaRPr>
          </a:p>
        </p:txBody>
      </p:sp>
    </p:spTree>
    <p:extLst>
      <p:ext uri="{BB962C8B-B14F-4D97-AF65-F5344CB8AC3E}">
        <p14:creationId xmlns:p14="http://schemas.microsoft.com/office/powerpoint/2010/main" val="807215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D803209-2DDE-C78F-D524-BF243BE9DC32}"/>
              </a:ext>
            </a:extLst>
          </p:cNvPr>
          <p:cNvSpPr>
            <a:spLocks noGrp="1"/>
          </p:cNvSpPr>
          <p:nvPr>
            <p:ph idx="1"/>
          </p:nvPr>
        </p:nvSpPr>
        <p:spPr>
          <a:xfrm>
            <a:off x="248477" y="312751"/>
            <a:ext cx="11691731" cy="6392849"/>
          </a:xfrm>
        </p:spPr>
        <p:txBody>
          <a:bodyPr>
            <a:noAutofit/>
          </a:bodyPr>
          <a:lstStyle/>
          <a:p>
            <a:pPr algn="just"/>
            <a:r>
              <a:rPr lang="es-MX" sz="4000" b="1" dirty="0"/>
              <a:t>Un entramado dendrítico más rico favorece una mayor cantidad de alternativas de conexión.</a:t>
            </a:r>
          </a:p>
          <a:p>
            <a:pPr algn="just"/>
            <a:r>
              <a:rPr lang="es-MX" sz="4000" b="1" dirty="0"/>
              <a:t>Las probabilidades de éxito de una decisión son mayores cuando el axón estimulado por la información cuenta con mayores o variantes de conexión en las dendritas receptoras.</a:t>
            </a:r>
          </a:p>
          <a:p>
            <a:pPr algn="just"/>
            <a:r>
              <a:rPr lang="es-MX" sz="4000" b="1" dirty="0"/>
              <a:t>Parece un tema complicado, sin embargo, es muy sencillo. </a:t>
            </a:r>
          </a:p>
        </p:txBody>
      </p:sp>
      <p:sp>
        <p:nvSpPr>
          <p:cNvPr id="2" name="Marcador de fecha 1">
            <a:extLst>
              <a:ext uri="{FF2B5EF4-FFF2-40B4-BE49-F238E27FC236}">
                <a16:creationId xmlns:a16="http://schemas.microsoft.com/office/drawing/2014/main" id="{CCAF33F3-401A-478F-86B8-60B8EC9AA7F8}"/>
              </a:ext>
            </a:extLst>
          </p:cNvPr>
          <p:cNvSpPr>
            <a:spLocks noGrp="1"/>
          </p:cNvSpPr>
          <p:nvPr>
            <p:ph type="dt" sz="half" idx="10"/>
          </p:nvPr>
        </p:nvSpPr>
        <p:spPr/>
        <p:txBody>
          <a:bodyPr/>
          <a:lstStyle/>
          <a:p>
            <a:fld id="{D25C2718-F091-466E-817E-E2433ECF9E6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C3FCAEB7-85C1-402B-85D9-3632B6D37A25}"/>
              </a:ext>
            </a:extLst>
          </p:cNvPr>
          <p:cNvSpPr>
            <a:spLocks noGrp="1"/>
          </p:cNvSpPr>
          <p:nvPr>
            <p:ph type="sldNum" sz="quarter" idx="12"/>
          </p:nvPr>
        </p:nvSpPr>
        <p:spPr>
          <a:xfrm>
            <a:off x="7543800" y="67586"/>
            <a:ext cx="2743200" cy="365125"/>
          </a:xfrm>
        </p:spPr>
        <p:txBody>
          <a:bodyPr/>
          <a:lstStyle/>
          <a:p>
            <a:fld id="{6D22F896-40B5-4ADD-8801-0D06FADFA095}" type="slidenum">
              <a:rPr lang="en-US" sz="2400" b="1" smtClean="0">
                <a:solidFill>
                  <a:srgbClr val="FFFF00"/>
                </a:solidFill>
              </a:rPr>
              <a:t>316</a:t>
            </a:fld>
            <a:endParaRPr lang="en-US" sz="2400" b="1" dirty="0">
              <a:solidFill>
                <a:srgbClr val="FFFF00"/>
              </a:solidFill>
            </a:endParaRPr>
          </a:p>
        </p:txBody>
      </p:sp>
    </p:spTree>
    <p:extLst>
      <p:ext uri="{BB962C8B-B14F-4D97-AF65-F5344CB8AC3E}">
        <p14:creationId xmlns:p14="http://schemas.microsoft.com/office/powerpoint/2010/main" val="538368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B1B9F6-9AA3-0C43-6A12-E112A71F14FE}"/>
              </a:ext>
            </a:extLst>
          </p:cNvPr>
          <p:cNvSpPr>
            <a:spLocks noGrp="1"/>
          </p:cNvSpPr>
          <p:nvPr>
            <p:ph type="title"/>
          </p:nvPr>
        </p:nvSpPr>
        <p:spPr>
          <a:xfrm>
            <a:off x="112643" y="115017"/>
            <a:ext cx="11966713" cy="1293028"/>
          </a:xfrm>
          <a:solidFill>
            <a:srgbClr val="FF0000"/>
          </a:solidFill>
        </p:spPr>
        <p:txBody>
          <a:bodyPr>
            <a:normAutofit/>
          </a:bodyPr>
          <a:lstStyle/>
          <a:p>
            <a:pPr algn="ctr"/>
            <a:r>
              <a:rPr lang="es-MX" b="1" dirty="0"/>
              <a:t>Toma decisiones: el proceso se inicia EN EL</a:t>
            </a:r>
            <a:br>
              <a:rPr lang="es-MX" b="1" dirty="0"/>
            </a:br>
            <a:r>
              <a:rPr lang="es-MX" b="1" dirty="0"/>
              <a:t>meta consciente</a:t>
            </a:r>
            <a:endParaRPr lang="es-PE" b="1" dirty="0"/>
          </a:p>
        </p:txBody>
      </p:sp>
      <p:sp>
        <p:nvSpPr>
          <p:cNvPr id="3" name="Marcador de contenido 2">
            <a:extLst>
              <a:ext uri="{FF2B5EF4-FFF2-40B4-BE49-F238E27FC236}">
                <a16:creationId xmlns:a16="http://schemas.microsoft.com/office/drawing/2014/main" id="{5082A5E3-3CF0-1181-68BA-F73564C8328E}"/>
              </a:ext>
            </a:extLst>
          </p:cNvPr>
          <p:cNvSpPr>
            <a:spLocks noGrp="1"/>
          </p:cNvSpPr>
          <p:nvPr>
            <p:ph idx="1"/>
          </p:nvPr>
        </p:nvSpPr>
        <p:spPr>
          <a:xfrm>
            <a:off x="221973" y="1584960"/>
            <a:ext cx="11757991" cy="5158023"/>
          </a:xfrm>
        </p:spPr>
        <p:txBody>
          <a:bodyPr>
            <a:normAutofit lnSpcReduction="10000"/>
          </a:bodyPr>
          <a:lstStyle/>
          <a:p>
            <a:pPr algn="just"/>
            <a:r>
              <a:rPr lang="es-MX" sz="2800" b="1" dirty="0"/>
              <a:t>Uno de los descubrimientos más interesantes sobre el funcionamiento del cerebro tiene que ver con procesos meta conscientes que nos llevan a decidir sin que sepamos que ya lo hemos hecho. </a:t>
            </a:r>
          </a:p>
          <a:p>
            <a:pPr algn="just"/>
            <a:r>
              <a:rPr lang="es-MX" sz="2800" b="1" dirty="0"/>
              <a:t>En otros términos:</a:t>
            </a:r>
          </a:p>
          <a:p>
            <a:pPr algn="just"/>
            <a:r>
              <a:rPr lang="es-MX" sz="2800" b="1" dirty="0"/>
              <a:t>Existen áreas cerebrales que saben lo que vamos a hacer antes de que la decisión se emplace en la conciencia.</a:t>
            </a:r>
          </a:p>
          <a:p>
            <a:pPr algn="just"/>
            <a:r>
              <a:rPr lang="es-MX" sz="2800" b="1" dirty="0"/>
              <a:t>El cerebro cuenta con una especie de brújula interior que se va formando como resultado de la memoria de experiencias previas.</a:t>
            </a:r>
          </a:p>
          <a:p>
            <a:pPr algn="just"/>
            <a:r>
              <a:rPr lang="es-MX" sz="2800" b="1" dirty="0"/>
              <a:t>Estas experiencias generan activaciones a nivel no consciente en el que tiene un rol decisivo la memoria emocional.</a:t>
            </a:r>
          </a:p>
          <a:p>
            <a:endParaRPr lang="es-PE" dirty="0"/>
          </a:p>
        </p:txBody>
      </p:sp>
      <p:sp>
        <p:nvSpPr>
          <p:cNvPr id="4" name="Marcador de fecha 3">
            <a:extLst>
              <a:ext uri="{FF2B5EF4-FFF2-40B4-BE49-F238E27FC236}">
                <a16:creationId xmlns:a16="http://schemas.microsoft.com/office/drawing/2014/main" id="{57749A90-7D18-4508-9C4E-4355B7B249E9}"/>
              </a:ext>
            </a:extLst>
          </p:cNvPr>
          <p:cNvSpPr>
            <a:spLocks noGrp="1"/>
          </p:cNvSpPr>
          <p:nvPr>
            <p:ph type="dt" sz="half" idx="10"/>
          </p:nvPr>
        </p:nvSpPr>
        <p:spPr/>
        <p:txBody>
          <a:bodyPr/>
          <a:lstStyle/>
          <a:p>
            <a:fld id="{F9241E4A-A3B3-4F26-9301-91DEA201C34B}"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AA4253CC-787B-4B47-9B38-30BB0194EE4C}"/>
              </a:ext>
            </a:extLst>
          </p:cNvPr>
          <p:cNvSpPr>
            <a:spLocks noGrp="1"/>
          </p:cNvSpPr>
          <p:nvPr>
            <p:ph type="sldNum" sz="quarter" idx="12"/>
          </p:nvPr>
        </p:nvSpPr>
        <p:spPr>
          <a:xfrm>
            <a:off x="8763000" y="871112"/>
            <a:ext cx="2743200" cy="365125"/>
          </a:xfrm>
        </p:spPr>
        <p:txBody>
          <a:bodyPr/>
          <a:lstStyle/>
          <a:p>
            <a:fld id="{6D22F896-40B5-4ADD-8801-0D06FADFA095}" type="slidenum">
              <a:rPr lang="en-US" sz="2400" b="1" smtClean="0">
                <a:solidFill>
                  <a:srgbClr val="FFFF00"/>
                </a:solidFill>
              </a:rPr>
              <a:t>317</a:t>
            </a:fld>
            <a:endParaRPr lang="en-US" sz="2400" b="1" dirty="0">
              <a:solidFill>
                <a:srgbClr val="FFFF00"/>
              </a:solidFill>
            </a:endParaRPr>
          </a:p>
        </p:txBody>
      </p:sp>
    </p:spTree>
    <p:extLst>
      <p:ext uri="{BB962C8B-B14F-4D97-AF65-F5344CB8AC3E}">
        <p14:creationId xmlns:p14="http://schemas.microsoft.com/office/powerpoint/2010/main" val="14395323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54EB3CF8-C33D-6294-8C49-EEE3550BED08}"/>
              </a:ext>
            </a:extLst>
          </p:cNvPr>
          <p:cNvSpPr>
            <a:spLocks noGrp="1"/>
          </p:cNvSpPr>
          <p:nvPr>
            <p:ph idx="1"/>
          </p:nvPr>
        </p:nvSpPr>
        <p:spPr>
          <a:xfrm>
            <a:off x="274981" y="259743"/>
            <a:ext cx="11718235" cy="6326587"/>
          </a:xfrm>
        </p:spPr>
        <p:txBody>
          <a:bodyPr>
            <a:normAutofit/>
          </a:bodyPr>
          <a:lstStyle/>
          <a:p>
            <a:pPr algn="just"/>
            <a:r>
              <a:rPr lang="es-MX" sz="4400" b="1" dirty="0"/>
              <a:t>La mayor parte de los procesos de toma de decisiones (se calcula que más del 90%) se inician en el plano meta consciente.</a:t>
            </a:r>
          </a:p>
          <a:p>
            <a:pPr algn="just"/>
            <a:r>
              <a:rPr lang="es-MX" sz="4400" b="1" dirty="0"/>
              <a:t>Asimismo, y si bien las decisiones importantes tienen un proceso de razonamiento posterior al inicial (meta consciente), es necesario reconocer que la estimulación primera influye más que la segunda o las subsiguientes</a:t>
            </a:r>
            <a:endParaRPr lang="es-PE" sz="4400" b="1" dirty="0"/>
          </a:p>
        </p:txBody>
      </p:sp>
      <p:sp>
        <p:nvSpPr>
          <p:cNvPr id="2" name="Marcador de fecha 1">
            <a:extLst>
              <a:ext uri="{FF2B5EF4-FFF2-40B4-BE49-F238E27FC236}">
                <a16:creationId xmlns:a16="http://schemas.microsoft.com/office/drawing/2014/main" id="{0E1E99CE-ECA5-4BAF-B007-0DAC6BB2A1D2}"/>
              </a:ext>
            </a:extLst>
          </p:cNvPr>
          <p:cNvSpPr>
            <a:spLocks noGrp="1"/>
          </p:cNvSpPr>
          <p:nvPr>
            <p:ph type="dt" sz="half" idx="10"/>
          </p:nvPr>
        </p:nvSpPr>
        <p:spPr/>
        <p:txBody>
          <a:bodyPr/>
          <a:lstStyle/>
          <a:p>
            <a:fld id="{BC373583-9DE4-4732-8A32-5D0724D4F133}"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42525B66-3B69-435C-9940-6F04B118718F}"/>
              </a:ext>
            </a:extLst>
          </p:cNvPr>
          <p:cNvSpPr>
            <a:spLocks noGrp="1"/>
          </p:cNvSpPr>
          <p:nvPr>
            <p:ph type="sldNum" sz="quarter" idx="12"/>
          </p:nvPr>
        </p:nvSpPr>
        <p:spPr>
          <a:xfrm>
            <a:off x="7623313" y="89107"/>
            <a:ext cx="2743200" cy="365125"/>
          </a:xfrm>
        </p:spPr>
        <p:txBody>
          <a:bodyPr/>
          <a:lstStyle/>
          <a:p>
            <a:fld id="{6D22F896-40B5-4ADD-8801-0D06FADFA095}" type="slidenum">
              <a:rPr lang="en-US" sz="2400" b="1" smtClean="0">
                <a:solidFill>
                  <a:srgbClr val="FFFF00"/>
                </a:solidFill>
              </a:rPr>
              <a:t>318</a:t>
            </a:fld>
            <a:endParaRPr lang="en-US" sz="2400" b="1" dirty="0">
              <a:solidFill>
                <a:srgbClr val="FFFF00"/>
              </a:solidFill>
            </a:endParaRPr>
          </a:p>
        </p:txBody>
      </p:sp>
    </p:spTree>
    <p:extLst>
      <p:ext uri="{BB962C8B-B14F-4D97-AF65-F5344CB8AC3E}">
        <p14:creationId xmlns:p14="http://schemas.microsoft.com/office/powerpoint/2010/main" val="1074331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9E0A5A-EE58-F8E4-F7FF-FB2520CFAF0D}"/>
              </a:ext>
            </a:extLst>
          </p:cNvPr>
          <p:cNvSpPr>
            <a:spLocks noGrp="1"/>
          </p:cNvSpPr>
          <p:nvPr>
            <p:ph type="title"/>
          </p:nvPr>
        </p:nvSpPr>
        <p:spPr>
          <a:xfrm>
            <a:off x="288929" y="390781"/>
            <a:ext cx="11834037" cy="1293028"/>
          </a:xfrm>
          <a:solidFill>
            <a:srgbClr val="FF0000"/>
          </a:solidFill>
        </p:spPr>
        <p:txBody>
          <a:bodyPr>
            <a:normAutofit fontScale="90000"/>
          </a:bodyPr>
          <a:lstStyle/>
          <a:p>
            <a:pPr algn="ctr"/>
            <a:r>
              <a:rPr lang="es-MX" b="1" dirty="0"/>
              <a:t>EL PODER DEL PENSAMIENTO EN EL CONOCIMIENTO</a:t>
            </a:r>
            <a:br>
              <a:rPr lang="es-MX" b="1" dirty="0"/>
            </a:br>
            <a:r>
              <a:rPr lang="es-MX" b="1" dirty="0"/>
              <a:t>PARA EL ÉXITO, LA NEUTRAL O EL FRACASO </a:t>
            </a:r>
            <a:endParaRPr lang="es-PE" b="1" dirty="0"/>
          </a:p>
        </p:txBody>
      </p:sp>
      <p:sp>
        <p:nvSpPr>
          <p:cNvPr id="3" name="Marcador de contenido 2">
            <a:extLst>
              <a:ext uri="{FF2B5EF4-FFF2-40B4-BE49-F238E27FC236}">
                <a16:creationId xmlns:a16="http://schemas.microsoft.com/office/drawing/2014/main" id="{5B1FBE9C-1A07-120F-332E-81E4D90A91B4}"/>
              </a:ext>
            </a:extLst>
          </p:cNvPr>
          <p:cNvSpPr>
            <a:spLocks noGrp="1"/>
          </p:cNvSpPr>
          <p:nvPr>
            <p:ph idx="1"/>
          </p:nvPr>
        </p:nvSpPr>
        <p:spPr>
          <a:xfrm>
            <a:off x="288929" y="1705462"/>
            <a:ext cx="11587638" cy="4511040"/>
          </a:xfrm>
        </p:spPr>
        <p:txBody>
          <a:bodyPr>
            <a:noAutofit/>
          </a:bodyPr>
          <a:lstStyle/>
          <a:p>
            <a:pPr algn="just"/>
            <a:r>
              <a:rPr lang="es-MX" sz="2800" b="1" dirty="0"/>
              <a:t>Si usted se propone sentir calor puede lograrlo sólo con el pensamiento. </a:t>
            </a:r>
          </a:p>
          <a:p>
            <a:pPr algn="just"/>
            <a:r>
              <a:rPr lang="es-MX" sz="2800" b="1" dirty="0"/>
              <a:t>Es suficiente con que se concentre y no piense en otra cosa que no sea una habitación cerrada con una temperatura de 40 grados centígrados. </a:t>
            </a:r>
          </a:p>
          <a:p>
            <a:pPr algn="just"/>
            <a:r>
              <a:rPr lang="es-MX" sz="2800" b="1" dirty="0"/>
              <a:t>Si lo que quiere es sentir frío, imagínese escalando una montaña de Alaska sin la ropa adecuada. </a:t>
            </a:r>
          </a:p>
          <a:p>
            <a:pPr algn="just"/>
            <a:r>
              <a:rPr lang="es-MX" sz="2800" b="1" dirty="0"/>
              <a:t>Lo mismo ocurre con las Toma decisiones: el proceso se inicia EN EL meta consciente EL PODER DEL PENSAMIENTO EN EL CONOCIMIENTO PARA EL ÉXITO, LA NEUTRAL O EL FRACASO</a:t>
            </a:r>
          </a:p>
        </p:txBody>
      </p:sp>
      <p:sp>
        <p:nvSpPr>
          <p:cNvPr id="4" name="Marcador de fecha 3">
            <a:extLst>
              <a:ext uri="{FF2B5EF4-FFF2-40B4-BE49-F238E27FC236}">
                <a16:creationId xmlns:a16="http://schemas.microsoft.com/office/drawing/2014/main" id="{6E0207B4-7500-445A-AEFB-723490F2D4E2}"/>
              </a:ext>
            </a:extLst>
          </p:cNvPr>
          <p:cNvSpPr>
            <a:spLocks noGrp="1"/>
          </p:cNvSpPr>
          <p:nvPr>
            <p:ph type="dt" sz="half" idx="10"/>
          </p:nvPr>
        </p:nvSpPr>
        <p:spPr/>
        <p:txBody>
          <a:bodyPr/>
          <a:lstStyle/>
          <a:p>
            <a:fld id="{2D2F577D-F896-4CB1-9E9E-3FC272B01E6C}"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5EC1E95E-6909-4A62-82C6-AB71B58D3289}"/>
              </a:ext>
            </a:extLst>
          </p:cNvPr>
          <p:cNvSpPr>
            <a:spLocks noGrp="1"/>
          </p:cNvSpPr>
          <p:nvPr>
            <p:ph type="sldNum" sz="quarter" idx="12"/>
          </p:nvPr>
        </p:nvSpPr>
        <p:spPr>
          <a:xfrm>
            <a:off x="7702826" y="4003"/>
            <a:ext cx="2743200" cy="365125"/>
          </a:xfrm>
        </p:spPr>
        <p:txBody>
          <a:bodyPr/>
          <a:lstStyle/>
          <a:p>
            <a:fld id="{6D22F896-40B5-4ADD-8801-0D06FADFA095}" type="slidenum">
              <a:rPr lang="en-US" sz="2400" b="1" smtClean="0">
                <a:solidFill>
                  <a:srgbClr val="FFFF00"/>
                </a:solidFill>
              </a:rPr>
              <a:t>319</a:t>
            </a:fld>
            <a:endParaRPr lang="en-US" sz="2400" b="1" dirty="0">
              <a:solidFill>
                <a:srgbClr val="FFFF00"/>
              </a:solidFill>
            </a:endParaRPr>
          </a:p>
        </p:txBody>
      </p:sp>
    </p:spTree>
    <p:extLst>
      <p:ext uri="{BB962C8B-B14F-4D97-AF65-F5344CB8AC3E}">
        <p14:creationId xmlns:p14="http://schemas.microsoft.com/office/powerpoint/2010/main" val="3508122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3E92ACED-3371-43C5-BDE3-FD2DDFC3BD85}"/>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7F622F1-1D7E-4CE8-AACF-955D0768349C}"/>
              </a:ext>
            </a:extLst>
          </p:cNvPr>
          <p:cNvSpPr>
            <a:spLocks noGrp="1"/>
          </p:cNvSpPr>
          <p:nvPr>
            <p:ph type="sldNum" sz="quarter" idx="12"/>
          </p:nvPr>
        </p:nvSpPr>
        <p:spPr>
          <a:xfrm>
            <a:off x="8595360" y="114024"/>
            <a:ext cx="2743200" cy="365125"/>
          </a:xfrm>
        </p:spPr>
        <p:txBody>
          <a:bodyPr/>
          <a:lstStyle/>
          <a:p>
            <a:fld id="{6D22F896-40B5-4ADD-8801-0D06FADFA095}" type="slidenum">
              <a:rPr lang="en-US" sz="2400" b="1" smtClean="0">
                <a:solidFill>
                  <a:srgbClr val="FFFF00"/>
                </a:solidFill>
              </a:rPr>
              <a:t>32</a:t>
            </a:fld>
            <a:endParaRPr lang="en-US" sz="2400" b="1" dirty="0">
              <a:solidFill>
                <a:srgbClr val="FFFF00"/>
              </a:solidFill>
            </a:endParaRPr>
          </a:p>
        </p:txBody>
      </p:sp>
      <p:sp>
        <p:nvSpPr>
          <p:cNvPr id="7" name="CuadroTexto 6">
            <a:extLst>
              <a:ext uri="{FF2B5EF4-FFF2-40B4-BE49-F238E27FC236}">
                <a16:creationId xmlns:a16="http://schemas.microsoft.com/office/drawing/2014/main" id="{67BEBBE5-8F14-4162-8F1C-FE6FDA4FD5AB}"/>
              </a:ext>
            </a:extLst>
          </p:cNvPr>
          <p:cNvSpPr txBox="1"/>
          <p:nvPr/>
        </p:nvSpPr>
        <p:spPr>
          <a:xfrm>
            <a:off x="2804822" y="162691"/>
            <a:ext cx="6312673" cy="769441"/>
          </a:xfrm>
          <a:prstGeom prst="rect">
            <a:avLst/>
          </a:prstGeom>
          <a:noFill/>
        </p:spPr>
        <p:txBody>
          <a:bodyPr wrap="square" rtlCol="0">
            <a:spAutoFit/>
          </a:bodyPr>
          <a:lstStyle/>
          <a:p>
            <a:r>
              <a:rPr lang="es-MX" sz="4400" dirty="0">
                <a:solidFill>
                  <a:srgbClr val="FFC000"/>
                </a:solidFill>
                <a:latin typeface="Arial Black" panose="020B0A04020102020204" pitchFamily="34" charset="0"/>
              </a:rPr>
              <a:t>NEUROLIDERAZGO</a:t>
            </a:r>
            <a:endParaRPr lang="es-PE" sz="4400" dirty="0">
              <a:solidFill>
                <a:srgbClr val="FFC000"/>
              </a:solidFill>
              <a:latin typeface="Arial Black" panose="020B0A04020102020204" pitchFamily="34" charset="0"/>
            </a:endParaRPr>
          </a:p>
        </p:txBody>
      </p:sp>
      <p:sp>
        <p:nvSpPr>
          <p:cNvPr id="8" name="CuadroTexto 7">
            <a:extLst>
              <a:ext uri="{FF2B5EF4-FFF2-40B4-BE49-F238E27FC236}">
                <a16:creationId xmlns:a16="http://schemas.microsoft.com/office/drawing/2014/main" id="{20B1EB09-E650-4771-A7F2-2B7BF1A7B80F}"/>
              </a:ext>
            </a:extLst>
          </p:cNvPr>
          <p:cNvSpPr txBox="1"/>
          <p:nvPr/>
        </p:nvSpPr>
        <p:spPr>
          <a:xfrm>
            <a:off x="185530" y="980799"/>
            <a:ext cx="11900454" cy="4832092"/>
          </a:xfrm>
          <a:prstGeom prst="rect">
            <a:avLst/>
          </a:prstGeom>
          <a:noFill/>
        </p:spPr>
        <p:txBody>
          <a:bodyPr wrap="square" rtlCol="0">
            <a:spAutoFit/>
          </a:bodyPr>
          <a:lstStyle/>
          <a:p>
            <a:pPr algn="just"/>
            <a:r>
              <a:rPr lang="es-MX" sz="2800" b="1" dirty="0"/>
              <a:t>Cada persona es arquitecto de su propio cerebro. En neuro liderazgo nos enfocamos en trabajar:</a:t>
            </a:r>
          </a:p>
          <a:p>
            <a:pPr algn="just"/>
            <a:r>
              <a:rPr lang="es-MX" sz="2800" b="1" dirty="0">
                <a:solidFill>
                  <a:srgbClr val="FFC000"/>
                </a:solidFill>
              </a:rPr>
              <a:t>Neuro plasticidad : </a:t>
            </a:r>
            <a:r>
              <a:rPr lang="es-MX" sz="2800" b="1" dirty="0"/>
              <a:t>podemos dirigir esta neuro plasticidad nosotros mismos en los procesos que nos interesa de tal forma que una persona que ejerce el liderazgo podría plantearse hacia donde quiere llegar y en función de sus hábitos, modificar conductas, generando retroalimentación a su cuerpo.</a:t>
            </a:r>
          </a:p>
          <a:p>
            <a:pPr algn="just"/>
            <a:r>
              <a:rPr lang="es-PE" sz="2800" b="1" dirty="0">
                <a:solidFill>
                  <a:srgbClr val="FFC000"/>
                </a:solidFill>
              </a:rPr>
              <a:t>Neuronas espejo: </a:t>
            </a:r>
            <a:r>
              <a:rPr lang="es-PE" sz="2800" b="1" dirty="0"/>
              <a:t>imitar aspectos emocionales y motivaciones ,generando capacidad de aprendizaje.</a:t>
            </a:r>
          </a:p>
          <a:p>
            <a:pPr algn="just"/>
            <a:r>
              <a:rPr lang="es-PE" sz="2800" b="1" dirty="0">
                <a:solidFill>
                  <a:srgbClr val="FFC000"/>
                </a:solidFill>
              </a:rPr>
              <a:t>Sistemas de memoria y atención: </a:t>
            </a:r>
            <a:r>
              <a:rPr lang="es-PE" sz="2800" b="1" dirty="0"/>
              <a:t>orientación al foco objetivo para vivir el presente “el poder del ahora”</a:t>
            </a:r>
          </a:p>
        </p:txBody>
      </p:sp>
    </p:spTree>
    <p:extLst>
      <p:ext uri="{BB962C8B-B14F-4D97-AF65-F5344CB8AC3E}">
        <p14:creationId xmlns:p14="http://schemas.microsoft.com/office/powerpoint/2010/main" val="1329994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wipe(down)">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wipe(down)">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8">
                                            <p:txEl>
                                              <p:pRg st="2" end="2"/>
                                            </p:txEl>
                                          </p:spTgt>
                                        </p:tgtEl>
                                        <p:attrNameLst>
                                          <p:attrName>style.visibility</p:attrName>
                                        </p:attrNameLst>
                                      </p:cBhvr>
                                      <p:to>
                                        <p:strVal val="visible"/>
                                      </p:to>
                                    </p:set>
                                    <p:animEffect transition="in" filter="wipe(down)">
                                      <p:cBhvr>
                                        <p:cTn id="22" dur="500"/>
                                        <p:tgtEl>
                                          <p:spTgt spid="8">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8">
                                            <p:txEl>
                                              <p:pRg st="3" end="3"/>
                                            </p:txEl>
                                          </p:spTgt>
                                        </p:tgtEl>
                                        <p:attrNameLst>
                                          <p:attrName>style.visibility</p:attrName>
                                        </p:attrNameLst>
                                      </p:cBhvr>
                                      <p:to>
                                        <p:strVal val="visible"/>
                                      </p:to>
                                    </p:set>
                                    <p:animEffect transition="in" filter="wipe(down)">
                                      <p:cBhvr>
                                        <p:cTn id="27" dur="500"/>
                                        <p:tgtEl>
                                          <p:spTgt spid="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8ACD56F-6B2B-2516-9930-938998299060}"/>
              </a:ext>
            </a:extLst>
          </p:cNvPr>
          <p:cNvSpPr>
            <a:spLocks noGrp="1"/>
          </p:cNvSpPr>
          <p:nvPr>
            <p:ph idx="1"/>
          </p:nvPr>
        </p:nvSpPr>
        <p:spPr>
          <a:xfrm>
            <a:off x="239232" y="216904"/>
            <a:ext cx="11722396" cy="6385915"/>
          </a:xfrm>
        </p:spPr>
        <p:txBody>
          <a:bodyPr>
            <a:normAutofit lnSpcReduction="10000"/>
          </a:bodyPr>
          <a:lstStyle/>
          <a:p>
            <a:pPr algn="just"/>
            <a:r>
              <a:rPr lang="es-ES" sz="3200" b="1" dirty="0"/>
              <a:t>Asimismo, de los trabajos de dos grandes neurocientíficos, Joseph Le-</a:t>
            </a:r>
            <a:r>
              <a:rPr lang="es-ES" sz="3200" b="1" dirty="0" err="1"/>
              <a:t>Doux</a:t>
            </a:r>
            <a:r>
              <a:rPr lang="es-ES" sz="3200" b="1" dirty="0"/>
              <a:t> y Antonio Damasio, se desprende lo siguiente:</a:t>
            </a:r>
          </a:p>
          <a:p>
            <a:pPr algn="just"/>
            <a:r>
              <a:rPr lang="es-ES" sz="3200" b="1" dirty="0"/>
              <a:t>Asimismo, y si bien las decisiones importantes tienen un proceso de razonamiento posterior al inicial (meta consciente), es necesario reconocer que la estimulación primera influye más que la segunda o las subsiguientes emociones y el alcance de las metas: si un sujeto evoca sucesos tristes, se sentirá triste, si evoca situaciones en las que obtuvo éxito, tendrá una predisposición natural para volver a serlo. </a:t>
            </a:r>
          </a:p>
          <a:p>
            <a:pPr algn="just"/>
            <a:r>
              <a:rPr lang="es-ES" sz="3200" b="1" dirty="0"/>
              <a:t>Precisamente, entre los descubrimientos más interesantes de las neurociencias modernas, se encuentran los siguientes</a:t>
            </a:r>
          </a:p>
          <a:p>
            <a:endParaRPr lang="es-PE" dirty="0"/>
          </a:p>
        </p:txBody>
      </p:sp>
      <p:sp>
        <p:nvSpPr>
          <p:cNvPr id="2" name="Marcador de fecha 1">
            <a:extLst>
              <a:ext uri="{FF2B5EF4-FFF2-40B4-BE49-F238E27FC236}">
                <a16:creationId xmlns:a16="http://schemas.microsoft.com/office/drawing/2014/main" id="{A2355F48-2B48-4C1A-8602-461636759CEE}"/>
              </a:ext>
            </a:extLst>
          </p:cNvPr>
          <p:cNvSpPr>
            <a:spLocks noGrp="1"/>
          </p:cNvSpPr>
          <p:nvPr>
            <p:ph type="dt" sz="half" idx="10"/>
          </p:nvPr>
        </p:nvSpPr>
        <p:spPr/>
        <p:txBody>
          <a:bodyPr/>
          <a:lstStyle/>
          <a:p>
            <a:fld id="{BDBC3043-D935-44E3-8B71-40D551EAA4D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88967804-C283-44EC-A5AE-ABDE857325FA}"/>
              </a:ext>
            </a:extLst>
          </p:cNvPr>
          <p:cNvSpPr>
            <a:spLocks noGrp="1"/>
          </p:cNvSpPr>
          <p:nvPr>
            <p:ph type="sldNum" sz="quarter" idx="12"/>
          </p:nvPr>
        </p:nvSpPr>
        <p:spPr>
          <a:xfrm>
            <a:off x="7530547" y="0"/>
            <a:ext cx="2743200" cy="365125"/>
          </a:xfrm>
        </p:spPr>
        <p:txBody>
          <a:bodyPr/>
          <a:lstStyle/>
          <a:p>
            <a:fld id="{6D22F896-40B5-4ADD-8801-0D06FADFA095}" type="slidenum">
              <a:rPr lang="en-US" sz="2400" b="1" smtClean="0">
                <a:solidFill>
                  <a:srgbClr val="FFFF00"/>
                </a:solidFill>
              </a:rPr>
              <a:t>320</a:t>
            </a:fld>
            <a:endParaRPr lang="en-US" sz="2400" b="1" dirty="0">
              <a:solidFill>
                <a:srgbClr val="FFFF00"/>
              </a:solidFill>
            </a:endParaRPr>
          </a:p>
        </p:txBody>
      </p:sp>
    </p:spTree>
    <p:extLst>
      <p:ext uri="{BB962C8B-B14F-4D97-AF65-F5344CB8AC3E}">
        <p14:creationId xmlns:p14="http://schemas.microsoft.com/office/powerpoint/2010/main" val="249736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CFD5A62D-2422-CFE4-D669-3712A4C5EE30}"/>
              </a:ext>
            </a:extLst>
          </p:cNvPr>
          <p:cNvSpPr>
            <a:spLocks noGrp="1"/>
          </p:cNvSpPr>
          <p:nvPr>
            <p:ph idx="1"/>
          </p:nvPr>
        </p:nvSpPr>
        <p:spPr>
          <a:xfrm>
            <a:off x="175436" y="238169"/>
            <a:ext cx="11786191" cy="6375282"/>
          </a:xfrm>
        </p:spPr>
        <p:txBody>
          <a:bodyPr>
            <a:noAutofit/>
          </a:bodyPr>
          <a:lstStyle/>
          <a:p>
            <a:pPr algn="just"/>
            <a:r>
              <a:rPr lang="es-MX" sz="4400" b="1" dirty="0"/>
              <a:t>El cerebro no distingue entre lo que ocurre en la realidad y lo que, por propia voluntad, una persona instala en su mente.</a:t>
            </a:r>
          </a:p>
          <a:p>
            <a:pPr algn="just"/>
            <a:r>
              <a:rPr lang="es-MX" sz="4400" b="1" dirty="0"/>
              <a:t>La realidad también se construye por la fuerza de los pensamientos.</a:t>
            </a:r>
          </a:p>
          <a:p>
            <a:pPr algn="just"/>
            <a:r>
              <a:rPr lang="es-MX" sz="4400" b="1" dirty="0"/>
              <a:t>La relación entre el tipo de pensamiento de una persona, su conducta y sus logros o fracasos ha sido comprobada científicamente en varias oportunidades.</a:t>
            </a:r>
            <a:endParaRPr lang="es-PE" sz="4400" b="1" dirty="0"/>
          </a:p>
        </p:txBody>
      </p:sp>
      <p:sp>
        <p:nvSpPr>
          <p:cNvPr id="2" name="Marcador de fecha 1">
            <a:extLst>
              <a:ext uri="{FF2B5EF4-FFF2-40B4-BE49-F238E27FC236}">
                <a16:creationId xmlns:a16="http://schemas.microsoft.com/office/drawing/2014/main" id="{FA08D4CB-9025-4EEA-BDD8-82B9D7627247}"/>
              </a:ext>
            </a:extLst>
          </p:cNvPr>
          <p:cNvSpPr>
            <a:spLocks noGrp="1"/>
          </p:cNvSpPr>
          <p:nvPr>
            <p:ph type="dt" sz="half" idx="10"/>
          </p:nvPr>
        </p:nvSpPr>
        <p:spPr>
          <a:xfrm>
            <a:off x="8679180" y="6430888"/>
            <a:ext cx="2910840" cy="365125"/>
          </a:xfrm>
        </p:spPr>
        <p:txBody>
          <a:bodyPr/>
          <a:lstStyle/>
          <a:p>
            <a:fld id="{151D869E-B332-4E6B-B762-DB047C6361F9}"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4497A9BB-9707-4D8A-88CE-252ECD295FD1}"/>
              </a:ext>
            </a:extLst>
          </p:cNvPr>
          <p:cNvSpPr>
            <a:spLocks noGrp="1"/>
          </p:cNvSpPr>
          <p:nvPr>
            <p:ph type="sldNum" sz="quarter" idx="12"/>
          </p:nvPr>
        </p:nvSpPr>
        <p:spPr>
          <a:xfrm>
            <a:off x="7861852" y="55606"/>
            <a:ext cx="2743200" cy="365125"/>
          </a:xfrm>
        </p:spPr>
        <p:txBody>
          <a:bodyPr/>
          <a:lstStyle/>
          <a:p>
            <a:fld id="{6D22F896-40B5-4ADD-8801-0D06FADFA095}" type="slidenum">
              <a:rPr lang="en-US" sz="2400" b="1" smtClean="0">
                <a:solidFill>
                  <a:srgbClr val="FFFF00"/>
                </a:solidFill>
              </a:rPr>
              <a:t>321</a:t>
            </a:fld>
            <a:endParaRPr lang="en-US" sz="2400" b="1" dirty="0">
              <a:solidFill>
                <a:srgbClr val="FFFF00"/>
              </a:solidFill>
            </a:endParaRPr>
          </a:p>
        </p:txBody>
      </p:sp>
    </p:spTree>
    <p:extLst>
      <p:ext uri="{BB962C8B-B14F-4D97-AF65-F5344CB8AC3E}">
        <p14:creationId xmlns:p14="http://schemas.microsoft.com/office/powerpoint/2010/main" val="1122836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7561D3F-2D4E-CB8F-B29B-32DD256217E1}"/>
              </a:ext>
            </a:extLst>
          </p:cNvPr>
          <p:cNvSpPr>
            <a:spLocks noGrp="1"/>
          </p:cNvSpPr>
          <p:nvPr>
            <p:ph idx="1"/>
          </p:nvPr>
        </p:nvSpPr>
        <p:spPr>
          <a:xfrm>
            <a:off x="139109" y="642208"/>
            <a:ext cx="11913781" cy="5365188"/>
          </a:xfrm>
        </p:spPr>
        <p:txBody>
          <a:bodyPr>
            <a:normAutofit/>
          </a:bodyPr>
          <a:lstStyle/>
          <a:p>
            <a:pPr algn="just"/>
            <a:r>
              <a:rPr lang="es-MX" sz="3600" b="1" dirty="0"/>
              <a:t>En nuestro gimnasio cerebral hemos podido verificar estas afirmaciones en la práctica, mediante ejercicios diseñados especialmente para desactivar los neuro circuitos que programan a las personas para el fracaso y, paralelamente, activar aquellos que pueden conducirlas hacia el éxito.</a:t>
            </a:r>
          </a:p>
          <a:p>
            <a:pPr algn="just"/>
            <a:r>
              <a:rPr lang="es-MX" sz="3600" b="1" dirty="0"/>
              <a:t>Si bien utilizamos varias técnicas, en este este apartado deseo destacar la visualización creativa que, si bien se utiliza desde hace años, ha sido convalidada recientemente por las neurociencias.</a:t>
            </a:r>
          </a:p>
        </p:txBody>
      </p:sp>
      <p:sp>
        <p:nvSpPr>
          <p:cNvPr id="2" name="Marcador de fecha 1">
            <a:extLst>
              <a:ext uri="{FF2B5EF4-FFF2-40B4-BE49-F238E27FC236}">
                <a16:creationId xmlns:a16="http://schemas.microsoft.com/office/drawing/2014/main" id="{74A18734-6445-41BB-85F1-10CD2E1AC10D}"/>
              </a:ext>
            </a:extLst>
          </p:cNvPr>
          <p:cNvSpPr>
            <a:spLocks noGrp="1"/>
          </p:cNvSpPr>
          <p:nvPr>
            <p:ph type="dt" sz="half" idx="10"/>
          </p:nvPr>
        </p:nvSpPr>
        <p:spPr/>
        <p:txBody>
          <a:bodyPr/>
          <a:lstStyle/>
          <a:p>
            <a:fld id="{31E0A123-2564-4892-915D-458934709D0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B2C6835-01B0-4826-9582-5CCD0723D8D2}"/>
              </a:ext>
            </a:extLst>
          </p:cNvPr>
          <p:cNvSpPr>
            <a:spLocks noGrp="1"/>
          </p:cNvSpPr>
          <p:nvPr>
            <p:ph type="sldNum" sz="quarter" idx="12"/>
          </p:nvPr>
        </p:nvSpPr>
        <p:spPr>
          <a:xfrm>
            <a:off x="8431695" y="277083"/>
            <a:ext cx="2743200" cy="365125"/>
          </a:xfrm>
        </p:spPr>
        <p:txBody>
          <a:bodyPr/>
          <a:lstStyle/>
          <a:p>
            <a:fld id="{6D22F896-40B5-4ADD-8801-0D06FADFA095}" type="slidenum">
              <a:rPr lang="en-US" sz="2400" b="1" smtClean="0">
                <a:solidFill>
                  <a:srgbClr val="FFFF00"/>
                </a:solidFill>
              </a:rPr>
              <a:t>322</a:t>
            </a:fld>
            <a:endParaRPr lang="en-US" sz="2400" b="1" dirty="0">
              <a:solidFill>
                <a:srgbClr val="FFFF00"/>
              </a:solidFill>
            </a:endParaRPr>
          </a:p>
        </p:txBody>
      </p:sp>
    </p:spTree>
    <p:extLst>
      <p:ext uri="{BB962C8B-B14F-4D97-AF65-F5344CB8AC3E}">
        <p14:creationId xmlns:p14="http://schemas.microsoft.com/office/powerpoint/2010/main" val="2086571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DCEB570B-B903-97F2-1260-D1D56CBC21A5}"/>
              </a:ext>
            </a:extLst>
          </p:cNvPr>
          <p:cNvSpPr>
            <a:spLocks noGrp="1"/>
          </p:cNvSpPr>
          <p:nvPr>
            <p:ph idx="1"/>
          </p:nvPr>
        </p:nvSpPr>
        <p:spPr>
          <a:xfrm>
            <a:off x="239232" y="238170"/>
            <a:ext cx="11796824" cy="6407179"/>
          </a:xfrm>
        </p:spPr>
        <p:txBody>
          <a:bodyPr/>
          <a:lstStyle/>
          <a:p>
            <a:pPr algn="just"/>
            <a:r>
              <a:rPr lang="es-ES" sz="3600" b="1" dirty="0"/>
              <a:t>Por ejemplo, si le propongo que piense en un maletín, usted no verá mentalmente la palabra maletín, sino una imagen sobre éste o relacionada con éste. </a:t>
            </a:r>
          </a:p>
          <a:p>
            <a:pPr algn="just"/>
            <a:r>
              <a:rPr lang="es-ES" sz="3600" b="1" dirty="0"/>
              <a:t>Lo mismo sucederá si prueba con otras expresiones que lea en este momento, por ejemplo, avión, edificio, montañas. </a:t>
            </a:r>
          </a:p>
          <a:p>
            <a:pPr algn="just"/>
            <a:r>
              <a:rPr lang="es-ES" sz="3600" b="1" dirty="0"/>
              <a:t>Precisamente, una de las razones por las cuales la visualización creativa es efectiva se debe al hecho comprobado de que el cerebro no piensa en palabras, sino en imágenes.</a:t>
            </a:r>
          </a:p>
          <a:p>
            <a:endParaRPr lang="es-PE" dirty="0"/>
          </a:p>
        </p:txBody>
      </p:sp>
      <p:sp>
        <p:nvSpPr>
          <p:cNvPr id="2" name="Marcador de fecha 1">
            <a:extLst>
              <a:ext uri="{FF2B5EF4-FFF2-40B4-BE49-F238E27FC236}">
                <a16:creationId xmlns:a16="http://schemas.microsoft.com/office/drawing/2014/main" id="{DB116F34-D98F-4C6E-B652-488FC1811FA3}"/>
              </a:ext>
            </a:extLst>
          </p:cNvPr>
          <p:cNvSpPr>
            <a:spLocks noGrp="1"/>
          </p:cNvSpPr>
          <p:nvPr>
            <p:ph type="dt" sz="half" idx="10"/>
          </p:nvPr>
        </p:nvSpPr>
        <p:spPr/>
        <p:txBody>
          <a:bodyPr/>
          <a:lstStyle/>
          <a:p>
            <a:fld id="{CE4082B0-130B-4BE1-B00F-B072D6B992D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87118E1-1E10-4BB6-A54C-431D844438EA}"/>
              </a:ext>
            </a:extLst>
          </p:cNvPr>
          <p:cNvSpPr>
            <a:spLocks noGrp="1"/>
          </p:cNvSpPr>
          <p:nvPr>
            <p:ph type="sldNum" sz="quarter" idx="12"/>
          </p:nvPr>
        </p:nvSpPr>
        <p:spPr>
          <a:xfrm>
            <a:off x="7914861" y="0"/>
            <a:ext cx="2743200" cy="365125"/>
          </a:xfrm>
        </p:spPr>
        <p:txBody>
          <a:bodyPr/>
          <a:lstStyle/>
          <a:p>
            <a:fld id="{6D22F896-40B5-4ADD-8801-0D06FADFA095}" type="slidenum">
              <a:rPr lang="en-US" sz="2400" b="1" smtClean="0">
                <a:solidFill>
                  <a:srgbClr val="FFFF00"/>
                </a:solidFill>
              </a:rPr>
              <a:t>323</a:t>
            </a:fld>
            <a:endParaRPr lang="en-US" sz="2400" b="1" dirty="0">
              <a:solidFill>
                <a:srgbClr val="FFFF00"/>
              </a:solidFill>
            </a:endParaRPr>
          </a:p>
        </p:txBody>
      </p:sp>
    </p:spTree>
    <p:extLst>
      <p:ext uri="{BB962C8B-B14F-4D97-AF65-F5344CB8AC3E}">
        <p14:creationId xmlns:p14="http://schemas.microsoft.com/office/powerpoint/2010/main" val="3505313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2EB4F2B-5C1D-1C82-467D-77C2C4DB43A5}"/>
              </a:ext>
            </a:extLst>
          </p:cNvPr>
          <p:cNvSpPr>
            <a:spLocks noGrp="1"/>
          </p:cNvSpPr>
          <p:nvPr>
            <p:ph type="title"/>
          </p:nvPr>
        </p:nvSpPr>
        <p:spPr>
          <a:xfrm>
            <a:off x="132522" y="221033"/>
            <a:ext cx="11926956" cy="1469543"/>
          </a:xfrm>
          <a:solidFill>
            <a:srgbClr val="FF0000"/>
          </a:solidFill>
        </p:spPr>
        <p:txBody>
          <a:bodyPr>
            <a:normAutofit fontScale="90000"/>
          </a:bodyPr>
          <a:lstStyle/>
          <a:p>
            <a:pPr algn="ctr"/>
            <a:r>
              <a:rPr lang="es-MX" b="1" dirty="0"/>
              <a:t>LO QUE SE VIENE CADA VEZ CON MAYOR FUERZA: ESPIRITUALIDAD</a:t>
            </a:r>
            <a:br>
              <a:rPr lang="es-MX" b="1" dirty="0"/>
            </a:br>
            <a:r>
              <a:rPr lang="es-MX" b="1" dirty="0"/>
              <a:t>Y ALINEAMIENTO CENTRADO EN VALORES</a:t>
            </a:r>
            <a:endParaRPr lang="es-PE" b="1" dirty="0"/>
          </a:p>
        </p:txBody>
      </p:sp>
      <p:sp>
        <p:nvSpPr>
          <p:cNvPr id="3" name="Marcador de contenido 2">
            <a:extLst>
              <a:ext uri="{FF2B5EF4-FFF2-40B4-BE49-F238E27FC236}">
                <a16:creationId xmlns:a16="http://schemas.microsoft.com/office/drawing/2014/main" id="{0F7F6FA5-6C24-74CC-EC7D-98B41CF65A95}"/>
              </a:ext>
            </a:extLst>
          </p:cNvPr>
          <p:cNvSpPr>
            <a:spLocks noGrp="1"/>
          </p:cNvSpPr>
          <p:nvPr>
            <p:ph idx="1"/>
          </p:nvPr>
        </p:nvSpPr>
        <p:spPr>
          <a:xfrm>
            <a:off x="132521" y="1864951"/>
            <a:ext cx="11926955" cy="4865458"/>
          </a:xfrm>
        </p:spPr>
        <p:txBody>
          <a:bodyPr>
            <a:normAutofit/>
          </a:bodyPr>
          <a:lstStyle/>
          <a:p>
            <a:pPr algn="just"/>
            <a:r>
              <a:rPr lang="es-MX" sz="2800" b="1" dirty="0"/>
              <a:t>Lo que se denomina espiritualidad en las empresas no debe confundirse con el incentivo a profesar una religión determinada, ya que ello corresponde a elecciones estrictamente individuales.</a:t>
            </a:r>
          </a:p>
          <a:p>
            <a:pPr algn="just"/>
            <a:r>
              <a:rPr lang="es-MX" sz="2800" b="1" dirty="0"/>
              <a:t>Por su parte, lo que se denomina alineamiento centrado en valores abarca al ser humano en un sentido de pertenencia superior al de su contexto profesional o empresarial.</a:t>
            </a:r>
          </a:p>
          <a:p>
            <a:pPr algn="just"/>
            <a:r>
              <a:rPr lang="es-MX" sz="2800" b="1" dirty="0"/>
              <a:t>La espiritualidad en las organizaciones alude a la transformación del paradigma actual relacionado con la misión, la ética y los valores en las profesiones, el trabajo y los negocios.</a:t>
            </a:r>
          </a:p>
          <a:p>
            <a:pPr algn="just"/>
            <a:r>
              <a:rPr lang="es-MX" sz="2800" b="1" dirty="0"/>
              <a:t>Esto es: el análisis del sentido profundo del trabajo y su verdadera trascendencia</a:t>
            </a:r>
            <a:r>
              <a:rPr lang="es-MX" b="1" dirty="0"/>
              <a:t>.</a:t>
            </a:r>
            <a:endParaRPr lang="es-PE" b="1" dirty="0"/>
          </a:p>
        </p:txBody>
      </p:sp>
      <p:sp>
        <p:nvSpPr>
          <p:cNvPr id="4" name="Marcador de fecha 3">
            <a:extLst>
              <a:ext uri="{FF2B5EF4-FFF2-40B4-BE49-F238E27FC236}">
                <a16:creationId xmlns:a16="http://schemas.microsoft.com/office/drawing/2014/main" id="{CE713271-3D72-4960-8239-E291C58F9963}"/>
              </a:ext>
            </a:extLst>
          </p:cNvPr>
          <p:cNvSpPr>
            <a:spLocks noGrp="1"/>
          </p:cNvSpPr>
          <p:nvPr>
            <p:ph type="dt" sz="half" idx="10"/>
          </p:nvPr>
        </p:nvSpPr>
        <p:spPr/>
        <p:txBody>
          <a:bodyPr/>
          <a:lstStyle/>
          <a:p>
            <a:fld id="{07C53FF4-E5A3-4789-8D75-33CE26CF276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2429FAEF-26D3-4135-AFCD-30FDE77B5051}"/>
              </a:ext>
            </a:extLst>
          </p:cNvPr>
          <p:cNvSpPr>
            <a:spLocks noGrp="1"/>
          </p:cNvSpPr>
          <p:nvPr>
            <p:ph type="sldNum" sz="quarter" idx="12"/>
          </p:nvPr>
        </p:nvSpPr>
        <p:spPr>
          <a:xfrm>
            <a:off x="9147313" y="590679"/>
            <a:ext cx="2743200" cy="365125"/>
          </a:xfrm>
        </p:spPr>
        <p:txBody>
          <a:bodyPr/>
          <a:lstStyle/>
          <a:p>
            <a:fld id="{6D22F896-40B5-4ADD-8801-0D06FADFA095}" type="slidenum">
              <a:rPr lang="en-US" sz="2400" b="1" smtClean="0">
                <a:solidFill>
                  <a:srgbClr val="FFFF00"/>
                </a:solidFill>
              </a:rPr>
              <a:t>324</a:t>
            </a:fld>
            <a:endParaRPr lang="en-US" sz="2400" b="1" dirty="0">
              <a:solidFill>
                <a:srgbClr val="FFFF00"/>
              </a:solidFill>
            </a:endParaRPr>
          </a:p>
        </p:txBody>
      </p:sp>
    </p:spTree>
    <p:extLst>
      <p:ext uri="{BB962C8B-B14F-4D97-AF65-F5344CB8AC3E}">
        <p14:creationId xmlns:p14="http://schemas.microsoft.com/office/powerpoint/2010/main" val="2008900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D9B656F-421E-AF1C-13A7-D5533499C5FA}"/>
              </a:ext>
            </a:extLst>
          </p:cNvPr>
          <p:cNvSpPr>
            <a:spLocks noGrp="1"/>
          </p:cNvSpPr>
          <p:nvPr>
            <p:ph type="title"/>
          </p:nvPr>
        </p:nvSpPr>
        <p:spPr>
          <a:xfrm>
            <a:off x="2504660" y="168025"/>
            <a:ext cx="6748670" cy="627105"/>
          </a:xfrm>
          <a:solidFill>
            <a:srgbClr val="FF0000"/>
          </a:solidFill>
        </p:spPr>
        <p:txBody>
          <a:bodyPr>
            <a:normAutofit fontScale="90000"/>
          </a:bodyPr>
          <a:lstStyle/>
          <a:p>
            <a:r>
              <a:rPr lang="es-PE" b="1" dirty="0"/>
              <a:t>EL ENTRENAMIENTO CEREBRAL</a:t>
            </a:r>
          </a:p>
        </p:txBody>
      </p:sp>
      <p:sp>
        <p:nvSpPr>
          <p:cNvPr id="3" name="Marcador de contenido 2">
            <a:extLst>
              <a:ext uri="{FF2B5EF4-FFF2-40B4-BE49-F238E27FC236}">
                <a16:creationId xmlns:a16="http://schemas.microsoft.com/office/drawing/2014/main" id="{AC609E9C-A156-C5A6-A835-0FDAAEB23E29}"/>
              </a:ext>
            </a:extLst>
          </p:cNvPr>
          <p:cNvSpPr>
            <a:spLocks noGrp="1"/>
          </p:cNvSpPr>
          <p:nvPr>
            <p:ph idx="1"/>
          </p:nvPr>
        </p:nvSpPr>
        <p:spPr>
          <a:xfrm>
            <a:off x="168810" y="938070"/>
            <a:ext cx="11803449" cy="5504952"/>
          </a:xfrm>
        </p:spPr>
        <p:txBody>
          <a:bodyPr>
            <a:noAutofit/>
          </a:bodyPr>
          <a:lstStyle/>
          <a:p>
            <a:pPr algn="just"/>
            <a:r>
              <a:rPr lang="es-MX" sz="2800" b="1" dirty="0"/>
              <a:t>Los gimnasios cerebrales son una realidad en varios países. </a:t>
            </a:r>
          </a:p>
          <a:p>
            <a:pPr algn="just"/>
            <a:r>
              <a:rPr lang="es-MX" sz="2800" b="1" dirty="0"/>
              <a:t>Si bien en un primer momento fueron los altos directivos quienes comenzaron con esta actividad, poco a poco se fue extendiendo hasta abarcar casi todos los niveles en las organizaciones de avanzada. </a:t>
            </a:r>
          </a:p>
          <a:p>
            <a:pPr algn="just"/>
            <a:r>
              <a:rPr lang="es-MX" sz="2800" b="1" dirty="0"/>
              <a:t>En líneas generales, se trabaja sobre dos grandes áreas:</a:t>
            </a:r>
          </a:p>
          <a:p>
            <a:pPr algn="just"/>
            <a:r>
              <a:rPr lang="es-MX" sz="2800" b="1" dirty="0">
                <a:solidFill>
                  <a:srgbClr val="FF0000"/>
                </a:solidFill>
              </a:rPr>
              <a:t>1. Potenciación de las capacidades neurocognitivas</a:t>
            </a:r>
          </a:p>
          <a:p>
            <a:pPr algn="just"/>
            <a:r>
              <a:rPr lang="es-MX" sz="2800" b="1" dirty="0"/>
              <a:t>Atención</a:t>
            </a:r>
          </a:p>
          <a:p>
            <a:pPr algn="just"/>
            <a:r>
              <a:rPr lang="es-MX" sz="2800" b="1" dirty="0"/>
              <a:t>Concentración</a:t>
            </a:r>
          </a:p>
          <a:p>
            <a:pPr algn="just"/>
            <a:r>
              <a:rPr lang="es-MX" sz="2800" b="1" dirty="0"/>
              <a:t>Memoria</a:t>
            </a:r>
          </a:p>
          <a:p>
            <a:pPr algn="just"/>
            <a:r>
              <a:rPr lang="es-MX" sz="2800" b="1" dirty="0"/>
              <a:t>Creatividad</a:t>
            </a:r>
          </a:p>
          <a:p>
            <a:pPr algn="just"/>
            <a:r>
              <a:rPr lang="es-MX" sz="2800" b="1" dirty="0"/>
              <a:t>Velocidad mental</a:t>
            </a:r>
            <a:endParaRPr lang="es-PE" sz="2800" b="1" dirty="0"/>
          </a:p>
        </p:txBody>
      </p:sp>
      <p:sp>
        <p:nvSpPr>
          <p:cNvPr id="4" name="Marcador de fecha 3">
            <a:extLst>
              <a:ext uri="{FF2B5EF4-FFF2-40B4-BE49-F238E27FC236}">
                <a16:creationId xmlns:a16="http://schemas.microsoft.com/office/drawing/2014/main" id="{CE628D8F-EC6C-439C-A4B4-141AB05E8EF9}"/>
              </a:ext>
            </a:extLst>
          </p:cNvPr>
          <p:cNvSpPr>
            <a:spLocks noGrp="1"/>
          </p:cNvSpPr>
          <p:nvPr>
            <p:ph type="dt" sz="half" idx="10"/>
          </p:nvPr>
        </p:nvSpPr>
        <p:spPr/>
        <p:txBody>
          <a:bodyPr/>
          <a:lstStyle/>
          <a:p>
            <a:fld id="{EC7173F6-D76C-49E3-8DB7-CB007E48A210}"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06F02CA9-BC3C-43C1-B741-4931B195CDD5}"/>
              </a:ext>
            </a:extLst>
          </p:cNvPr>
          <p:cNvSpPr>
            <a:spLocks noGrp="1"/>
          </p:cNvSpPr>
          <p:nvPr>
            <p:ph type="sldNum" sz="quarter" idx="12"/>
          </p:nvPr>
        </p:nvSpPr>
        <p:spPr/>
        <p:txBody>
          <a:bodyPr/>
          <a:lstStyle/>
          <a:p>
            <a:fld id="{6D22F896-40B5-4ADD-8801-0D06FADFA095}" type="slidenum">
              <a:rPr lang="en-US" sz="2400" b="1" smtClean="0">
                <a:solidFill>
                  <a:srgbClr val="FFFF00"/>
                </a:solidFill>
              </a:rPr>
              <a:t>325</a:t>
            </a:fld>
            <a:endParaRPr lang="en-US" sz="2400" b="1" dirty="0">
              <a:solidFill>
                <a:srgbClr val="FFFF00"/>
              </a:solidFill>
            </a:endParaRPr>
          </a:p>
        </p:txBody>
      </p:sp>
    </p:spTree>
    <p:extLst>
      <p:ext uri="{BB962C8B-B14F-4D97-AF65-F5344CB8AC3E}">
        <p14:creationId xmlns:p14="http://schemas.microsoft.com/office/powerpoint/2010/main" val="14445394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circle(in)">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circle(in)">
                                      <p:cBhvr>
                                        <p:cTn id="47"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8D423293-9B91-9E41-A2FF-695A5C9F23FA}"/>
              </a:ext>
            </a:extLst>
          </p:cNvPr>
          <p:cNvSpPr>
            <a:spLocks noGrp="1"/>
          </p:cNvSpPr>
          <p:nvPr>
            <p:ph idx="1"/>
          </p:nvPr>
        </p:nvSpPr>
        <p:spPr>
          <a:xfrm>
            <a:off x="274983" y="193482"/>
            <a:ext cx="11718234" cy="6472361"/>
          </a:xfrm>
        </p:spPr>
        <p:txBody>
          <a:bodyPr>
            <a:normAutofit/>
          </a:bodyPr>
          <a:lstStyle/>
          <a:p>
            <a:pPr algn="just"/>
            <a:r>
              <a:rPr lang="es-MX" sz="4400" b="1" dirty="0"/>
              <a:t>2. Potenciación de las habilidades de autoliderazgo emocional.</a:t>
            </a:r>
          </a:p>
          <a:p>
            <a:pPr algn="just"/>
            <a:r>
              <a:rPr lang="es-MX" sz="4400" b="1" dirty="0">
                <a:solidFill>
                  <a:srgbClr val="FF0000"/>
                </a:solidFill>
              </a:rPr>
              <a:t>Armonía con uno mismo y con los demás.</a:t>
            </a:r>
          </a:p>
          <a:p>
            <a:pPr algn="just"/>
            <a:r>
              <a:rPr lang="es-MX" sz="4400" b="1" dirty="0"/>
              <a:t>Superación del estrés.</a:t>
            </a:r>
          </a:p>
          <a:p>
            <a:pPr algn="just"/>
            <a:r>
              <a:rPr lang="es-MX" sz="4400" b="1" dirty="0"/>
              <a:t>Hábitos saludables para el cerebro.</a:t>
            </a:r>
          </a:p>
          <a:p>
            <a:pPr algn="just"/>
            <a:r>
              <a:rPr lang="es-MX" sz="4400" b="1" dirty="0"/>
              <a:t>Habilidades de comunicación.</a:t>
            </a:r>
          </a:p>
          <a:p>
            <a:pPr algn="just"/>
            <a:r>
              <a:rPr lang="es-MX" sz="4400" b="1" dirty="0"/>
              <a:t>Relaciones sociales positivas.</a:t>
            </a:r>
          </a:p>
          <a:p>
            <a:pPr algn="just"/>
            <a:r>
              <a:rPr lang="es-MX" sz="4400" b="1" dirty="0"/>
              <a:t>Decisiones acertadas.</a:t>
            </a:r>
            <a:endParaRPr lang="es-PE" sz="4400" b="1" dirty="0"/>
          </a:p>
        </p:txBody>
      </p:sp>
      <p:sp>
        <p:nvSpPr>
          <p:cNvPr id="2" name="Marcador de fecha 1">
            <a:extLst>
              <a:ext uri="{FF2B5EF4-FFF2-40B4-BE49-F238E27FC236}">
                <a16:creationId xmlns:a16="http://schemas.microsoft.com/office/drawing/2014/main" id="{87F6677F-B7A9-4330-8C80-31816A1366E6}"/>
              </a:ext>
            </a:extLst>
          </p:cNvPr>
          <p:cNvSpPr>
            <a:spLocks noGrp="1"/>
          </p:cNvSpPr>
          <p:nvPr>
            <p:ph type="dt" sz="half" idx="10"/>
          </p:nvPr>
        </p:nvSpPr>
        <p:spPr/>
        <p:txBody>
          <a:bodyPr/>
          <a:lstStyle/>
          <a:p>
            <a:fld id="{C4595CB4-63B8-43F1-94DA-D6A897588136}"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0D6121AB-BD67-485D-82CB-D880F6EA6F80}"/>
              </a:ext>
            </a:extLst>
          </p:cNvPr>
          <p:cNvSpPr>
            <a:spLocks noGrp="1"/>
          </p:cNvSpPr>
          <p:nvPr>
            <p:ph type="sldNum" sz="quarter" idx="12"/>
          </p:nvPr>
        </p:nvSpPr>
        <p:spPr>
          <a:xfrm>
            <a:off x="7981121" y="9594"/>
            <a:ext cx="2743200" cy="365125"/>
          </a:xfrm>
        </p:spPr>
        <p:txBody>
          <a:bodyPr/>
          <a:lstStyle/>
          <a:p>
            <a:fld id="{6D22F896-40B5-4ADD-8801-0D06FADFA095}" type="slidenum">
              <a:rPr lang="en-US" sz="2400" b="1" smtClean="0">
                <a:solidFill>
                  <a:srgbClr val="FFFF00"/>
                </a:solidFill>
              </a:rPr>
              <a:t>326</a:t>
            </a:fld>
            <a:endParaRPr lang="en-US" sz="2400" b="1" dirty="0">
              <a:solidFill>
                <a:srgbClr val="FFFF00"/>
              </a:solidFill>
            </a:endParaRPr>
          </a:p>
        </p:txBody>
      </p:sp>
    </p:spTree>
    <p:extLst>
      <p:ext uri="{BB962C8B-B14F-4D97-AF65-F5344CB8AC3E}">
        <p14:creationId xmlns:p14="http://schemas.microsoft.com/office/powerpoint/2010/main" val="397548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circle(in)">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circle(in)">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circle(in)">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circle(in)">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circle(in)">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3523BF5F-57F9-E912-B046-9CBCB195B5E8}"/>
              </a:ext>
            </a:extLst>
          </p:cNvPr>
          <p:cNvSpPr>
            <a:spLocks noGrp="1"/>
          </p:cNvSpPr>
          <p:nvPr>
            <p:ph idx="1"/>
          </p:nvPr>
        </p:nvSpPr>
        <p:spPr>
          <a:xfrm>
            <a:off x="274983" y="219986"/>
            <a:ext cx="11704982" cy="6392849"/>
          </a:xfrm>
        </p:spPr>
        <p:txBody>
          <a:bodyPr>
            <a:normAutofit/>
          </a:bodyPr>
          <a:lstStyle/>
          <a:p>
            <a:pPr algn="just"/>
            <a:r>
              <a:rPr lang="es-MX" sz="3600" b="1" dirty="0"/>
              <a:t>Hoy se sabe que el cerebro tiene una capacidad de expansión notable, y que los seres humanos, independientemente de su edad, su ocupación y su lugar en el mundo, pueden potenciar sus habilidades, desarrollar nuevas capacidades y generar más inteligencia, llegando incluso a la intuitiva. </a:t>
            </a:r>
          </a:p>
          <a:p>
            <a:pPr algn="just"/>
            <a:r>
              <a:rPr lang="es-MX" sz="3600" b="1" dirty="0"/>
              <a:t>Para ello no hacen falta postulados ni metas grandilocuentes: es suficiente con que los líderes motiven a los miembros de los equipos de trabajo para que afronten este magnífico desafío.</a:t>
            </a:r>
            <a:endParaRPr lang="es-PE" sz="3600" b="1" dirty="0"/>
          </a:p>
        </p:txBody>
      </p:sp>
      <p:sp>
        <p:nvSpPr>
          <p:cNvPr id="2" name="Marcador de fecha 1">
            <a:extLst>
              <a:ext uri="{FF2B5EF4-FFF2-40B4-BE49-F238E27FC236}">
                <a16:creationId xmlns:a16="http://schemas.microsoft.com/office/drawing/2014/main" id="{F14D2831-4F14-4266-99B5-F42A9C509C0E}"/>
              </a:ext>
            </a:extLst>
          </p:cNvPr>
          <p:cNvSpPr>
            <a:spLocks noGrp="1"/>
          </p:cNvSpPr>
          <p:nvPr>
            <p:ph type="dt" sz="half" idx="10"/>
          </p:nvPr>
        </p:nvSpPr>
        <p:spPr/>
        <p:txBody>
          <a:bodyPr/>
          <a:lstStyle/>
          <a:p>
            <a:fld id="{490BCA49-85C7-4F61-B1A7-9ADACFFCBFE8}"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51BD641C-1935-4E09-A33A-AF2030C7722B}"/>
              </a:ext>
            </a:extLst>
          </p:cNvPr>
          <p:cNvSpPr>
            <a:spLocks noGrp="1"/>
          </p:cNvSpPr>
          <p:nvPr>
            <p:ph type="sldNum" sz="quarter" idx="12"/>
          </p:nvPr>
        </p:nvSpPr>
        <p:spPr>
          <a:xfrm>
            <a:off x="7769087" y="37423"/>
            <a:ext cx="2743200" cy="365125"/>
          </a:xfrm>
        </p:spPr>
        <p:txBody>
          <a:bodyPr/>
          <a:lstStyle/>
          <a:p>
            <a:fld id="{6D22F896-40B5-4ADD-8801-0D06FADFA095}" type="slidenum">
              <a:rPr lang="en-US" sz="2400" b="1" smtClean="0">
                <a:solidFill>
                  <a:srgbClr val="FFFF00"/>
                </a:solidFill>
              </a:rPr>
              <a:t>327</a:t>
            </a:fld>
            <a:endParaRPr lang="en-US" sz="2400" b="1" dirty="0">
              <a:solidFill>
                <a:srgbClr val="FFFF00"/>
              </a:solidFill>
            </a:endParaRPr>
          </a:p>
        </p:txBody>
      </p:sp>
    </p:spTree>
    <p:extLst>
      <p:ext uri="{BB962C8B-B14F-4D97-AF65-F5344CB8AC3E}">
        <p14:creationId xmlns:p14="http://schemas.microsoft.com/office/powerpoint/2010/main" val="2345366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circle(in)">
                                      <p:cBhvr>
                                        <p:cTn id="12"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5750">
            <a:extLst>
              <a:ext uri="{FF2B5EF4-FFF2-40B4-BE49-F238E27FC236}">
                <a16:creationId xmlns:a16="http://schemas.microsoft.com/office/drawing/2014/main" id="{1ECB79F1-FD2B-8C64-AA05-6E9C7400B592}"/>
              </a:ext>
            </a:extLst>
          </p:cNvPr>
          <p:cNvSpPr/>
          <p:nvPr/>
        </p:nvSpPr>
        <p:spPr>
          <a:xfrm>
            <a:off x="3277235" y="1098319"/>
            <a:ext cx="5637530" cy="982980"/>
          </a:xfrm>
          <a:prstGeom prst="rect">
            <a:avLst/>
          </a:prstGeom>
          <a:ln>
            <a:noFill/>
          </a:ln>
        </p:spPr>
        <p:txBody>
          <a:bodyPr vert="horz" lIns="0" tIns="0" rIns="0" bIns="0" rtlCol="0">
            <a:noAutofit/>
          </a:bodyPr>
          <a:lstStyle/>
          <a:p>
            <a:pPr>
              <a:lnSpc>
                <a:spcPct val="107000"/>
              </a:lnSpc>
              <a:spcAft>
                <a:spcPts val="800"/>
              </a:spcAft>
            </a:pPr>
            <a:r>
              <a:rPr lang="es-PE" sz="6000" b="1" u="sng" kern="100">
                <a:solidFill>
                  <a:srgbClr val="242B3A"/>
                </a:solidFill>
                <a:effectLst/>
                <a:uFill>
                  <a:solidFill>
                    <a:srgbClr val="FF7500"/>
                  </a:solidFill>
                </a:uFill>
                <a:latin typeface="Century Gothic" panose="020B0502020202020204" pitchFamily="34" charset="0"/>
                <a:ea typeface="Century Gothic" panose="020B0502020202020204" pitchFamily="34" charset="0"/>
                <a:cs typeface="Century Gothic" panose="020B0502020202020204" pitchFamily="34" charset="0"/>
              </a:rPr>
              <a:t>PREGUNTAS</a:t>
            </a:r>
            <a:endParaRPr lang="es-PE" sz="1100" kern="100">
              <a:solidFill>
                <a:srgbClr val="000000"/>
              </a:solidFill>
              <a:effectLst/>
              <a:latin typeface="Calibri" panose="020F0502020204030204" pitchFamily="34" charset="0"/>
              <a:ea typeface="Calibri" panose="020F0502020204030204" pitchFamily="34" charset="0"/>
            </a:endParaRPr>
          </a:p>
        </p:txBody>
      </p:sp>
      <p:pic>
        <p:nvPicPr>
          <p:cNvPr id="5" name="Picture 1129">
            <a:extLst>
              <a:ext uri="{FF2B5EF4-FFF2-40B4-BE49-F238E27FC236}">
                <a16:creationId xmlns:a16="http://schemas.microsoft.com/office/drawing/2014/main" id="{044F5539-5B47-7838-CBD8-07A800D02E38}"/>
              </a:ext>
            </a:extLst>
          </p:cNvPr>
          <p:cNvPicPr/>
          <p:nvPr/>
        </p:nvPicPr>
        <p:blipFill>
          <a:blip r:embed="rId2"/>
          <a:stretch>
            <a:fillRect/>
          </a:stretch>
        </p:blipFill>
        <p:spPr>
          <a:xfrm>
            <a:off x="15240" y="3810"/>
            <a:ext cx="12176760" cy="6850380"/>
          </a:xfrm>
          <a:prstGeom prst="rect">
            <a:avLst/>
          </a:prstGeom>
        </p:spPr>
      </p:pic>
      <p:sp>
        <p:nvSpPr>
          <p:cNvPr id="6" name="Rectangle 5750">
            <a:extLst>
              <a:ext uri="{FF2B5EF4-FFF2-40B4-BE49-F238E27FC236}">
                <a16:creationId xmlns:a16="http://schemas.microsoft.com/office/drawing/2014/main" id="{B0CED6FA-794D-5293-134B-3E3BE19B19DB}"/>
              </a:ext>
            </a:extLst>
          </p:cNvPr>
          <p:cNvSpPr/>
          <p:nvPr/>
        </p:nvSpPr>
        <p:spPr>
          <a:xfrm>
            <a:off x="4451408" y="2684318"/>
            <a:ext cx="5637530" cy="982980"/>
          </a:xfrm>
          <a:prstGeom prst="rect">
            <a:avLst/>
          </a:prstGeom>
          <a:ln>
            <a:noFill/>
          </a:ln>
        </p:spPr>
        <p:txBody>
          <a:bodyPr vert="horz" lIns="0" tIns="0" rIns="0" bIns="0" rtlCol="0">
            <a:noAutofit/>
          </a:bodyPr>
          <a:lstStyle/>
          <a:p>
            <a:pPr>
              <a:lnSpc>
                <a:spcPct val="107000"/>
              </a:lnSpc>
              <a:spcAft>
                <a:spcPts val="800"/>
              </a:spcAft>
            </a:pPr>
            <a:r>
              <a:rPr lang="es-PE" sz="6000" b="1" u="sng" kern="100" dirty="0">
                <a:solidFill>
                  <a:srgbClr val="242B3A"/>
                </a:solidFill>
                <a:effectLst/>
                <a:uFill>
                  <a:solidFill>
                    <a:srgbClr val="FF7500"/>
                  </a:solidFill>
                </a:uFill>
                <a:latin typeface="Century Gothic" panose="020B0502020202020204" pitchFamily="34" charset="0"/>
                <a:ea typeface="Century Gothic" panose="020B0502020202020204" pitchFamily="34" charset="0"/>
                <a:cs typeface="Century Gothic" panose="020B0502020202020204" pitchFamily="34" charset="0"/>
              </a:rPr>
              <a:t>PREGUNTAS</a:t>
            </a:r>
            <a:endParaRPr lang="es-PE" sz="1100" kern="100" dirty="0">
              <a:solidFill>
                <a:srgbClr val="000000"/>
              </a:solidFill>
              <a:effectLst/>
              <a:latin typeface="Calibri" panose="020F0502020204030204" pitchFamily="34" charset="0"/>
              <a:ea typeface="Calibri" panose="020F0502020204030204" pitchFamily="34" charset="0"/>
            </a:endParaRPr>
          </a:p>
        </p:txBody>
      </p:sp>
      <p:sp>
        <p:nvSpPr>
          <p:cNvPr id="2" name="Marcador de fecha 1">
            <a:extLst>
              <a:ext uri="{FF2B5EF4-FFF2-40B4-BE49-F238E27FC236}">
                <a16:creationId xmlns:a16="http://schemas.microsoft.com/office/drawing/2014/main" id="{9697BA68-2EDB-436F-A52D-5A13458E21A3}"/>
              </a:ext>
            </a:extLst>
          </p:cNvPr>
          <p:cNvSpPr>
            <a:spLocks noGrp="1"/>
          </p:cNvSpPr>
          <p:nvPr>
            <p:ph type="dt" sz="half" idx="10"/>
          </p:nvPr>
        </p:nvSpPr>
        <p:spPr/>
        <p:txBody>
          <a:bodyPr/>
          <a:lstStyle/>
          <a:p>
            <a:fld id="{A5E209CD-105E-4FB3-A609-6BA3A4ECFD0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EE1DE08-7BA3-422A-9061-EA35C2DF7A8D}"/>
              </a:ext>
            </a:extLst>
          </p:cNvPr>
          <p:cNvSpPr>
            <a:spLocks noGrp="1"/>
          </p:cNvSpPr>
          <p:nvPr>
            <p:ph type="sldNum" sz="quarter" idx="12"/>
          </p:nvPr>
        </p:nvSpPr>
        <p:spPr/>
        <p:txBody>
          <a:bodyPr/>
          <a:lstStyle/>
          <a:p>
            <a:fld id="{6D22F896-40B5-4ADD-8801-0D06FADFA095}" type="slidenum">
              <a:rPr lang="en-US" sz="2400" b="1" smtClean="0">
                <a:solidFill>
                  <a:srgbClr val="FF0000"/>
                </a:solidFill>
              </a:rPr>
              <a:t>328</a:t>
            </a:fld>
            <a:endParaRPr lang="en-US" sz="2400" b="1" dirty="0">
              <a:solidFill>
                <a:srgbClr val="FF0000"/>
              </a:solidFill>
            </a:endParaRPr>
          </a:p>
        </p:txBody>
      </p:sp>
    </p:spTree>
    <p:extLst>
      <p:ext uri="{BB962C8B-B14F-4D97-AF65-F5344CB8AC3E}">
        <p14:creationId xmlns:p14="http://schemas.microsoft.com/office/powerpoint/2010/main" val="9233492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48B4138A-84F3-A67C-89FC-914CD2B569BE}"/>
              </a:ext>
            </a:extLst>
          </p:cNvPr>
          <p:cNvSpPr/>
          <p:nvPr/>
        </p:nvSpPr>
        <p:spPr>
          <a:xfrm>
            <a:off x="2353339" y="2754684"/>
            <a:ext cx="7485321" cy="1569660"/>
          </a:xfrm>
          <a:prstGeom prst="rect">
            <a:avLst/>
          </a:prstGeom>
          <a:noFill/>
        </p:spPr>
        <p:txBody>
          <a:bodyPr wrap="square" lIns="91440" tIns="45720" rIns="91440" bIns="45720">
            <a:spAutoFit/>
          </a:bodyPr>
          <a:lstStyle/>
          <a:p>
            <a:pPr algn="ctr"/>
            <a:r>
              <a:rPr lang="es-ES" sz="96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GRACIAS</a:t>
            </a: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 </a:t>
            </a:r>
          </a:p>
        </p:txBody>
      </p:sp>
      <p:sp>
        <p:nvSpPr>
          <p:cNvPr id="2" name="Marcador de fecha 1">
            <a:extLst>
              <a:ext uri="{FF2B5EF4-FFF2-40B4-BE49-F238E27FC236}">
                <a16:creationId xmlns:a16="http://schemas.microsoft.com/office/drawing/2014/main" id="{1FE25027-335D-4366-8FC6-F04F3D5521C4}"/>
              </a:ext>
            </a:extLst>
          </p:cNvPr>
          <p:cNvSpPr>
            <a:spLocks noGrp="1"/>
          </p:cNvSpPr>
          <p:nvPr>
            <p:ph type="dt" sz="half" idx="10"/>
          </p:nvPr>
        </p:nvSpPr>
        <p:spPr/>
        <p:txBody>
          <a:bodyPr/>
          <a:lstStyle/>
          <a:p>
            <a:fld id="{248AD077-BBD2-4475-8D1C-03324B4249E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B5EC07B8-72B3-4D9E-83B2-A3D293D6861E}"/>
              </a:ext>
            </a:extLst>
          </p:cNvPr>
          <p:cNvSpPr>
            <a:spLocks noGrp="1"/>
          </p:cNvSpPr>
          <p:nvPr>
            <p:ph type="sldNum" sz="quarter" idx="12"/>
          </p:nvPr>
        </p:nvSpPr>
        <p:spPr/>
        <p:txBody>
          <a:bodyPr/>
          <a:lstStyle/>
          <a:p>
            <a:fld id="{6D22F896-40B5-4ADD-8801-0D06FADFA095}" type="slidenum">
              <a:rPr lang="en-US" sz="2400" b="1" smtClean="0">
                <a:solidFill>
                  <a:srgbClr val="FFFF00"/>
                </a:solidFill>
              </a:rPr>
              <a:t>329</a:t>
            </a:fld>
            <a:endParaRPr lang="en-US" sz="2400" b="1" dirty="0">
              <a:solidFill>
                <a:srgbClr val="FFFF00"/>
              </a:solidFill>
            </a:endParaRPr>
          </a:p>
        </p:txBody>
      </p:sp>
    </p:spTree>
    <p:extLst>
      <p:ext uri="{BB962C8B-B14F-4D97-AF65-F5344CB8AC3E}">
        <p14:creationId xmlns:p14="http://schemas.microsoft.com/office/powerpoint/2010/main" val="4264537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BAE216-5374-93BC-6187-C49BF5AED02F}"/>
              </a:ext>
            </a:extLst>
          </p:cNvPr>
          <p:cNvSpPr>
            <a:spLocks noGrp="1"/>
          </p:cNvSpPr>
          <p:nvPr>
            <p:ph type="title"/>
          </p:nvPr>
        </p:nvSpPr>
        <p:spPr>
          <a:xfrm>
            <a:off x="2637182" y="128269"/>
            <a:ext cx="5821017" cy="790872"/>
          </a:xfrm>
          <a:solidFill>
            <a:srgbClr val="FF0000"/>
          </a:solidFill>
        </p:spPr>
        <p:txBody>
          <a:bodyPr/>
          <a:lstStyle/>
          <a:p>
            <a:r>
              <a:rPr lang="es-MX" dirty="0">
                <a:latin typeface="Arial Black" panose="020B0A04020102020204" pitchFamily="34" charset="0"/>
              </a:rPr>
              <a:t>neuroliderzago</a:t>
            </a:r>
            <a:endParaRPr lang="es-PE"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F999DCA2-EDAD-0BAE-574D-7CB3EE3EB73F}"/>
              </a:ext>
            </a:extLst>
          </p:cNvPr>
          <p:cNvSpPr>
            <a:spLocks noGrp="1"/>
          </p:cNvSpPr>
          <p:nvPr>
            <p:ph idx="1"/>
          </p:nvPr>
        </p:nvSpPr>
        <p:spPr>
          <a:xfrm>
            <a:off x="314739" y="1107881"/>
            <a:ext cx="11625470" cy="5621850"/>
          </a:xfrm>
        </p:spPr>
        <p:txBody>
          <a:bodyPr>
            <a:normAutofit/>
          </a:bodyPr>
          <a:lstStyle/>
          <a:p>
            <a:pPr algn="just"/>
            <a:r>
              <a:rPr lang="es-MX" sz="3200" b="1" dirty="0"/>
              <a:t>Las siguientes áreas de estudio dentro del liderazgo:</a:t>
            </a:r>
          </a:p>
          <a:p>
            <a:pPr algn="just"/>
            <a:r>
              <a:rPr lang="es-MX" sz="3200" b="1" dirty="0"/>
              <a:t>Toma de decisiones y resolución de problemas </a:t>
            </a:r>
          </a:p>
          <a:p>
            <a:pPr algn="just"/>
            <a:r>
              <a:rPr lang="es-MX" sz="3200" b="1" dirty="0"/>
              <a:t>Regulación emocional</a:t>
            </a:r>
          </a:p>
          <a:p>
            <a:pPr algn="just"/>
            <a:r>
              <a:rPr lang="es-MX" sz="3200" b="1" dirty="0"/>
              <a:t>Colaborador e influir en otros</a:t>
            </a:r>
          </a:p>
          <a:p>
            <a:pPr algn="just"/>
            <a:r>
              <a:rPr lang="es-MX" sz="3200" b="1" dirty="0"/>
              <a:t>Cada una de tales tareas pueden integrar una perspectiva de neurociencias en los modelo existentes que nos apoyen en el abordaje de asuntos tales como:</a:t>
            </a:r>
          </a:p>
          <a:p>
            <a:pPr algn="just"/>
            <a:r>
              <a:rPr lang="es-MX" sz="3200" b="1" dirty="0"/>
              <a:t>Ayudar a las personas a convertirse en mejores lideres</a:t>
            </a:r>
          </a:p>
          <a:p>
            <a:pPr algn="just"/>
            <a:r>
              <a:rPr lang="es-MX" sz="3200" b="1" dirty="0"/>
              <a:t>Involucrar (comprometer) a los equipos </a:t>
            </a:r>
            <a:endParaRPr lang="es-PE" sz="3200" b="1" dirty="0"/>
          </a:p>
        </p:txBody>
      </p:sp>
      <p:sp>
        <p:nvSpPr>
          <p:cNvPr id="4" name="Marcador de fecha 3">
            <a:extLst>
              <a:ext uri="{FF2B5EF4-FFF2-40B4-BE49-F238E27FC236}">
                <a16:creationId xmlns:a16="http://schemas.microsoft.com/office/drawing/2014/main" id="{4DCC57F9-1AEF-4858-934E-8CA076985CF5}"/>
              </a:ext>
            </a:extLst>
          </p:cNvPr>
          <p:cNvSpPr>
            <a:spLocks noGrp="1"/>
          </p:cNvSpPr>
          <p:nvPr>
            <p:ph type="dt" sz="half" idx="10"/>
          </p:nvPr>
        </p:nvSpPr>
        <p:spPr/>
        <p:txBody>
          <a:bodyPr/>
          <a:lstStyle/>
          <a:p>
            <a:fld id="{8EE9002A-F647-4074-84D4-F23FAA6AE8C2}"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225010D4-07A5-488E-857B-D81B1C6AB11E}"/>
              </a:ext>
            </a:extLst>
          </p:cNvPr>
          <p:cNvSpPr>
            <a:spLocks noGrp="1"/>
          </p:cNvSpPr>
          <p:nvPr>
            <p:ph type="sldNum" sz="quarter" idx="12"/>
          </p:nvPr>
        </p:nvSpPr>
        <p:spPr/>
        <p:txBody>
          <a:bodyPr/>
          <a:lstStyle/>
          <a:p>
            <a:fld id="{6D22F896-40B5-4ADD-8801-0D06FADFA095}" type="slidenum">
              <a:rPr lang="en-US" sz="2400" b="1" smtClean="0">
                <a:solidFill>
                  <a:srgbClr val="FFFF00"/>
                </a:solidFill>
              </a:rPr>
              <a:t>33</a:t>
            </a:fld>
            <a:endParaRPr lang="en-US" sz="2400" b="1" dirty="0">
              <a:solidFill>
                <a:srgbClr val="FFFF00"/>
              </a:solidFill>
            </a:endParaRPr>
          </a:p>
        </p:txBody>
      </p:sp>
    </p:spTree>
    <p:extLst>
      <p:ext uri="{BB962C8B-B14F-4D97-AF65-F5344CB8AC3E}">
        <p14:creationId xmlns:p14="http://schemas.microsoft.com/office/powerpoint/2010/main" val="74626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B8ADFE-E647-4080-9773-8EA15B059546}"/>
              </a:ext>
            </a:extLst>
          </p:cNvPr>
          <p:cNvSpPr>
            <a:spLocks noGrp="1"/>
          </p:cNvSpPr>
          <p:nvPr>
            <p:ph type="title"/>
          </p:nvPr>
        </p:nvSpPr>
        <p:spPr>
          <a:xfrm>
            <a:off x="306456" y="118275"/>
            <a:ext cx="10512287" cy="1159580"/>
          </a:xfrm>
          <a:solidFill>
            <a:srgbClr val="FFC000"/>
          </a:solidFill>
        </p:spPr>
        <p:txBody>
          <a:bodyPr>
            <a:normAutofit fontScale="90000"/>
          </a:bodyPr>
          <a:lstStyle/>
          <a:p>
            <a:br>
              <a:rPr lang="es-PE" dirty="0"/>
            </a:br>
            <a:br>
              <a:rPr lang="es-PE" dirty="0"/>
            </a:br>
            <a:r>
              <a:rPr lang="es-PE" sz="4900" dirty="0">
                <a:latin typeface="Arial Black" panose="020B0A04020102020204" pitchFamily="34" charset="0"/>
              </a:rPr>
              <a:t>Características de un líder</a:t>
            </a:r>
            <a:br>
              <a:rPr lang="es-PE" sz="4900" dirty="0">
                <a:latin typeface="Arial Black" panose="020B0A04020102020204" pitchFamily="34" charset="0"/>
              </a:rPr>
            </a:br>
            <a:endParaRPr lang="es-PE" sz="4900" dirty="0">
              <a:latin typeface="Arial Black" panose="020B0A04020102020204" pitchFamily="34" charset="0"/>
            </a:endParaRPr>
          </a:p>
        </p:txBody>
      </p:sp>
      <p:sp>
        <p:nvSpPr>
          <p:cNvPr id="3" name="Marcador de contenido 2">
            <a:extLst>
              <a:ext uri="{FF2B5EF4-FFF2-40B4-BE49-F238E27FC236}">
                <a16:creationId xmlns:a16="http://schemas.microsoft.com/office/drawing/2014/main" id="{F6C9F971-603A-4F42-B730-488F4A282002}"/>
              </a:ext>
            </a:extLst>
          </p:cNvPr>
          <p:cNvSpPr>
            <a:spLocks noGrp="1"/>
          </p:cNvSpPr>
          <p:nvPr>
            <p:ph idx="1"/>
          </p:nvPr>
        </p:nvSpPr>
        <p:spPr>
          <a:xfrm>
            <a:off x="182217" y="1416937"/>
            <a:ext cx="6457121" cy="5156141"/>
          </a:xfrm>
        </p:spPr>
        <p:txBody>
          <a:bodyPr>
            <a:normAutofit lnSpcReduction="10000"/>
          </a:bodyPr>
          <a:lstStyle/>
          <a:p>
            <a:pPr algn="just"/>
            <a:r>
              <a:rPr lang="es-MX" sz="4400" b="1" dirty="0"/>
              <a:t>Los tres pilares en torno a los que se construye el liderazgo son: </a:t>
            </a:r>
          </a:p>
          <a:p>
            <a:pPr algn="just"/>
            <a:r>
              <a:rPr lang="es-MX" sz="4400" b="1" dirty="0"/>
              <a:t>Conseguir objetivos</a:t>
            </a:r>
          </a:p>
          <a:p>
            <a:pPr algn="just"/>
            <a:r>
              <a:rPr lang="es-MX" sz="4400" b="1" dirty="0"/>
              <a:t> Hacer equipo y</a:t>
            </a:r>
          </a:p>
          <a:p>
            <a:pPr algn="just"/>
            <a:r>
              <a:rPr lang="es-MX" sz="4400" b="1" dirty="0"/>
              <a:t>Desarrollar a los colaboradores.</a:t>
            </a:r>
            <a:endParaRPr lang="es-PE" sz="4400" b="1" dirty="0"/>
          </a:p>
        </p:txBody>
      </p:sp>
      <p:sp>
        <p:nvSpPr>
          <p:cNvPr id="4" name="Marcador de fecha 3">
            <a:extLst>
              <a:ext uri="{FF2B5EF4-FFF2-40B4-BE49-F238E27FC236}">
                <a16:creationId xmlns:a16="http://schemas.microsoft.com/office/drawing/2014/main" id="{09DC15BD-D032-4844-81E4-B33AA142C71E}"/>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4678AF63-7BF2-4B54-A011-D55D6518B6B1}"/>
              </a:ext>
            </a:extLst>
          </p:cNvPr>
          <p:cNvSpPr>
            <a:spLocks noGrp="1"/>
          </p:cNvSpPr>
          <p:nvPr>
            <p:ph type="sldNum" sz="quarter" idx="12"/>
          </p:nvPr>
        </p:nvSpPr>
        <p:spPr>
          <a:xfrm>
            <a:off x="10951264" y="332940"/>
            <a:ext cx="687457" cy="365125"/>
          </a:xfrm>
        </p:spPr>
        <p:txBody>
          <a:bodyPr/>
          <a:lstStyle/>
          <a:p>
            <a:fld id="{6D22F896-40B5-4ADD-8801-0D06FADFA095}" type="slidenum">
              <a:rPr lang="en-US" sz="2400" b="1" smtClean="0">
                <a:solidFill>
                  <a:srgbClr val="FFFF00"/>
                </a:solidFill>
              </a:rPr>
              <a:t>34</a:t>
            </a:fld>
            <a:endParaRPr lang="en-US" sz="2400" b="1" dirty="0">
              <a:solidFill>
                <a:srgbClr val="FFFF00"/>
              </a:solidFill>
            </a:endParaRPr>
          </a:p>
        </p:txBody>
      </p:sp>
      <p:pic>
        <p:nvPicPr>
          <p:cNvPr id="6" name="Imagen 5">
            <a:extLst>
              <a:ext uri="{FF2B5EF4-FFF2-40B4-BE49-F238E27FC236}">
                <a16:creationId xmlns:a16="http://schemas.microsoft.com/office/drawing/2014/main" id="{0EE21DEA-7A44-4E8B-955B-8BCB7C141864}"/>
              </a:ext>
            </a:extLst>
          </p:cNvPr>
          <p:cNvPicPr>
            <a:picLocks noChangeAspect="1"/>
          </p:cNvPicPr>
          <p:nvPr/>
        </p:nvPicPr>
        <p:blipFill>
          <a:blip r:embed="rId2"/>
          <a:stretch>
            <a:fillRect/>
          </a:stretch>
        </p:blipFill>
        <p:spPr>
          <a:xfrm>
            <a:off x="6768548" y="1614770"/>
            <a:ext cx="5105400" cy="4741580"/>
          </a:xfrm>
          <a:prstGeom prst="rect">
            <a:avLst/>
          </a:prstGeom>
        </p:spPr>
      </p:pic>
    </p:spTree>
    <p:extLst>
      <p:ext uri="{BB962C8B-B14F-4D97-AF65-F5344CB8AC3E}">
        <p14:creationId xmlns:p14="http://schemas.microsoft.com/office/powerpoint/2010/main" val="13617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5C9E93-6218-4893-BD58-0D959D9A8E92}"/>
              </a:ext>
            </a:extLst>
          </p:cNvPr>
          <p:cNvSpPr>
            <a:spLocks noGrp="1"/>
          </p:cNvSpPr>
          <p:nvPr>
            <p:ph type="title"/>
          </p:nvPr>
        </p:nvSpPr>
        <p:spPr>
          <a:xfrm>
            <a:off x="510208" y="243895"/>
            <a:ext cx="8610600" cy="817632"/>
          </a:xfrm>
          <a:solidFill>
            <a:srgbClr val="FFC000"/>
          </a:solidFill>
        </p:spPr>
        <p:txBody>
          <a:bodyPr/>
          <a:lstStyle/>
          <a:p>
            <a:r>
              <a:rPr lang="es-PE" sz="4800" dirty="0">
                <a:latin typeface="Arial Black" panose="020B0A04020102020204" pitchFamily="34" charset="0"/>
              </a:rPr>
              <a:t>se caracteriza por</a:t>
            </a:r>
            <a:r>
              <a:rPr lang="es-PE" dirty="0"/>
              <a:t>:</a:t>
            </a:r>
          </a:p>
        </p:txBody>
      </p:sp>
      <p:sp>
        <p:nvSpPr>
          <p:cNvPr id="3" name="Marcador de contenido 2">
            <a:extLst>
              <a:ext uri="{FF2B5EF4-FFF2-40B4-BE49-F238E27FC236}">
                <a16:creationId xmlns:a16="http://schemas.microsoft.com/office/drawing/2014/main" id="{50498161-4B12-4788-824F-2BD0D15CA060}"/>
              </a:ext>
            </a:extLst>
          </p:cNvPr>
          <p:cNvSpPr>
            <a:spLocks noGrp="1"/>
          </p:cNvSpPr>
          <p:nvPr>
            <p:ph idx="1"/>
          </p:nvPr>
        </p:nvSpPr>
        <p:spPr>
          <a:xfrm>
            <a:off x="221974" y="1306663"/>
            <a:ext cx="11811000" cy="5307441"/>
          </a:xfrm>
        </p:spPr>
        <p:txBody>
          <a:bodyPr>
            <a:noAutofit/>
          </a:bodyPr>
          <a:lstStyle/>
          <a:p>
            <a:pPr algn="just"/>
            <a:r>
              <a:rPr lang="es-MX" sz="2800" b="1" dirty="0"/>
              <a:t>Capacidad comunicativa y espíritu de diálogo. </a:t>
            </a:r>
          </a:p>
          <a:p>
            <a:pPr algn="just"/>
            <a:r>
              <a:rPr lang="es-MX" sz="2800" b="1" dirty="0"/>
              <a:t>Un líder debe auto conocerse y ser consciente de sus fortalezas y debilidades.</a:t>
            </a:r>
          </a:p>
          <a:p>
            <a:pPr algn="just"/>
            <a:r>
              <a:rPr lang="es-MX" sz="2800" b="1" dirty="0"/>
              <a:t> Un líder debe transmitir respeto y confianza. </a:t>
            </a:r>
          </a:p>
          <a:p>
            <a:pPr algn="just"/>
            <a:r>
              <a:rPr lang="es-MX" sz="2800" b="1" dirty="0"/>
              <a:t>Es auténtico y honesto y siempre hace lo que dice. </a:t>
            </a:r>
          </a:p>
          <a:p>
            <a:pPr algn="just"/>
            <a:r>
              <a:rPr lang="es-MX" sz="2800" b="1" dirty="0"/>
              <a:t> Un líder sabe adecuar su estilo de dirección a cada momento y a cada persona. </a:t>
            </a:r>
          </a:p>
          <a:p>
            <a:pPr algn="just"/>
            <a:r>
              <a:rPr lang="es-MX" sz="2800" b="1" dirty="0"/>
              <a:t> Consigue que las personas hagan las cosas porque quieren y no porque deben. </a:t>
            </a:r>
          </a:p>
          <a:p>
            <a:pPr algn="just"/>
            <a:r>
              <a:rPr lang="es-MX" sz="2800" b="1" dirty="0"/>
              <a:t> Un líder escucha las sugerencias y no se conforma con mínimos. </a:t>
            </a:r>
          </a:p>
          <a:p>
            <a:pPr algn="just"/>
            <a:r>
              <a:rPr lang="es-MX" sz="2800" b="1" dirty="0"/>
              <a:t>Es un ser reflexivo que no se maneja por impulsos. </a:t>
            </a:r>
          </a:p>
        </p:txBody>
      </p:sp>
      <p:sp>
        <p:nvSpPr>
          <p:cNvPr id="4" name="Marcador de fecha 3">
            <a:extLst>
              <a:ext uri="{FF2B5EF4-FFF2-40B4-BE49-F238E27FC236}">
                <a16:creationId xmlns:a16="http://schemas.microsoft.com/office/drawing/2014/main" id="{4093A094-9F85-4677-83AF-D49568527774}"/>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5103D00F-E19C-4A9D-8431-AAE0C312ABF2}"/>
              </a:ext>
            </a:extLst>
          </p:cNvPr>
          <p:cNvSpPr>
            <a:spLocks noGrp="1"/>
          </p:cNvSpPr>
          <p:nvPr>
            <p:ph type="sldNum" sz="quarter" idx="12"/>
          </p:nvPr>
        </p:nvSpPr>
        <p:spPr/>
        <p:txBody>
          <a:bodyPr/>
          <a:lstStyle/>
          <a:p>
            <a:fld id="{6D22F896-40B5-4ADD-8801-0D06FADFA095}" type="slidenum">
              <a:rPr lang="en-US" sz="2400" b="1" smtClean="0">
                <a:solidFill>
                  <a:srgbClr val="FFFF00"/>
                </a:solidFill>
              </a:rPr>
              <a:t>35</a:t>
            </a:fld>
            <a:endParaRPr lang="en-US" sz="2400" b="1" dirty="0">
              <a:solidFill>
                <a:srgbClr val="FFFF00"/>
              </a:solidFill>
            </a:endParaRPr>
          </a:p>
        </p:txBody>
      </p:sp>
    </p:spTree>
    <p:extLst>
      <p:ext uri="{BB962C8B-B14F-4D97-AF65-F5344CB8AC3E}">
        <p14:creationId xmlns:p14="http://schemas.microsoft.com/office/powerpoint/2010/main" val="7373878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wipe(down)">
                                      <p:cBhvr>
                                        <p:cTn id="27" dur="5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wipe(down)">
                                      <p:cBhvr>
                                        <p:cTn id="32" dur="5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wipe(down)">
                                      <p:cBhvr>
                                        <p:cTn id="37" dur="5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wipe(down)">
                                      <p:cBhvr>
                                        <p:cTn id="42" dur="500"/>
                                        <p:tgtEl>
                                          <p:spTgt spid="3">
                                            <p:txEl>
                                              <p:pRg st="6" end="6"/>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Effect transition="in" filter="wipe(down)">
                                      <p:cBhvr>
                                        <p:cTn id="4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C9B2E06-96CD-4CA3-A0A3-53D1D9973BB7}"/>
              </a:ext>
            </a:extLst>
          </p:cNvPr>
          <p:cNvSpPr>
            <a:spLocks noGrp="1"/>
          </p:cNvSpPr>
          <p:nvPr>
            <p:ph idx="1"/>
          </p:nvPr>
        </p:nvSpPr>
        <p:spPr>
          <a:xfrm>
            <a:off x="142460" y="136525"/>
            <a:ext cx="11903766" cy="6219825"/>
          </a:xfrm>
        </p:spPr>
        <p:txBody>
          <a:bodyPr>
            <a:normAutofit lnSpcReduction="10000"/>
          </a:bodyPr>
          <a:lstStyle/>
          <a:p>
            <a:pPr algn="just"/>
            <a:r>
              <a:rPr lang="es-MX" sz="3200" b="1" dirty="0">
                <a:solidFill>
                  <a:srgbClr val="FFFF00"/>
                </a:solidFill>
              </a:rPr>
              <a:t>Su objetivo: la excelencia. </a:t>
            </a:r>
          </a:p>
          <a:p>
            <a:pPr algn="just"/>
            <a:r>
              <a:rPr lang="es-MX" sz="3200" b="1" dirty="0"/>
              <a:t>Un líder tiene autoconfianza, separa emociones y mantiene independencia de criterio. </a:t>
            </a:r>
          </a:p>
          <a:p>
            <a:pPr algn="just"/>
            <a:r>
              <a:rPr lang="es-MX" sz="3200" b="1" dirty="0"/>
              <a:t>Un líder maduro da la razón (si la tiene) a un miembro del equipo aunque vaya en contra del planteamiento que él como jefe haya realizado anteriormente. </a:t>
            </a:r>
          </a:p>
          <a:p>
            <a:pPr algn="just"/>
            <a:r>
              <a:rPr lang="es-MX" sz="3200" b="1" dirty="0"/>
              <a:t>Un líder sabe ser generoso, sobre todo en el fracaso. </a:t>
            </a:r>
          </a:p>
          <a:p>
            <a:pPr algn="just"/>
            <a:r>
              <a:rPr lang="es-MX" sz="3200" b="1" dirty="0"/>
              <a:t>Cuesta poco repartir "flores" cuando las cosas van bien, pero la generosidad debe aplicarse sobre todo cuando hay problemas, evitando culpar a terceros y asumiendo responsabilidades. </a:t>
            </a:r>
          </a:p>
          <a:p>
            <a:pPr algn="just"/>
            <a:r>
              <a:rPr lang="es-MX" sz="3200" b="1" dirty="0"/>
              <a:t> Un líder se preocupa y se ocupa de su “gente”, tanto en sus necesidades personales como en su crecimiento profesional.</a:t>
            </a:r>
          </a:p>
          <a:p>
            <a:endParaRPr lang="es-PE" dirty="0"/>
          </a:p>
        </p:txBody>
      </p:sp>
      <p:sp>
        <p:nvSpPr>
          <p:cNvPr id="4" name="Marcador de fecha 3">
            <a:extLst>
              <a:ext uri="{FF2B5EF4-FFF2-40B4-BE49-F238E27FC236}">
                <a16:creationId xmlns:a16="http://schemas.microsoft.com/office/drawing/2014/main" id="{2F90FF8C-22F1-45F4-B175-C48702F43497}"/>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144F042-D461-4393-A689-6230C3CD1615}"/>
              </a:ext>
            </a:extLst>
          </p:cNvPr>
          <p:cNvSpPr>
            <a:spLocks noGrp="1"/>
          </p:cNvSpPr>
          <p:nvPr>
            <p:ph type="sldNum" sz="quarter" idx="12"/>
          </p:nvPr>
        </p:nvSpPr>
        <p:spPr>
          <a:xfrm>
            <a:off x="8679180" y="136525"/>
            <a:ext cx="2743200" cy="365125"/>
          </a:xfrm>
        </p:spPr>
        <p:txBody>
          <a:bodyPr/>
          <a:lstStyle/>
          <a:p>
            <a:fld id="{6D22F896-40B5-4ADD-8801-0D06FADFA095}" type="slidenum">
              <a:rPr lang="en-US" sz="2400" b="1" smtClean="0">
                <a:solidFill>
                  <a:srgbClr val="FFFF00"/>
                </a:solidFill>
              </a:rPr>
              <a:t>36</a:t>
            </a:fld>
            <a:endParaRPr lang="en-US" sz="2400" b="1" dirty="0">
              <a:solidFill>
                <a:srgbClr val="FFFF00"/>
              </a:solidFill>
            </a:endParaRPr>
          </a:p>
        </p:txBody>
      </p:sp>
    </p:spTree>
    <p:extLst>
      <p:ext uri="{BB962C8B-B14F-4D97-AF65-F5344CB8AC3E}">
        <p14:creationId xmlns:p14="http://schemas.microsoft.com/office/powerpoint/2010/main" val="4017572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76B68662-4A27-40A4-A6BB-57C1D1F9C31E}"/>
              </a:ext>
            </a:extLst>
          </p:cNvPr>
          <p:cNvSpPr>
            <a:spLocks noGrp="1"/>
          </p:cNvSpPr>
          <p:nvPr>
            <p:ph idx="1"/>
          </p:nvPr>
        </p:nvSpPr>
        <p:spPr>
          <a:xfrm>
            <a:off x="182216" y="746125"/>
            <a:ext cx="11824253" cy="5975350"/>
          </a:xfrm>
        </p:spPr>
        <p:txBody>
          <a:bodyPr>
            <a:normAutofit fontScale="92500"/>
          </a:bodyPr>
          <a:lstStyle/>
          <a:p>
            <a:pPr algn="just"/>
            <a:r>
              <a:rPr lang="es-MX" sz="3600" b="1" dirty="0"/>
              <a:t>Todos estos comportamientos positivos del líder son actitudes y no capacidades o conocimientos; es decir, son competencias de inteligencia emocional.</a:t>
            </a:r>
          </a:p>
          <a:p>
            <a:pPr algn="just"/>
            <a:r>
              <a:rPr lang="es-MX" sz="3600" b="1" dirty="0"/>
              <a:t>Desarrollar estas cualidades no es tarea fácil debido a que el liderazgo afecta a la inteligencia emocional y la parte emocional del cerebro aprende con más lentitud. </a:t>
            </a:r>
          </a:p>
          <a:p>
            <a:pPr algn="just"/>
            <a:r>
              <a:rPr lang="es-MX" sz="3600" b="1" dirty="0"/>
              <a:t>Dominar una nueva habilidad requiere más que la lectura de un libro o la realización de un curso de formación. </a:t>
            </a:r>
          </a:p>
          <a:p>
            <a:pPr algn="just"/>
            <a:r>
              <a:rPr lang="es-MX" sz="3600" b="1" dirty="0"/>
              <a:t>Exige un esfuerzo continuo de repetición y práctica.</a:t>
            </a:r>
          </a:p>
          <a:p>
            <a:endParaRPr lang="es-PE" dirty="0"/>
          </a:p>
        </p:txBody>
      </p:sp>
      <p:sp>
        <p:nvSpPr>
          <p:cNvPr id="4" name="Marcador de fecha 3">
            <a:extLst>
              <a:ext uri="{FF2B5EF4-FFF2-40B4-BE49-F238E27FC236}">
                <a16:creationId xmlns:a16="http://schemas.microsoft.com/office/drawing/2014/main" id="{969C9D31-FB8A-449B-9587-588DFA99C9CA}"/>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C949D10-84FD-4862-B0F5-F14AE6039E11}"/>
              </a:ext>
            </a:extLst>
          </p:cNvPr>
          <p:cNvSpPr>
            <a:spLocks noGrp="1"/>
          </p:cNvSpPr>
          <p:nvPr>
            <p:ph type="sldNum" sz="quarter" idx="12"/>
          </p:nvPr>
        </p:nvSpPr>
        <p:spPr/>
        <p:txBody>
          <a:bodyPr/>
          <a:lstStyle/>
          <a:p>
            <a:fld id="{6D22F896-40B5-4ADD-8801-0D06FADFA095}" type="slidenum">
              <a:rPr lang="en-US" sz="2400" b="1" smtClean="0">
                <a:solidFill>
                  <a:srgbClr val="FFFF00"/>
                </a:solidFill>
              </a:rPr>
              <a:t>37</a:t>
            </a:fld>
            <a:endParaRPr lang="en-US" sz="2400" b="1" dirty="0">
              <a:solidFill>
                <a:srgbClr val="FFFF00"/>
              </a:solidFill>
            </a:endParaRPr>
          </a:p>
        </p:txBody>
      </p:sp>
    </p:spTree>
    <p:extLst>
      <p:ext uri="{BB962C8B-B14F-4D97-AF65-F5344CB8AC3E}">
        <p14:creationId xmlns:p14="http://schemas.microsoft.com/office/powerpoint/2010/main" val="8056027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E33CE9B-8D90-40CF-9737-C640F27D3831}"/>
              </a:ext>
            </a:extLst>
          </p:cNvPr>
          <p:cNvSpPr>
            <a:spLocks noGrp="1"/>
          </p:cNvSpPr>
          <p:nvPr>
            <p:ph idx="1"/>
          </p:nvPr>
        </p:nvSpPr>
        <p:spPr>
          <a:xfrm>
            <a:off x="236882" y="414821"/>
            <a:ext cx="11718235" cy="6306654"/>
          </a:xfrm>
        </p:spPr>
        <p:txBody>
          <a:bodyPr>
            <a:normAutofit lnSpcReduction="10000"/>
          </a:bodyPr>
          <a:lstStyle/>
          <a:p>
            <a:pPr algn="just"/>
            <a:r>
              <a:rPr lang="es-MX" sz="2800" b="1" dirty="0"/>
              <a:t>Pese a que en principio pudiera parecernos que todo líder "nace”, en realidad, la mayoría se "hace”. </a:t>
            </a:r>
          </a:p>
          <a:p>
            <a:pPr algn="just"/>
            <a:r>
              <a:rPr lang="es-MX" sz="2800" b="1" dirty="0"/>
              <a:t>Nadie nace sabiendo cómo dirigir un equipo o desarrollar personas, sino que se aprende a hacerlo.</a:t>
            </a:r>
          </a:p>
          <a:p>
            <a:pPr algn="just"/>
            <a:r>
              <a:rPr lang="es-MX" sz="2800" b="1" dirty="0"/>
              <a:t>Los grandes líderes se hacen según van adquiriendo las competencias que los hacen eficaces y copiando comportamientos de sus líderes de referencia. </a:t>
            </a:r>
          </a:p>
          <a:p>
            <a:pPr algn="just"/>
            <a:r>
              <a:rPr lang="es-MX" sz="2800" b="1" dirty="0"/>
              <a:t>La inteligencia emocional no es innata, sino que se aprende.</a:t>
            </a:r>
          </a:p>
          <a:p>
            <a:pPr algn="just"/>
            <a:r>
              <a:rPr lang="es-MX" sz="2800" b="1" dirty="0"/>
              <a:t>La adquisición de estas cualidades requiere del líder una gran motivación, un esfuerzo a largo plazo, un entrenamiento continuo y un fuerte compromiso emocional. </a:t>
            </a:r>
          </a:p>
          <a:p>
            <a:pPr algn="just"/>
            <a:r>
              <a:rPr lang="es-MX" sz="2800" b="1" dirty="0"/>
              <a:t>El poder no lo da el cargo ni ser el que decide si te llevas o no el bonus, la autoridad te la dan las personas que componen tu equipo y hay que ganársela. </a:t>
            </a:r>
          </a:p>
          <a:p>
            <a:pPr algn="just"/>
            <a:r>
              <a:rPr lang="es-MX" sz="2800" b="1" dirty="0"/>
              <a:t>La credibilidad es la base de la autoridad.</a:t>
            </a:r>
            <a:endParaRPr lang="es-PE" sz="2800" b="1" dirty="0"/>
          </a:p>
        </p:txBody>
      </p:sp>
      <p:sp>
        <p:nvSpPr>
          <p:cNvPr id="4" name="Marcador de fecha 3">
            <a:extLst>
              <a:ext uri="{FF2B5EF4-FFF2-40B4-BE49-F238E27FC236}">
                <a16:creationId xmlns:a16="http://schemas.microsoft.com/office/drawing/2014/main" id="{36269140-5099-48F3-956E-BAC2BDC59657}"/>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0740299-3E86-4FE1-88DB-CA6BA0F4A8DF}"/>
              </a:ext>
            </a:extLst>
          </p:cNvPr>
          <p:cNvSpPr>
            <a:spLocks noGrp="1"/>
          </p:cNvSpPr>
          <p:nvPr>
            <p:ph type="sldNum" sz="quarter" idx="12"/>
          </p:nvPr>
        </p:nvSpPr>
        <p:spPr>
          <a:xfrm>
            <a:off x="7517296" y="49696"/>
            <a:ext cx="2743200" cy="365125"/>
          </a:xfrm>
        </p:spPr>
        <p:txBody>
          <a:bodyPr/>
          <a:lstStyle/>
          <a:p>
            <a:fld id="{6D22F896-40B5-4ADD-8801-0D06FADFA095}" type="slidenum">
              <a:rPr lang="en-US" sz="2400" b="1" smtClean="0">
                <a:solidFill>
                  <a:srgbClr val="FFFF00"/>
                </a:solidFill>
              </a:rPr>
              <a:t>38</a:t>
            </a:fld>
            <a:endParaRPr lang="en-US" sz="2400" b="1" dirty="0">
              <a:solidFill>
                <a:srgbClr val="FFFF00"/>
              </a:solidFill>
            </a:endParaRPr>
          </a:p>
        </p:txBody>
      </p:sp>
    </p:spTree>
    <p:extLst>
      <p:ext uri="{BB962C8B-B14F-4D97-AF65-F5344CB8AC3E}">
        <p14:creationId xmlns:p14="http://schemas.microsoft.com/office/powerpoint/2010/main" val="1094868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9D21FAA-2B88-4891-8567-EC309401ACA7}"/>
              </a:ext>
            </a:extLst>
          </p:cNvPr>
          <p:cNvSpPr>
            <a:spLocks noGrp="1"/>
          </p:cNvSpPr>
          <p:nvPr>
            <p:ph idx="1"/>
          </p:nvPr>
        </p:nvSpPr>
        <p:spPr>
          <a:xfrm>
            <a:off x="170622" y="746125"/>
            <a:ext cx="11850756" cy="5975350"/>
          </a:xfrm>
        </p:spPr>
        <p:txBody>
          <a:bodyPr>
            <a:noAutofit/>
          </a:bodyPr>
          <a:lstStyle/>
          <a:p>
            <a:pPr algn="just"/>
            <a:r>
              <a:rPr lang="es-MX" sz="3200" b="1" dirty="0"/>
              <a:t>En el camino de comprender cómo se activa el cerebro y modifica la experiencia, lleva a estudiar su estructura y determinadas zonas durante la actividad cognitiva.</a:t>
            </a:r>
          </a:p>
          <a:p>
            <a:pPr algn="just"/>
            <a:r>
              <a:rPr lang="es-MX" sz="3200" b="1" dirty="0"/>
              <a:t> Observar las modificaciones suscitadas en el cerebro mediante la experiencia. </a:t>
            </a:r>
          </a:p>
          <a:p>
            <a:pPr algn="just"/>
            <a:r>
              <a:rPr lang="es-MX" sz="3200" b="1" dirty="0"/>
              <a:t>Estos estudios se realizan por diferentes técnicas, que permiten el acceso a formas novedosa donde la educación impacta en el cerebro humano</a:t>
            </a:r>
          </a:p>
          <a:p>
            <a:pPr algn="just"/>
            <a:r>
              <a:rPr lang="es-MX" sz="3200" b="1" dirty="0"/>
              <a:t>Llevando a la comprensión de los fundamentos neurobiológicos contribuyendo a construir puentes que acorten la brecha de la enseñanza y el aprendizaje.</a:t>
            </a:r>
            <a:endParaRPr lang="es-PE" sz="3200" b="1" dirty="0"/>
          </a:p>
        </p:txBody>
      </p:sp>
      <p:sp>
        <p:nvSpPr>
          <p:cNvPr id="4" name="Marcador de fecha 3">
            <a:extLst>
              <a:ext uri="{FF2B5EF4-FFF2-40B4-BE49-F238E27FC236}">
                <a16:creationId xmlns:a16="http://schemas.microsoft.com/office/drawing/2014/main" id="{731BF5A2-4CFC-4045-AA89-F14AAA61A4E4}"/>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8BBF99E9-B683-4A2B-AA9C-AB5D80EF63BA}"/>
              </a:ext>
            </a:extLst>
          </p:cNvPr>
          <p:cNvSpPr>
            <a:spLocks noGrp="1"/>
          </p:cNvSpPr>
          <p:nvPr>
            <p:ph type="sldNum" sz="quarter" idx="12"/>
          </p:nvPr>
        </p:nvSpPr>
        <p:spPr/>
        <p:txBody>
          <a:bodyPr/>
          <a:lstStyle/>
          <a:p>
            <a:fld id="{6D22F896-40B5-4ADD-8801-0D06FADFA095}" type="slidenum">
              <a:rPr lang="en-US" sz="2400" b="1" smtClean="0">
                <a:solidFill>
                  <a:srgbClr val="FFFF00"/>
                </a:solidFill>
              </a:rPr>
              <a:t>39</a:t>
            </a:fld>
            <a:endParaRPr lang="en-US" sz="2400" b="1" dirty="0">
              <a:solidFill>
                <a:srgbClr val="FFFF00"/>
              </a:solidFill>
            </a:endParaRPr>
          </a:p>
        </p:txBody>
      </p:sp>
    </p:spTree>
    <p:extLst>
      <p:ext uri="{BB962C8B-B14F-4D97-AF65-F5344CB8AC3E}">
        <p14:creationId xmlns:p14="http://schemas.microsoft.com/office/powerpoint/2010/main" val="2447932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E200CF4E-56FD-C1CD-07B1-970099D7346E}"/>
              </a:ext>
            </a:extLst>
          </p:cNvPr>
          <p:cNvSpPr>
            <a:spLocks noGrp="1"/>
          </p:cNvSpPr>
          <p:nvPr>
            <p:ph idx="1"/>
          </p:nvPr>
        </p:nvSpPr>
        <p:spPr>
          <a:xfrm>
            <a:off x="549613" y="589497"/>
            <a:ext cx="11250038" cy="1793780"/>
          </a:xfrm>
        </p:spPr>
        <p:txBody>
          <a:bodyPr>
            <a:normAutofit/>
          </a:bodyPr>
          <a:lstStyle/>
          <a:p>
            <a:pPr marL="0" indent="0" algn="ctr">
              <a:buNone/>
            </a:pPr>
            <a:r>
              <a:rPr lang="es-ES" sz="6000" b="1" dirty="0">
                <a:latin typeface="Arial Black" panose="020B0A04020102020204" pitchFamily="34" charset="0"/>
              </a:rPr>
              <a:t>¿Cómo enfrentamos nuestra vida?</a:t>
            </a:r>
            <a:endParaRPr lang="es-PE" sz="6000" b="1" dirty="0">
              <a:latin typeface="Arial Black" panose="020B0A04020102020204" pitchFamily="34" charset="0"/>
            </a:endParaRPr>
          </a:p>
        </p:txBody>
      </p:sp>
      <p:pic>
        <p:nvPicPr>
          <p:cNvPr id="4" name="Imagen 3">
            <a:extLst>
              <a:ext uri="{FF2B5EF4-FFF2-40B4-BE49-F238E27FC236}">
                <a16:creationId xmlns:a16="http://schemas.microsoft.com/office/drawing/2014/main" id="{8D0CF9F5-066E-20F1-3554-ADC7F07F4CE1}"/>
              </a:ext>
            </a:extLst>
          </p:cNvPr>
          <p:cNvPicPr>
            <a:picLocks noChangeAspect="1"/>
          </p:cNvPicPr>
          <p:nvPr/>
        </p:nvPicPr>
        <p:blipFill rotWithShape="1">
          <a:blip r:embed="rId2"/>
          <a:srcRect b="19570"/>
          <a:stretch/>
        </p:blipFill>
        <p:spPr>
          <a:xfrm>
            <a:off x="212387" y="2383277"/>
            <a:ext cx="11772090" cy="4289897"/>
          </a:xfrm>
          <a:prstGeom prst="rect">
            <a:avLst/>
          </a:prstGeom>
        </p:spPr>
      </p:pic>
      <p:sp>
        <p:nvSpPr>
          <p:cNvPr id="2" name="Marcador de fecha 1">
            <a:extLst>
              <a:ext uri="{FF2B5EF4-FFF2-40B4-BE49-F238E27FC236}">
                <a16:creationId xmlns:a16="http://schemas.microsoft.com/office/drawing/2014/main" id="{82D0D9B2-7398-402E-AF69-1ED68956D5D3}"/>
              </a:ext>
            </a:extLst>
          </p:cNvPr>
          <p:cNvSpPr>
            <a:spLocks noGrp="1"/>
          </p:cNvSpPr>
          <p:nvPr>
            <p:ph type="dt" sz="half" idx="10"/>
          </p:nvPr>
        </p:nvSpPr>
        <p:spPr/>
        <p:txBody>
          <a:bodyPr/>
          <a:lstStyle/>
          <a:p>
            <a:fld id="{4C49CE10-A027-4747-AAF9-DFD123C320DC}"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02762340-CA8D-4B40-B25C-A3E250174073}"/>
              </a:ext>
            </a:extLst>
          </p:cNvPr>
          <p:cNvSpPr>
            <a:spLocks noGrp="1"/>
          </p:cNvSpPr>
          <p:nvPr>
            <p:ph type="sldNum" sz="quarter" idx="12"/>
          </p:nvPr>
        </p:nvSpPr>
        <p:spPr>
          <a:xfrm>
            <a:off x="10999304" y="381000"/>
            <a:ext cx="506896" cy="365125"/>
          </a:xfrm>
        </p:spPr>
        <p:txBody>
          <a:bodyPr/>
          <a:lstStyle/>
          <a:p>
            <a:fld id="{6D22F896-40B5-4ADD-8801-0D06FADFA095}" type="slidenum">
              <a:rPr lang="en-US" sz="3200" b="1" smtClean="0">
                <a:solidFill>
                  <a:srgbClr val="FFFF99"/>
                </a:solidFill>
              </a:rPr>
              <a:t>4</a:t>
            </a:fld>
            <a:endParaRPr lang="en-US" sz="3200" b="1" dirty="0">
              <a:solidFill>
                <a:srgbClr val="FFFF99"/>
              </a:solidFill>
            </a:endParaRPr>
          </a:p>
        </p:txBody>
      </p:sp>
    </p:spTree>
    <p:extLst>
      <p:ext uri="{BB962C8B-B14F-4D97-AF65-F5344CB8AC3E}">
        <p14:creationId xmlns:p14="http://schemas.microsoft.com/office/powerpoint/2010/main" val="89202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B9C973E-6204-446C-8A94-F302E49C8726}"/>
              </a:ext>
            </a:extLst>
          </p:cNvPr>
          <p:cNvSpPr>
            <a:spLocks noGrp="1"/>
          </p:cNvSpPr>
          <p:nvPr>
            <p:ph idx="1"/>
          </p:nvPr>
        </p:nvSpPr>
        <p:spPr>
          <a:xfrm>
            <a:off x="134177" y="831711"/>
            <a:ext cx="8797788" cy="5889763"/>
          </a:xfrm>
        </p:spPr>
        <p:txBody>
          <a:bodyPr>
            <a:normAutofit/>
          </a:bodyPr>
          <a:lstStyle/>
          <a:p>
            <a:pPr algn="just"/>
            <a:r>
              <a:rPr lang="es-MX" sz="2400" b="1" dirty="0"/>
              <a:t>Neuro liderazgo como habilidad y/o competencia emergente del gerente educativo, se ha considerado en esta última década como un factor determinante que argumenta la experimentación de factores tanto internos como externos</a:t>
            </a:r>
          </a:p>
          <a:p>
            <a:pPr algn="just"/>
            <a:r>
              <a:rPr lang="es-MX" sz="2400" b="1" dirty="0"/>
              <a:t>Los cuales condicionan la forma de actuar de un dirigente de una institución educativa, conforme a sus modelos mentales, pensamiento sistémico, entre otras dimensiones, que representan su praxis ante la consecución de logros y metas organizacionales. </a:t>
            </a:r>
          </a:p>
          <a:p>
            <a:pPr algn="just"/>
            <a:r>
              <a:rPr lang="es-MX" sz="2400" b="1" dirty="0"/>
              <a:t>De allí que los últimos adelantos y aportaciones científicas, enfatizan las bondades del cerebro y la canalización de sus recursos a fin de fortalecer la relación afectiva y sociocognitiva entre los miembros de la comunidad escolar.</a:t>
            </a:r>
            <a:endParaRPr lang="es-PE" sz="2400" b="1" dirty="0"/>
          </a:p>
        </p:txBody>
      </p:sp>
      <p:sp>
        <p:nvSpPr>
          <p:cNvPr id="4" name="Marcador de fecha 3">
            <a:extLst>
              <a:ext uri="{FF2B5EF4-FFF2-40B4-BE49-F238E27FC236}">
                <a16:creationId xmlns:a16="http://schemas.microsoft.com/office/drawing/2014/main" id="{41EB80FA-0629-4491-8ACF-19A842AD793B}"/>
              </a:ext>
            </a:extLst>
          </p:cNvPr>
          <p:cNvSpPr>
            <a:spLocks noGrp="1"/>
          </p:cNvSpPr>
          <p:nvPr>
            <p:ph type="dt" sz="half" idx="10"/>
          </p:nvPr>
        </p:nvSpPr>
        <p:spPr>
          <a:xfrm>
            <a:off x="9146982" y="6391413"/>
            <a:ext cx="2910840" cy="365125"/>
          </a:xfrm>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3F1C114-4847-4B8D-B9C0-335E70CAC0F2}"/>
              </a:ext>
            </a:extLst>
          </p:cNvPr>
          <p:cNvSpPr>
            <a:spLocks noGrp="1"/>
          </p:cNvSpPr>
          <p:nvPr>
            <p:ph type="sldNum" sz="quarter" idx="12"/>
          </p:nvPr>
        </p:nvSpPr>
        <p:spPr>
          <a:xfrm>
            <a:off x="8679180" y="136525"/>
            <a:ext cx="2743200" cy="365125"/>
          </a:xfrm>
        </p:spPr>
        <p:txBody>
          <a:bodyPr/>
          <a:lstStyle/>
          <a:p>
            <a:fld id="{6D22F896-40B5-4ADD-8801-0D06FADFA095}" type="slidenum">
              <a:rPr lang="en-US" sz="2400" b="1" smtClean="0">
                <a:solidFill>
                  <a:srgbClr val="FFFF00"/>
                </a:solidFill>
              </a:rPr>
              <a:t>40</a:t>
            </a:fld>
            <a:endParaRPr lang="en-US" sz="2400" b="1" dirty="0">
              <a:solidFill>
                <a:srgbClr val="FFFF00"/>
              </a:solidFill>
            </a:endParaRPr>
          </a:p>
        </p:txBody>
      </p:sp>
      <p:pic>
        <p:nvPicPr>
          <p:cNvPr id="6" name="Imagen 5">
            <a:extLst>
              <a:ext uri="{FF2B5EF4-FFF2-40B4-BE49-F238E27FC236}">
                <a16:creationId xmlns:a16="http://schemas.microsoft.com/office/drawing/2014/main" id="{D9DD7171-6733-44F3-9685-D4DBC57BFEBF}"/>
              </a:ext>
            </a:extLst>
          </p:cNvPr>
          <p:cNvPicPr>
            <a:picLocks noChangeAspect="1"/>
          </p:cNvPicPr>
          <p:nvPr/>
        </p:nvPicPr>
        <p:blipFill>
          <a:blip r:embed="rId2"/>
          <a:stretch>
            <a:fillRect/>
          </a:stretch>
        </p:blipFill>
        <p:spPr>
          <a:xfrm>
            <a:off x="9146980" y="501649"/>
            <a:ext cx="2910841" cy="5889763"/>
          </a:xfrm>
          <a:prstGeom prst="rect">
            <a:avLst/>
          </a:prstGeom>
        </p:spPr>
      </p:pic>
    </p:spTree>
    <p:extLst>
      <p:ext uri="{BB962C8B-B14F-4D97-AF65-F5344CB8AC3E}">
        <p14:creationId xmlns:p14="http://schemas.microsoft.com/office/powerpoint/2010/main" val="2209982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wipe(down)">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wipe(down)">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id="{22214062-E8C5-8875-817F-5106DF53E386}"/>
              </a:ext>
            </a:extLst>
          </p:cNvPr>
          <p:cNvPicPr>
            <a:picLocks noChangeAspect="1"/>
          </p:cNvPicPr>
          <p:nvPr/>
        </p:nvPicPr>
        <p:blipFill rotWithShape="1">
          <a:blip r:embed="rId2"/>
          <a:srcRect l="7946" r="12801" b="15306"/>
          <a:stretch/>
        </p:blipFill>
        <p:spPr>
          <a:xfrm>
            <a:off x="0" y="0"/>
            <a:ext cx="12192000" cy="6858000"/>
          </a:xfrm>
          <a:prstGeom prst="rect">
            <a:avLst/>
          </a:prstGeom>
        </p:spPr>
      </p:pic>
      <p:sp>
        <p:nvSpPr>
          <p:cNvPr id="7" name="CuadroTexto 6">
            <a:extLst>
              <a:ext uri="{FF2B5EF4-FFF2-40B4-BE49-F238E27FC236}">
                <a16:creationId xmlns:a16="http://schemas.microsoft.com/office/drawing/2014/main" id="{B23F51A0-7234-2051-2B97-C008B96B3AB8}"/>
              </a:ext>
            </a:extLst>
          </p:cNvPr>
          <p:cNvSpPr txBox="1"/>
          <p:nvPr/>
        </p:nvSpPr>
        <p:spPr>
          <a:xfrm>
            <a:off x="1827027" y="1707577"/>
            <a:ext cx="8537945" cy="584775"/>
          </a:xfrm>
          <a:prstGeom prst="rect">
            <a:avLst/>
          </a:prstGeom>
          <a:noFill/>
        </p:spPr>
        <p:txBody>
          <a:bodyPr wrap="square" rtlCol="0">
            <a:spAutoFit/>
          </a:bodyPr>
          <a:lstStyle/>
          <a:p>
            <a:r>
              <a:rPr lang="es-ES" sz="3200" b="1" dirty="0">
                <a:solidFill>
                  <a:schemeClr val="accent1">
                    <a:lumMod val="75000"/>
                  </a:schemeClr>
                </a:solidFill>
                <a:latin typeface="Arial Black" panose="020B0A04020102020204" pitchFamily="34" charset="0"/>
              </a:rPr>
              <a:t>¿Por qué nos resistimos a cambiar?</a:t>
            </a:r>
            <a:endParaRPr lang="es-PE" sz="3200" b="1" dirty="0">
              <a:solidFill>
                <a:schemeClr val="accent1">
                  <a:lumMod val="75000"/>
                </a:schemeClr>
              </a:solidFill>
              <a:latin typeface="Arial Black" panose="020B0A04020102020204" pitchFamily="34" charset="0"/>
            </a:endParaRPr>
          </a:p>
        </p:txBody>
      </p:sp>
      <p:sp>
        <p:nvSpPr>
          <p:cNvPr id="8" name="CuadroTexto 7">
            <a:extLst>
              <a:ext uri="{FF2B5EF4-FFF2-40B4-BE49-F238E27FC236}">
                <a16:creationId xmlns:a16="http://schemas.microsoft.com/office/drawing/2014/main" id="{F80B2F84-CB0A-B452-25CA-C80D32B34AF9}"/>
              </a:ext>
            </a:extLst>
          </p:cNvPr>
          <p:cNvSpPr txBox="1"/>
          <p:nvPr/>
        </p:nvSpPr>
        <p:spPr>
          <a:xfrm>
            <a:off x="930344" y="2395541"/>
            <a:ext cx="10095619" cy="584775"/>
          </a:xfrm>
          <a:prstGeom prst="rect">
            <a:avLst/>
          </a:prstGeom>
          <a:noFill/>
        </p:spPr>
        <p:txBody>
          <a:bodyPr wrap="square" rtlCol="0">
            <a:spAutoFit/>
          </a:bodyPr>
          <a:lstStyle/>
          <a:p>
            <a:r>
              <a:rPr lang="es-ES" sz="3200" b="1" dirty="0">
                <a:solidFill>
                  <a:schemeClr val="accent1">
                    <a:lumMod val="75000"/>
                  </a:schemeClr>
                </a:solidFill>
                <a:latin typeface="Arial Black" panose="020B0A04020102020204" pitchFamily="34" charset="0"/>
              </a:rPr>
              <a:t>¿Dónde esta la motivación de las personas?</a:t>
            </a:r>
            <a:endParaRPr lang="es-PE" sz="3200" b="1" dirty="0">
              <a:solidFill>
                <a:schemeClr val="accent1">
                  <a:lumMod val="75000"/>
                </a:schemeClr>
              </a:solidFill>
              <a:latin typeface="Arial Black" panose="020B0A04020102020204" pitchFamily="34" charset="0"/>
            </a:endParaRPr>
          </a:p>
        </p:txBody>
      </p:sp>
      <p:sp>
        <p:nvSpPr>
          <p:cNvPr id="9" name="CuadroTexto 8">
            <a:extLst>
              <a:ext uri="{FF2B5EF4-FFF2-40B4-BE49-F238E27FC236}">
                <a16:creationId xmlns:a16="http://schemas.microsoft.com/office/drawing/2014/main" id="{7E25BDAE-B8A2-33FA-EB27-82021734D634}"/>
              </a:ext>
            </a:extLst>
          </p:cNvPr>
          <p:cNvSpPr txBox="1"/>
          <p:nvPr/>
        </p:nvSpPr>
        <p:spPr>
          <a:xfrm>
            <a:off x="2360427" y="3045246"/>
            <a:ext cx="8229601" cy="584775"/>
          </a:xfrm>
          <a:prstGeom prst="rect">
            <a:avLst/>
          </a:prstGeom>
          <a:noFill/>
        </p:spPr>
        <p:txBody>
          <a:bodyPr wrap="square" rtlCol="0">
            <a:spAutoFit/>
          </a:bodyPr>
          <a:lstStyle/>
          <a:p>
            <a:r>
              <a:rPr lang="es-ES" sz="3200" b="1" dirty="0">
                <a:solidFill>
                  <a:schemeClr val="accent1">
                    <a:lumMod val="75000"/>
                  </a:schemeClr>
                </a:solidFill>
                <a:latin typeface="Arial Black" panose="020B0A04020102020204" pitchFamily="34" charset="0"/>
              </a:rPr>
              <a:t>¿Cómo tomar mejores decisiones ?</a:t>
            </a:r>
            <a:endParaRPr lang="es-PE" sz="3200" b="1" dirty="0">
              <a:solidFill>
                <a:schemeClr val="accent1">
                  <a:lumMod val="75000"/>
                </a:schemeClr>
              </a:solidFill>
              <a:latin typeface="Arial Black" panose="020B0A04020102020204" pitchFamily="34" charset="0"/>
            </a:endParaRPr>
          </a:p>
        </p:txBody>
      </p:sp>
      <p:sp>
        <p:nvSpPr>
          <p:cNvPr id="10" name="CuadroTexto 9">
            <a:extLst>
              <a:ext uri="{FF2B5EF4-FFF2-40B4-BE49-F238E27FC236}">
                <a16:creationId xmlns:a16="http://schemas.microsoft.com/office/drawing/2014/main" id="{5E128450-E2AB-5D7E-E8C7-C6CA48BA9D96}"/>
              </a:ext>
            </a:extLst>
          </p:cNvPr>
          <p:cNvSpPr txBox="1"/>
          <p:nvPr/>
        </p:nvSpPr>
        <p:spPr>
          <a:xfrm>
            <a:off x="1337041" y="4264704"/>
            <a:ext cx="10276372" cy="584775"/>
          </a:xfrm>
          <a:prstGeom prst="rect">
            <a:avLst/>
          </a:prstGeom>
          <a:noFill/>
        </p:spPr>
        <p:txBody>
          <a:bodyPr wrap="square" rtlCol="0">
            <a:spAutoFit/>
          </a:bodyPr>
          <a:lstStyle/>
          <a:p>
            <a:r>
              <a:rPr lang="es-ES" sz="3200" b="1" dirty="0">
                <a:solidFill>
                  <a:schemeClr val="accent1">
                    <a:lumMod val="75000"/>
                  </a:schemeClr>
                </a:solidFill>
                <a:latin typeface="Arial Black" panose="020B0A04020102020204" pitchFamily="34" charset="0"/>
              </a:rPr>
              <a:t>¿Dónde poner el “foco” en tiempos ásperos ?</a:t>
            </a:r>
            <a:endParaRPr lang="es-PE" sz="3200" b="1" dirty="0">
              <a:solidFill>
                <a:schemeClr val="accent1">
                  <a:lumMod val="75000"/>
                </a:schemeClr>
              </a:solidFill>
              <a:latin typeface="Arial Black" panose="020B0A04020102020204" pitchFamily="34" charset="0"/>
            </a:endParaRPr>
          </a:p>
        </p:txBody>
      </p:sp>
      <p:sp>
        <p:nvSpPr>
          <p:cNvPr id="11" name="CuadroTexto 10">
            <a:extLst>
              <a:ext uri="{FF2B5EF4-FFF2-40B4-BE49-F238E27FC236}">
                <a16:creationId xmlns:a16="http://schemas.microsoft.com/office/drawing/2014/main" id="{C84B0AE0-A07D-F659-EC5D-63AEB0407336}"/>
              </a:ext>
            </a:extLst>
          </p:cNvPr>
          <p:cNvSpPr txBox="1"/>
          <p:nvPr/>
        </p:nvSpPr>
        <p:spPr>
          <a:xfrm>
            <a:off x="2278912" y="312258"/>
            <a:ext cx="7389627" cy="1077218"/>
          </a:xfrm>
          <a:prstGeom prst="rect">
            <a:avLst/>
          </a:prstGeom>
          <a:noFill/>
        </p:spPr>
        <p:txBody>
          <a:bodyPr wrap="square" rtlCol="0">
            <a:spAutoFit/>
          </a:bodyPr>
          <a:lstStyle/>
          <a:p>
            <a:pPr algn="ctr"/>
            <a:r>
              <a:rPr lang="es-ES" sz="3200" dirty="0">
                <a:solidFill>
                  <a:srgbClr val="7030A0"/>
                </a:solidFill>
                <a:latin typeface="Arial Black" panose="020B0A04020102020204" pitchFamily="34" charset="0"/>
              </a:rPr>
              <a:t>NEUROLIDERAZGO</a:t>
            </a:r>
          </a:p>
          <a:p>
            <a:pPr algn="ctr"/>
            <a:r>
              <a:rPr lang="es-ES" sz="3200" dirty="0">
                <a:solidFill>
                  <a:srgbClr val="7030A0"/>
                </a:solidFill>
                <a:latin typeface="Arial Black" panose="020B0A04020102020204" pitchFamily="34" charset="0"/>
              </a:rPr>
              <a:t>Conectado Razón y Emoción </a:t>
            </a:r>
            <a:endParaRPr lang="es-PE" sz="3200" dirty="0">
              <a:solidFill>
                <a:srgbClr val="7030A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CB8ADB1D-6F28-462D-BBBC-03FAC1BC6384}"/>
              </a:ext>
            </a:extLst>
          </p:cNvPr>
          <p:cNvSpPr>
            <a:spLocks noGrp="1"/>
          </p:cNvSpPr>
          <p:nvPr>
            <p:ph type="dt" sz="half" idx="10"/>
          </p:nvPr>
        </p:nvSpPr>
        <p:spPr/>
        <p:txBody>
          <a:bodyPr/>
          <a:lstStyle/>
          <a:p>
            <a:fld id="{B6E74181-3C5E-415C-A41D-A1C3933DB35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69CEB486-6148-4419-A2A0-2BC3272D489F}"/>
              </a:ext>
            </a:extLst>
          </p:cNvPr>
          <p:cNvSpPr>
            <a:spLocks noGrp="1"/>
          </p:cNvSpPr>
          <p:nvPr>
            <p:ph type="sldNum" sz="quarter" idx="12"/>
          </p:nvPr>
        </p:nvSpPr>
        <p:spPr/>
        <p:txBody>
          <a:bodyPr/>
          <a:lstStyle/>
          <a:p>
            <a:fld id="{6D22F896-40B5-4ADD-8801-0D06FADFA095}" type="slidenum">
              <a:rPr lang="en-US" sz="2400" b="1" smtClean="0">
                <a:solidFill>
                  <a:srgbClr val="FF0000"/>
                </a:solidFill>
              </a:rPr>
              <a:t>41</a:t>
            </a:fld>
            <a:endParaRPr lang="en-US" sz="2400" b="1" dirty="0">
              <a:solidFill>
                <a:srgbClr val="FF0000"/>
              </a:solidFill>
            </a:endParaRPr>
          </a:p>
        </p:txBody>
      </p:sp>
    </p:spTree>
    <p:extLst>
      <p:ext uri="{BB962C8B-B14F-4D97-AF65-F5344CB8AC3E}">
        <p14:creationId xmlns:p14="http://schemas.microsoft.com/office/powerpoint/2010/main" val="1010378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circle(in)">
                                      <p:cBhvr>
                                        <p:cTn id="2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esquinas redondeadas 4">
            <a:extLst>
              <a:ext uri="{FF2B5EF4-FFF2-40B4-BE49-F238E27FC236}">
                <a16:creationId xmlns:a16="http://schemas.microsoft.com/office/drawing/2014/main" id="{70DB9682-4673-CFBE-EC8A-74B4B63AD86E}"/>
              </a:ext>
            </a:extLst>
          </p:cNvPr>
          <p:cNvSpPr/>
          <p:nvPr/>
        </p:nvSpPr>
        <p:spPr>
          <a:xfrm>
            <a:off x="425302" y="754912"/>
            <a:ext cx="5178056" cy="5794744"/>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800" dirty="0">
                <a:solidFill>
                  <a:schemeClr val="bg1"/>
                </a:solidFill>
                <a:latin typeface="Arial Black" panose="020B0A04020102020204" pitchFamily="34" charset="0"/>
              </a:rPr>
              <a:t>No somos seres racionales ,somos </a:t>
            </a:r>
            <a:r>
              <a:rPr lang="es-ES" sz="2800" dirty="0">
                <a:solidFill>
                  <a:schemeClr val="accent6">
                    <a:lumMod val="75000"/>
                  </a:schemeClr>
                </a:solidFill>
                <a:latin typeface="Arial Black" panose="020B0A04020102020204" pitchFamily="34" charset="0"/>
              </a:rPr>
              <a:t>aún</a:t>
            </a:r>
            <a:r>
              <a:rPr lang="es-ES" sz="2800" dirty="0">
                <a:solidFill>
                  <a:schemeClr val="bg1"/>
                </a:solidFill>
                <a:latin typeface="Arial Black" panose="020B0A04020102020204" pitchFamily="34" charset="0"/>
              </a:rPr>
              <a:t> seres emocionales que aprendimos a pensar. </a:t>
            </a:r>
          </a:p>
          <a:p>
            <a:pPr algn="just"/>
            <a:r>
              <a:rPr lang="es-ES" sz="2800" dirty="0">
                <a:solidFill>
                  <a:schemeClr val="accent1">
                    <a:lumMod val="75000"/>
                  </a:schemeClr>
                </a:solidFill>
                <a:latin typeface="Arial Black" panose="020B0A04020102020204" pitchFamily="34" charset="0"/>
              </a:rPr>
              <a:t>Las emociones controlan mucho mas la razón que la razón a las emociones</a:t>
            </a:r>
          </a:p>
          <a:p>
            <a:pPr algn="just"/>
            <a:r>
              <a:rPr lang="es-ES" sz="2400" dirty="0">
                <a:solidFill>
                  <a:schemeClr val="accent1">
                    <a:lumMod val="75000"/>
                  </a:schemeClr>
                </a:solidFill>
                <a:latin typeface="Arial Black" panose="020B0A04020102020204" pitchFamily="34" charset="0"/>
              </a:rPr>
              <a:t> </a:t>
            </a:r>
          </a:p>
          <a:p>
            <a:pPr algn="r"/>
            <a:r>
              <a:rPr lang="es-ES" sz="1400" dirty="0">
                <a:solidFill>
                  <a:schemeClr val="bg1"/>
                </a:solidFill>
                <a:latin typeface="Arial Black" panose="020B0A04020102020204" pitchFamily="34" charset="0"/>
              </a:rPr>
              <a:t>Estanislao Bacharch</a:t>
            </a:r>
            <a:endParaRPr lang="es-PE" sz="1400" dirty="0">
              <a:solidFill>
                <a:schemeClr val="bg1"/>
              </a:solidFill>
              <a:latin typeface="Arial Black" panose="020B0A04020102020204" pitchFamily="34" charset="0"/>
            </a:endParaRPr>
          </a:p>
        </p:txBody>
      </p:sp>
      <p:sp>
        <p:nvSpPr>
          <p:cNvPr id="6" name="Rectángulo: esquinas redondeadas 5">
            <a:extLst>
              <a:ext uri="{FF2B5EF4-FFF2-40B4-BE49-F238E27FC236}">
                <a16:creationId xmlns:a16="http://schemas.microsoft.com/office/drawing/2014/main" id="{C598B6C6-764B-8EE3-463C-117EB7839E9E}"/>
              </a:ext>
            </a:extLst>
          </p:cNvPr>
          <p:cNvSpPr/>
          <p:nvPr/>
        </p:nvSpPr>
        <p:spPr>
          <a:xfrm>
            <a:off x="6255027" y="754912"/>
            <a:ext cx="5670700" cy="5794744"/>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3200" dirty="0">
                <a:solidFill>
                  <a:schemeClr val="bg1"/>
                </a:solidFill>
                <a:latin typeface="Arial Black" panose="020B0A04020102020204" pitchFamily="34" charset="0"/>
              </a:rPr>
              <a:t>El modo en que los trabajadores experimentan el clima de su organización depende un </a:t>
            </a:r>
            <a:r>
              <a:rPr lang="es-ES" sz="3200" dirty="0">
                <a:solidFill>
                  <a:schemeClr val="accent6">
                    <a:lumMod val="75000"/>
                  </a:schemeClr>
                </a:solidFill>
                <a:latin typeface="Arial Black" panose="020B0A04020102020204" pitchFamily="34" charset="0"/>
              </a:rPr>
              <a:t>50% -70% </a:t>
            </a:r>
            <a:r>
              <a:rPr lang="es-ES" sz="3200" dirty="0">
                <a:solidFill>
                  <a:schemeClr val="bg1"/>
                </a:solidFill>
                <a:latin typeface="Arial Black" panose="020B0A04020102020204" pitchFamily="34" charset="0"/>
              </a:rPr>
              <a:t>de las acciones del líder </a:t>
            </a:r>
          </a:p>
          <a:p>
            <a:pPr algn="just"/>
            <a:r>
              <a:rPr lang="es-ES" sz="2400" dirty="0">
                <a:solidFill>
                  <a:schemeClr val="accent1">
                    <a:lumMod val="75000"/>
                  </a:schemeClr>
                </a:solidFill>
                <a:latin typeface="Arial Black" panose="020B0A04020102020204" pitchFamily="34" charset="0"/>
              </a:rPr>
              <a:t> </a:t>
            </a:r>
          </a:p>
          <a:p>
            <a:pPr algn="r"/>
            <a:r>
              <a:rPr lang="es-ES" sz="1400" dirty="0">
                <a:solidFill>
                  <a:schemeClr val="bg1"/>
                </a:solidFill>
                <a:latin typeface="Arial Black" panose="020B0A04020102020204" pitchFamily="34" charset="0"/>
              </a:rPr>
              <a:t>Goleman, Boyastzis ,Mckee</a:t>
            </a:r>
            <a:endParaRPr lang="es-PE" sz="1400" dirty="0">
              <a:solidFill>
                <a:schemeClr val="bg1"/>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6CDD4AFC-EE4F-4C1D-B287-5D0B44B50B74}"/>
              </a:ext>
            </a:extLst>
          </p:cNvPr>
          <p:cNvSpPr>
            <a:spLocks noGrp="1"/>
          </p:cNvSpPr>
          <p:nvPr>
            <p:ph type="dt" sz="half" idx="10"/>
          </p:nvPr>
        </p:nvSpPr>
        <p:spPr>
          <a:xfrm>
            <a:off x="9762310" y="6294437"/>
            <a:ext cx="2163417" cy="365125"/>
          </a:xfrm>
        </p:spPr>
        <p:txBody>
          <a:bodyPr/>
          <a:lstStyle/>
          <a:p>
            <a:fld id="{18D8A67F-6716-462D-A0D0-B7C307ACCC51}"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B4E6C0EB-5A2E-48E2-992F-E3CB30222D70}"/>
              </a:ext>
            </a:extLst>
          </p:cNvPr>
          <p:cNvSpPr>
            <a:spLocks noGrp="1"/>
          </p:cNvSpPr>
          <p:nvPr>
            <p:ph type="sldNum" sz="quarter" idx="12"/>
          </p:nvPr>
        </p:nvSpPr>
        <p:spPr/>
        <p:txBody>
          <a:bodyPr/>
          <a:lstStyle/>
          <a:p>
            <a:fld id="{6D22F896-40B5-4ADD-8801-0D06FADFA095}" type="slidenum">
              <a:rPr lang="en-US" sz="2400" b="1" smtClean="0">
                <a:solidFill>
                  <a:srgbClr val="FFFF00"/>
                </a:solidFill>
              </a:rPr>
              <a:t>42</a:t>
            </a:fld>
            <a:endParaRPr lang="en-US" sz="2400" b="1" dirty="0">
              <a:solidFill>
                <a:srgbClr val="FFFF00"/>
              </a:solidFill>
            </a:endParaRPr>
          </a:p>
        </p:txBody>
      </p:sp>
    </p:spTree>
    <p:extLst>
      <p:ext uri="{BB962C8B-B14F-4D97-AF65-F5344CB8AC3E}">
        <p14:creationId xmlns:p14="http://schemas.microsoft.com/office/powerpoint/2010/main" val="1196694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wipe(down)">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6">
                                            <p:txEl>
                                              <p:pRg st="0" end="0"/>
                                            </p:txEl>
                                          </p:spTgt>
                                        </p:tgtEl>
                                        <p:attrNameLst>
                                          <p:attrName>style.visibility</p:attrName>
                                        </p:attrNameLst>
                                      </p:cBhvr>
                                      <p:to>
                                        <p:strVal val="visible"/>
                                      </p:to>
                                    </p:set>
                                    <p:animEffect transition="in" filter="wipe(down)">
                                      <p:cBhvr>
                                        <p:cTn id="32" dur="500"/>
                                        <p:tgtEl>
                                          <p:spTgt spid="6">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6">
                                            <p:txEl>
                                              <p:pRg st="2" end="2"/>
                                            </p:txEl>
                                          </p:spTgt>
                                        </p:tgtEl>
                                        <p:attrNameLst>
                                          <p:attrName>style.visibility</p:attrName>
                                        </p:attrNameLst>
                                      </p:cBhvr>
                                      <p:to>
                                        <p:strVal val="visible"/>
                                      </p:to>
                                    </p:set>
                                    <p:animEffect transition="in" filter="wipe(down)">
                                      <p:cBhvr>
                                        <p:cTn id="37" dur="500"/>
                                        <p:tgtEl>
                                          <p:spTgt spid="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2E488DC2-41C8-0AC0-83DD-0332C2DB3909}"/>
              </a:ext>
            </a:extLst>
          </p:cNvPr>
          <p:cNvPicPr>
            <a:picLocks noChangeAspect="1"/>
          </p:cNvPicPr>
          <p:nvPr/>
        </p:nvPicPr>
        <p:blipFill rotWithShape="1">
          <a:blip r:embed="rId2"/>
          <a:srcRect t="80078"/>
          <a:stretch/>
        </p:blipFill>
        <p:spPr>
          <a:xfrm>
            <a:off x="0" y="5773479"/>
            <a:ext cx="12192000" cy="1084521"/>
          </a:xfrm>
          <a:prstGeom prst="rect">
            <a:avLst/>
          </a:prstGeom>
        </p:spPr>
      </p:pic>
      <p:pic>
        <p:nvPicPr>
          <p:cNvPr id="6" name="Imagen 5">
            <a:extLst>
              <a:ext uri="{FF2B5EF4-FFF2-40B4-BE49-F238E27FC236}">
                <a16:creationId xmlns:a16="http://schemas.microsoft.com/office/drawing/2014/main" id="{15F3CEBA-CA5F-69F1-9BC9-00BB48BA717A}"/>
              </a:ext>
            </a:extLst>
          </p:cNvPr>
          <p:cNvPicPr>
            <a:picLocks noChangeAspect="1"/>
          </p:cNvPicPr>
          <p:nvPr/>
        </p:nvPicPr>
        <p:blipFill rotWithShape="1">
          <a:blip r:embed="rId2"/>
          <a:srcRect b="20573"/>
          <a:stretch/>
        </p:blipFill>
        <p:spPr>
          <a:xfrm>
            <a:off x="0" y="0"/>
            <a:ext cx="12192000" cy="5773479"/>
          </a:xfrm>
          <a:prstGeom prst="rect">
            <a:avLst/>
          </a:prstGeom>
        </p:spPr>
      </p:pic>
      <p:sp>
        <p:nvSpPr>
          <p:cNvPr id="2" name="Marcador de fecha 1">
            <a:extLst>
              <a:ext uri="{FF2B5EF4-FFF2-40B4-BE49-F238E27FC236}">
                <a16:creationId xmlns:a16="http://schemas.microsoft.com/office/drawing/2014/main" id="{87ECC62E-0FD0-4BAB-ABCE-3B17137C2D38}"/>
              </a:ext>
            </a:extLst>
          </p:cNvPr>
          <p:cNvSpPr>
            <a:spLocks noGrp="1"/>
          </p:cNvSpPr>
          <p:nvPr>
            <p:ph type="dt" sz="half" idx="10"/>
          </p:nvPr>
        </p:nvSpPr>
        <p:spPr>
          <a:xfrm>
            <a:off x="9978887" y="5243167"/>
            <a:ext cx="2044148" cy="365125"/>
          </a:xfrm>
        </p:spPr>
        <p:txBody>
          <a:bodyPr/>
          <a:lstStyle/>
          <a:p>
            <a:fld id="{FB0451E2-A7F5-415F-8296-2D45FDC8B5D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8B9A3D2-9223-43E2-8807-B8304313C285}"/>
              </a:ext>
            </a:extLst>
          </p:cNvPr>
          <p:cNvSpPr>
            <a:spLocks noGrp="1"/>
          </p:cNvSpPr>
          <p:nvPr>
            <p:ph type="sldNum" sz="quarter" idx="12"/>
          </p:nvPr>
        </p:nvSpPr>
        <p:spPr/>
        <p:txBody>
          <a:bodyPr/>
          <a:lstStyle/>
          <a:p>
            <a:fld id="{6D22F896-40B5-4ADD-8801-0D06FADFA095}" type="slidenum">
              <a:rPr lang="en-US" sz="2400" b="1" smtClean="0">
                <a:solidFill>
                  <a:srgbClr val="FFFF00"/>
                </a:solidFill>
              </a:rPr>
              <a:t>43</a:t>
            </a:fld>
            <a:endParaRPr lang="en-US" sz="2400" b="1" dirty="0">
              <a:solidFill>
                <a:srgbClr val="FFFF00"/>
              </a:solidFill>
            </a:endParaRPr>
          </a:p>
        </p:txBody>
      </p:sp>
    </p:spTree>
    <p:extLst>
      <p:ext uri="{BB962C8B-B14F-4D97-AF65-F5344CB8AC3E}">
        <p14:creationId xmlns:p14="http://schemas.microsoft.com/office/powerpoint/2010/main" val="1396323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C10E60B4-9C80-F71C-FCA4-AD2B58B0546E}"/>
              </a:ext>
            </a:extLst>
          </p:cNvPr>
          <p:cNvPicPr>
            <a:picLocks noChangeAspect="1"/>
          </p:cNvPicPr>
          <p:nvPr/>
        </p:nvPicPr>
        <p:blipFill rotWithShape="1">
          <a:blip r:embed="rId2"/>
          <a:srcRect l="4818" t="70736" r="53117" b="203"/>
          <a:stretch/>
        </p:blipFill>
        <p:spPr>
          <a:xfrm>
            <a:off x="371059" y="3978133"/>
            <a:ext cx="3988907" cy="2661206"/>
          </a:xfrm>
          <a:prstGeom prst="ellipse">
            <a:avLst/>
          </a:prstGeom>
        </p:spPr>
      </p:pic>
      <p:sp>
        <p:nvSpPr>
          <p:cNvPr id="3" name="CuadroTexto 2">
            <a:extLst>
              <a:ext uri="{FF2B5EF4-FFF2-40B4-BE49-F238E27FC236}">
                <a16:creationId xmlns:a16="http://schemas.microsoft.com/office/drawing/2014/main" id="{5A806C6A-28ED-4AD8-9C59-389FF620B28A}"/>
              </a:ext>
            </a:extLst>
          </p:cNvPr>
          <p:cNvSpPr txBox="1"/>
          <p:nvPr/>
        </p:nvSpPr>
        <p:spPr>
          <a:xfrm>
            <a:off x="2278912" y="312258"/>
            <a:ext cx="8084288"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Un LIDER NEUROPSICOEDUCADO</a:t>
            </a:r>
          </a:p>
          <a:p>
            <a:pPr algn="ctr"/>
            <a:r>
              <a:rPr lang="es-ES" sz="3200" dirty="0">
                <a:solidFill>
                  <a:srgbClr val="FFFF00"/>
                </a:solidFill>
                <a:latin typeface="Arial Black" panose="020B0A04020102020204" pitchFamily="34" charset="0"/>
              </a:rPr>
              <a:t>Tiene que tener en cuenta que…. </a:t>
            </a:r>
            <a:endParaRPr lang="es-PE" sz="3200" dirty="0">
              <a:solidFill>
                <a:srgbClr val="FFFF00"/>
              </a:solidFill>
              <a:latin typeface="Arial Black" panose="020B0A04020102020204" pitchFamily="34" charset="0"/>
            </a:endParaRPr>
          </a:p>
        </p:txBody>
      </p:sp>
      <p:sp>
        <p:nvSpPr>
          <p:cNvPr id="2" name="Rectángulo: esquinas redondeadas 1">
            <a:extLst>
              <a:ext uri="{FF2B5EF4-FFF2-40B4-BE49-F238E27FC236}">
                <a16:creationId xmlns:a16="http://schemas.microsoft.com/office/drawing/2014/main" id="{3CC03565-EDC4-45A0-9AD4-EE1189B53953}"/>
              </a:ext>
            </a:extLst>
          </p:cNvPr>
          <p:cNvSpPr/>
          <p:nvPr/>
        </p:nvSpPr>
        <p:spPr>
          <a:xfrm>
            <a:off x="4890054" y="1578735"/>
            <a:ext cx="7050157" cy="1616765"/>
          </a:xfrm>
          <a:prstGeom prst="round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solidFill>
                  <a:schemeClr val="bg1"/>
                </a:solidFill>
                <a:latin typeface="Arial Black" panose="020B0A04020102020204" pitchFamily="34" charset="0"/>
              </a:rPr>
              <a:t>Un CEREBRO AMENAZADO ….. ¿Qué apaga y que enciende?</a:t>
            </a:r>
            <a:endParaRPr lang="es-PE" sz="3200" dirty="0">
              <a:solidFill>
                <a:schemeClr val="bg1"/>
              </a:solidFill>
              <a:latin typeface="Arial Black" panose="020B0A04020102020204" pitchFamily="34" charset="0"/>
            </a:endParaRPr>
          </a:p>
        </p:txBody>
      </p:sp>
      <p:sp>
        <p:nvSpPr>
          <p:cNvPr id="5" name="Rectángulo: esquinas redondeadas 4">
            <a:extLst>
              <a:ext uri="{FF2B5EF4-FFF2-40B4-BE49-F238E27FC236}">
                <a16:creationId xmlns:a16="http://schemas.microsoft.com/office/drawing/2014/main" id="{9A6371C8-CC54-42B0-8824-587106E50A1C}"/>
              </a:ext>
            </a:extLst>
          </p:cNvPr>
          <p:cNvSpPr/>
          <p:nvPr/>
        </p:nvSpPr>
        <p:spPr>
          <a:xfrm>
            <a:off x="4532243" y="3664226"/>
            <a:ext cx="7580244" cy="2398643"/>
          </a:xfrm>
          <a:prstGeom prst="roundRect">
            <a:avLst/>
          </a:prstGeom>
          <a:solidFill>
            <a:schemeClr val="tx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solidFill>
                  <a:srgbClr val="FF0000"/>
                </a:solidFill>
                <a:latin typeface="Arial Black" panose="020B0A04020102020204" pitchFamily="34" charset="0"/>
              </a:rPr>
              <a:t>ENCIENDE </a:t>
            </a:r>
            <a:r>
              <a:rPr lang="es-MX" sz="3200" dirty="0">
                <a:solidFill>
                  <a:schemeClr val="bg1"/>
                </a:solidFill>
                <a:latin typeface="Arial Black" panose="020B0A04020102020204" pitchFamily="34" charset="0"/>
              </a:rPr>
              <a:t>   CEREBROS PRIMITIVOS :      supervivencia, menos creatividad, querer tener la razón, evitación, sumisión, desmotivación. </a:t>
            </a:r>
            <a:endParaRPr lang="es-PE" sz="3200" dirty="0">
              <a:solidFill>
                <a:schemeClr val="bg1"/>
              </a:solidFill>
              <a:latin typeface="Arial Black" panose="020B0A04020102020204" pitchFamily="34" charset="0"/>
            </a:endParaRPr>
          </a:p>
        </p:txBody>
      </p:sp>
      <p:sp>
        <p:nvSpPr>
          <p:cNvPr id="6" name="Flecha: a la derecha 5">
            <a:extLst>
              <a:ext uri="{FF2B5EF4-FFF2-40B4-BE49-F238E27FC236}">
                <a16:creationId xmlns:a16="http://schemas.microsoft.com/office/drawing/2014/main" id="{31668EA6-0C10-4F5B-AF46-4408D83E5400}"/>
              </a:ext>
            </a:extLst>
          </p:cNvPr>
          <p:cNvSpPr/>
          <p:nvPr/>
        </p:nvSpPr>
        <p:spPr>
          <a:xfrm>
            <a:off x="7898298" y="4227443"/>
            <a:ext cx="649354" cy="37106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7" name="Imagen 6">
            <a:extLst>
              <a:ext uri="{FF2B5EF4-FFF2-40B4-BE49-F238E27FC236}">
                <a16:creationId xmlns:a16="http://schemas.microsoft.com/office/drawing/2014/main" id="{60AE7EE8-EF25-4D95-BFFD-4FE9A26D79EB}"/>
              </a:ext>
            </a:extLst>
          </p:cNvPr>
          <p:cNvPicPr>
            <a:picLocks noChangeAspect="1"/>
          </p:cNvPicPr>
          <p:nvPr/>
        </p:nvPicPr>
        <p:blipFill rotWithShape="1">
          <a:blip r:embed="rId2"/>
          <a:srcRect l="4112" t="20608" r="58457" b="32355"/>
          <a:stretch/>
        </p:blipFill>
        <p:spPr>
          <a:xfrm>
            <a:off x="371059" y="1685507"/>
            <a:ext cx="3988907" cy="2292626"/>
          </a:xfrm>
          <a:prstGeom prst="rect">
            <a:avLst/>
          </a:prstGeom>
        </p:spPr>
      </p:pic>
      <p:sp>
        <p:nvSpPr>
          <p:cNvPr id="8" name="Marcador de fecha 7">
            <a:extLst>
              <a:ext uri="{FF2B5EF4-FFF2-40B4-BE49-F238E27FC236}">
                <a16:creationId xmlns:a16="http://schemas.microsoft.com/office/drawing/2014/main" id="{8DB4DA33-7AF1-45B7-A05A-F5C93603A5EA}"/>
              </a:ext>
            </a:extLst>
          </p:cNvPr>
          <p:cNvSpPr>
            <a:spLocks noGrp="1"/>
          </p:cNvSpPr>
          <p:nvPr>
            <p:ph type="dt" sz="half" idx="10"/>
          </p:nvPr>
        </p:nvSpPr>
        <p:spPr/>
        <p:txBody>
          <a:bodyPr/>
          <a:lstStyle/>
          <a:p>
            <a:fld id="{E4F88A13-8533-4838-BD44-D27E7E274C1B}" type="datetime1">
              <a:rPr lang="es-PE" sz="2400" b="1" smtClean="0">
                <a:solidFill>
                  <a:srgbClr val="FF0000"/>
                </a:solidFill>
              </a:rPr>
              <a:t>29/08/2024</a:t>
            </a:fld>
            <a:endParaRPr lang="en-US" sz="2400" b="1" dirty="0">
              <a:solidFill>
                <a:srgbClr val="FF0000"/>
              </a:solidFill>
            </a:endParaRPr>
          </a:p>
        </p:txBody>
      </p:sp>
      <p:sp>
        <p:nvSpPr>
          <p:cNvPr id="9" name="Marcador de número de diapositiva 8">
            <a:extLst>
              <a:ext uri="{FF2B5EF4-FFF2-40B4-BE49-F238E27FC236}">
                <a16:creationId xmlns:a16="http://schemas.microsoft.com/office/drawing/2014/main" id="{35394484-6440-4128-833F-B0C19ADD56FF}"/>
              </a:ext>
            </a:extLst>
          </p:cNvPr>
          <p:cNvSpPr>
            <a:spLocks noGrp="1"/>
          </p:cNvSpPr>
          <p:nvPr>
            <p:ph type="sldNum" sz="quarter" idx="12"/>
          </p:nvPr>
        </p:nvSpPr>
        <p:spPr/>
        <p:txBody>
          <a:bodyPr/>
          <a:lstStyle/>
          <a:p>
            <a:fld id="{6D22F896-40B5-4ADD-8801-0D06FADFA095}" type="slidenum">
              <a:rPr lang="en-US" sz="2400" b="1" smtClean="0">
                <a:solidFill>
                  <a:srgbClr val="FFFF00"/>
                </a:solidFill>
              </a:rPr>
              <a:t>44</a:t>
            </a:fld>
            <a:endParaRPr lang="en-US" sz="2400" b="1" dirty="0">
              <a:solidFill>
                <a:srgbClr val="FFFF00"/>
              </a:solidFill>
            </a:endParaRPr>
          </a:p>
        </p:txBody>
      </p:sp>
    </p:spTree>
    <p:extLst>
      <p:ext uri="{BB962C8B-B14F-4D97-AF65-F5344CB8AC3E}">
        <p14:creationId xmlns:p14="http://schemas.microsoft.com/office/powerpoint/2010/main" val="935490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wipe(down)">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84FED3A-7A21-984C-900D-04A2ADB709AB}"/>
              </a:ext>
            </a:extLst>
          </p:cNvPr>
          <p:cNvPicPr>
            <a:picLocks noChangeAspect="1"/>
          </p:cNvPicPr>
          <p:nvPr/>
        </p:nvPicPr>
        <p:blipFill rotWithShape="1">
          <a:blip r:embed="rId2"/>
          <a:srcRect l="3036" t="25498" r="44737" b="17397"/>
          <a:stretch/>
        </p:blipFill>
        <p:spPr>
          <a:xfrm>
            <a:off x="503580" y="689113"/>
            <a:ext cx="5592419" cy="5751443"/>
          </a:xfrm>
          <a:prstGeom prst="rect">
            <a:avLst/>
          </a:prstGeom>
        </p:spPr>
      </p:pic>
      <p:sp>
        <p:nvSpPr>
          <p:cNvPr id="5" name="Rectángulo: esquinas redondeadas 4">
            <a:extLst>
              <a:ext uri="{FF2B5EF4-FFF2-40B4-BE49-F238E27FC236}">
                <a16:creationId xmlns:a16="http://schemas.microsoft.com/office/drawing/2014/main" id="{3A5D82FC-523A-40FE-9121-CFFB823C9E25}"/>
              </a:ext>
            </a:extLst>
          </p:cNvPr>
          <p:cNvSpPr/>
          <p:nvPr/>
        </p:nvSpPr>
        <p:spPr>
          <a:xfrm>
            <a:off x="6533324" y="980661"/>
            <a:ext cx="4943059" cy="4638261"/>
          </a:xfrm>
          <a:prstGeom prst="roundRect">
            <a:avLst/>
          </a:prstGeom>
          <a:solidFill>
            <a:schemeClr val="accent5">
              <a:lumMod val="60000"/>
              <a:lumOff val="4000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s-MX" sz="3200" dirty="0">
                <a:latin typeface="Arial Black" panose="020B0A04020102020204" pitchFamily="34" charset="0"/>
              </a:rPr>
              <a:t>Otros</a:t>
            </a:r>
          </a:p>
          <a:p>
            <a:pPr algn="ctr"/>
            <a:r>
              <a:rPr lang="es-MX" sz="3200" dirty="0">
                <a:latin typeface="Arial Black" panose="020B0A04020102020204" pitchFamily="34" charset="0"/>
              </a:rPr>
              <a:t>CARACTERISTICAS DEL CEREBRO que todo </a:t>
            </a:r>
            <a:r>
              <a:rPr lang="es-MX" sz="3200" dirty="0">
                <a:solidFill>
                  <a:srgbClr val="FF0000"/>
                </a:solidFill>
                <a:latin typeface="Arial Black" panose="020B0A04020102020204" pitchFamily="34" charset="0"/>
              </a:rPr>
              <a:t>LIDER</a:t>
            </a:r>
            <a:r>
              <a:rPr lang="es-MX" sz="3200" dirty="0">
                <a:latin typeface="Arial Black" panose="020B0A04020102020204" pitchFamily="34" charset="0"/>
              </a:rPr>
              <a:t> debe tener en cuenta, a la hora de gestionar personas </a:t>
            </a:r>
            <a:endParaRPr lang="es-PE" sz="3200" dirty="0">
              <a:latin typeface="Arial Black" panose="020B0A04020102020204" pitchFamily="34" charset="0"/>
            </a:endParaRPr>
          </a:p>
        </p:txBody>
      </p:sp>
      <p:sp>
        <p:nvSpPr>
          <p:cNvPr id="2" name="Marcador de fecha 1">
            <a:extLst>
              <a:ext uri="{FF2B5EF4-FFF2-40B4-BE49-F238E27FC236}">
                <a16:creationId xmlns:a16="http://schemas.microsoft.com/office/drawing/2014/main" id="{12DC6EDD-AFB7-42AF-B99F-12D486323D45}"/>
              </a:ext>
            </a:extLst>
          </p:cNvPr>
          <p:cNvSpPr>
            <a:spLocks noGrp="1"/>
          </p:cNvSpPr>
          <p:nvPr>
            <p:ph type="dt" sz="half" idx="10"/>
          </p:nvPr>
        </p:nvSpPr>
        <p:spPr/>
        <p:txBody>
          <a:bodyPr/>
          <a:lstStyle/>
          <a:p>
            <a:fld id="{56886820-EEC6-4802-A969-F385C09461C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21B307FD-640E-430C-9DDD-14DC882DE12F}"/>
              </a:ext>
            </a:extLst>
          </p:cNvPr>
          <p:cNvSpPr>
            <a:spLocks noGrp="1"/>
          </p:cNvSpPr>
          <p:nvPr>
            <p:ph type="sldNum" sz="quarter" idx="12"/>
          </p:nvPr>
        </p:nvSpPr>
        <p:spPr/>
        <p:txBody>
          <a:bodyPr/>
          <a:lstStyle/>
          <a:p>
            <a:fld id="{6D22F896-40B5-4ADD-8801-0D06FADFA095}" type="slidenum">
              <a:rPr lang="en-US" sz="2400" b="1" smtClean="0">
                <a:solidFill>
                  <a:srgbClr val="FFFF00"/>
                </a:solidFill>
              </a:rPr>
              <a:t>45</a:t>
            </a:fld>
            <a:endParaRPr lang="en-US" sz="2400" b="1" dirty="0">
              <a:solidFill>
                <a:srgbClr val="FFFF00"/>
              </a:solidFill>
            </a:endParaRPr>
          </a:p>
        </p:txBody>
      </p:sp>
    </p:spTree>
    <p:extLst>
      <p:ext uri="{BB962C8B-B14F-4D97-AF65-F5344CB8AC3E}">
        <p14:creationId xmlns:p14="http://schemas.microsoft.com/office/powerpoint/2010/main" val="1737754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0" end="0"/>
                                            </p:txEl>
                                          </p:spTgt>
                                        </p:tgtEl>
                                        <p:attrNameLst>
                                          <p:attrName>style.visibility</p:attrName>
                                        </p:attrNameLst>
                                      </p:cBhvr>
                                      <p:to>
                                        <p:strVal val="visible"/>
                                      </p:to>
                                    </p:set>
                                    <p:animEffect transition="in" filter="wipe(down)">
                                      <p:cBhvr>
                                        <p:cTn id="17" dur="500"/>
                                        <p:tgtEl>
                                          <p:spTgt spid="5">
                                            <p:txEl>
                                              <p:pRg st="0" end="0"/>
                                            </p:txEl>
                                          </p:spTgt>
                                        </p:tgtEl>
                                      </p:cBhvr>
                                    </p:animEffect>
                                  </p:childTnLst>
                                </p:cTn>
                              </p:par>
                              <p:par>
                                <p:cTn id="18" presetID="22" presetClass="entr" presetSubtype="4" fill="hold" nodeType="withEffect">
                                  <p:stCondLst>
                                    <p:cond delay="0"/>
                                  </p:stCondLst>
                                  <p:childTnLst>
                                    <p:set>
                                      <p:cBhvr>
                                        <p:cTn id="19" dur="1" fill="hold">
                                          <p:stCondLst>
                                            <p:cond delay="0"/>
                                          </p:stCondLst>
                                        </p:cTn>
                                        <p:tgtEl>
                                          <p:spTgt spid="5">
                                            <p:txEl>
                                              <p:pRg st="1" end="1"/>
                                            </p:txEl>
                                          </p:spTgt>
                                        </p:tgtEl>
                                        <p:attrNameLst>
                                          <p:attrName>style.visibility</p:attrName>
                                        </p:attrNameLst>
                                      </p:cBhvr>
                                      <p:to>
                                        <p:strVal val="visible"/>
                                      </p:to>
                                    </p:set>
                                    <p:animEffect transition="in" filter="wipe(down)">
                                      <p:cBhvr>
                                        <p:cTn id="20"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9E787A3-F32F-73D0-6845-5213ADEF53C4}"/>
              </a:ext>
            </a:extLst>
          </p:cNvPr>
          <p:cNvPicPr>
            <a:picLocks noChangeAspect="1"/>
          </p:cNvPicPr>
          <p:nvPr/>
        </p:nvPicPr>
        <p:blipFill rotWithShape="1">
          <a:blip r:embed="rId2"/>
          <a:srcRect l="16232" t="21065" r="14493" b="19436"/>
          <a:stretch/>
        </p:blipFill>
        <p:spPr>
          <a:xfrm>
            <a:off x="437321" y="1325217"/>
            <a:ext cx="11383617" cy="4505740"/>
          </a:xfrm>
          <a:prstGeom prst="rect">
            <a:avLst/>
          </a:prstGeom>
        </p:spPr>
      </p:pic>
      <p:sp>
        <p:nvSpPr>
          <p:cNvPr id="5" name="CuadroTexto 4">
            <a:extLst>
              <a:ext uri="{FF2B5EF4-FFF2-40B4-BE49-F238E27FC236}">
                <a16:creationId xmlns:a16="http://schemas.microsoft.com/office/drawing/2014/main" id="{C8DD1912-0961-4950-88F8-DB707EC7B15A}"/>
              </a:ext>
            </a:extLst>
          </p:cNvPr>
          <p:cNvSpPr txBox="1"/>
          <p:nvPr/>
        </p:nvSpPr>
        <p:spPr>
          <a:xfrm>
            <a:off x="2862470" y="304800"/>
            <a:ext cx="6096000" cy="769441"/>
          </a:xfrm>
          <a:prstGeom prst="rect">
            <a:avLst/>
          </a:prstGeom>
          <a:noFill/>
        </p:spPr>
        <p:txBody>
          <a:bodyPr wrap="square" rtlCol="0">
            <a:spAutoFit/>
          </a:bodyPr>
          <a:lstStyle/>
          <a:p>
            <a:r>
              <a:rPr lang="es-MX" sz="4400" dirty="0">
                <a:solidFill>
                  <a:srgbClr val="FFC000"/>
                </a:solidFill>
                <a:latin typeface="Arial Black" panose="020B0A04020102020204" pitchFamily="34" charset="0"/>
              </a:rPr>
              <a:t>La regla del 70/30</a:t>
            </a:r>
            <a:endParaRPr lang="es-PE" sz="4400" dirty="0">
              <a:solidFill>
                <a:srgbClr val="FFC000"/>
              </a:solidFill>
              <a:latin typeface="Arial Black" panose="020B0A04020102020204" pitchFamily="34" charset="0"/>
            </a:endParaRPr>
          </a:p>
        </p:txBody>
      </p:sp>
      <p:sp>
        <p:nvSpPr>
          <p:cNvPr id="6" name="CuadroTexto 5">
            <a:extLst>
              <a:ext uri="{FF2B5EF4-FFF2-40B4-BE49-F238E27FC236}">
                <a16:creationId xmlns:a16="http://schemas.microsoft.com/office/drawing/2014/main" id="{87882E01-88A5-4C4E-9FF1-9CA612FE41E5}"/>
              </a:ext>
            </a:extLst>
          </p:cNvPr>
          <p:cNvSpPr txBox="1"/>
          <p:nvPr/>
        </p:nvSpPr>
        <p:spPr>
          <a:xfrm>
            <a:off x="318051" y="5929123"/>
            <a:ext cx="11608905" cy="769441"/>
          </a:xfrm>
          <a:prstGeom prst="rect">
            <a:avLst/>
          </a:prstGeom>
          <a:noFill/>
        </p:spPr>
        <p:txBody>
          <a:bodyPr wrap="square" rtlCol="0">
            <a:spAutoFit/>
          </a:bodyPr>
          <a:lstStyle/>
          <a:p>
            <a:r>
              <a:rPr lang="es-MX" sz="4400" dirty="0">
                <a:solidFill>
                  <a:srgbClr val="FF0000"/>
                </a:solidFill>
                <a:latin typeface="Arial Black" panose="020B0A04020102020204" pitchFamily="34" charset="0"/>
              </a:rPr>
              <a:t>“IR DE VISITA AL MUNDO DEL OTRO”</a:t>
            </a:r>
            <a:endParaRPr lang="es-PE" sz="4400" dirty="0">
              <a:solidFill>
                <a:srgbClr val="FF0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119E01BC-F95B-4008-A824-1B028AAB3DBC}"/>
              </a:ext>
            </a:extLst>
          </p:cNvPr>
          <p:cNvSpPr>
            <a:spLocks noGrp="1"/>
          </p:cNvSpPr>
          <p:nvPr>
            <p:ph type="dt" sz="half" idx="10"/>
          </p:nvPr>
        </p:nvSpPr>
        <p:spPr>
          <a:xfrm>
            <a:off x="9329530" y="1653333"/>
            <a:ext cx="2044148" cy="365125"/>
          </a:xfrm>
        </p:spPr>
        <p:txBody>
          <a:bodyPr/>
          <a:lstStyle/>
          <a:p>
            <a:fld id="{9D9CC158-4D04-4011-8B78-7B29780B4E6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2D63C1C6-5D12-45FA-B697-9AEE6ECA0AC6}"/>
              </a:ext>
            </a:extLst>
          </p:cNvPr>
          <p:cNvSpPr>
            <a:spLocks noGrp="1"/>
          </p:cNvSpPr>
          <p:nvPr>
            <p:ph type="sldNum" sz="quarter" idx="12"/>
          </p:nvPr>
        </p:nvSpPr>
        <p:spPr/>
        <p:txBody>
          <a:bodyPr/>
          <a:lstStyle/>
          <a:p>
            <a:fld id="{6D22F896-40B5-4ADD-8801-0D06FADFA095}" type="slidenum">
              <a:rPr lang="en-US" sz="2400" b="1" smtClean="0">
                <a:solidFill>
                  <a:srgbClr val="FFFF00"/>
                </a:solidFill>
              </a:rPr>
              <a:t>46</a:t>
            </a:fld>
            <a:endParaRPr lang="en-US" sz="2400" b="1" dirty="0">
              <a:solidFill>
                <a:srgbClr val="FFFF00"/>
              </a:solidFill>
            </a:endParaRPr>
          </a:p>
        </p:txBody>
      </p:sp>
    </p:spTree>
    <p:extLst>
      <p:ext uri="{BB962C8B-B14F-4D97-AF65-F5344CB8AC3E}">
        <p14:creationId xmlns:p14="http://schemas.microsoft.com/office/powerpoint/2010/main" val="141088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C7931F6-3CD4-DC63-6BCB-28F19F08C62A}"/>
              </a:ext>
            </a:extLst>
          </p:cNvPr>
          <p:cNvPicPr>
            <a:picLocks noChangeAspect="1"/>
          </p:cNvPicPr>
          <p:nvPr/>
        </p:nvPicPr>
        <p:blipFill rotWithShape="1">
          <a:blip r:embed="rId2"/>
          <a:srcRect l="2319" t="14951" r="51014" b="27222"/>
          <a:stretch/>
        </p:blipFill>
        <p:spPr>
          <a:xfrm>
            <a:off x="265042" y="265043"/>
            <a:ext cx="5830957" cy="4386470"/>
          </a:xfrm>
          <a:prstGeom prst="rect">
            <a:avLst/>
          </a:prstGeom>
        </p:spPr>
      </p:pic>
      <p:sp>
        <p:nvSpPr>
          <p:cNvPr id="5" name="Rectángulo 4">
            <a:extLst>
              <a:ext uri="{FF2B5EF4-FFF2-40B4-BE49-F238E27FC236}">
                <a16:creationId xmlns:a16="http://schemas.microsoft.com/office/drawing/2014/main" id="{69F6B980-7EDC-4781-8DFC-E5844504ADEC}"/>
              </a:ext>
            </a:extLst>
          </p:cNvPr>
          <p:cNvSpPr/>
          <p:nvPr/>
        </p:nvSpPr>
        <p:spPr>
          <a:xfrm>
            <a:off x="6215270" y="755373"/>
            <a:ext cx="5711688" cy="34058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4000" dirty="0">
                <a:latin typeface="Arial Black" panose="020B0A04020102020204" pitchFamily="34" charset="0"/>
              </a:rPr>
              <a:t>ES MAS FACIL ACTIVAR MEMORIAS NEGATIVAS QUE POSITIVAS </a:t>
            </a:r>
            <a:endParaRPr lang="es-PE" sz="4000" dirty="0">
              <a:latin typeface="Arial Black" panose="020B0A04020102020204" pitchFamily="34" charset="0"/>
            </a:endParaRPr>
          </a:p>
        </p:txBody>
      </p:sp>
      <p:sp>
        <p:nvSpPr>
          <p:cNvPr id="6" name="CuadroTexto 5">
            <a:extLst>
              <a:ext uri="{FF2B5EF4-FFF2-40B4-BE49-F238E27FC236}">
                <a16:creationId xmlns:a16="http://schemas.microsoft.com/office/drawing/2014/main" id="{FCFD6471-7E33-4662-AEFD-BD4F235CF4D7}"/>
              </a:ext>
            </a:extLst>
          </p:cNvPr>
          <p:cNvSpPr txBox="1"/>
          <p:nvPr/>
        </p:nvSpPr>
        <p:spPr>
          <a:xfrm>
            <a:off x="424069" y="5201479"/>
            <a:ext cx="11370365" cy="1077218"/>
          </a:xfrm>
          <a:prstGeom prst="rect">
            <a:avLst/>
          </a:prstGeom>
          <a:noFill/>
        </p:spPr>
        <p:txBody>
          <a:bodyPr wrap="square" rtlCol="0">
            <a:spAutoFit/>
          </a:bodyPr>
          <a:lstStyle/>
          <a:p>
            <a:pPr algn="ctr"/>
            <a:r>
              <a:rPr lang="es-MX" sz="3200" dirty="0">
                <a:solidFill>
                  <a:srgbClr val="FFC000"/>
                </a:solidFill>
                <a:latin typeface="Arial Black" panose="020B0A04020102020204" pitchFamily="34" charset="0"/>
              </a:rPr>
              <a:t>RECONOCIMINETO, REFORZAR LO QUE ESTA BIEN HECHO</a:t>
            </a:r>
            <a:endParaRPr lang="es-PE" sz="3200" dirty="0">
              <a:solidFill>
                <a:srgbClr val="FFC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675744BF-8E9C-4D0B-AA16-9D8D37015028}"/>
              </a:ext>
            </a:extLst>
          </p:cNvPr>
          <p:cNvSpPr>
            <a:spLocks noGrp="1"/>
          </p:cNvSpPr>
          <p:nvPr>
            <p:ph type="dt" sz="half" idx="10"/>
          </p:nvPr>
        </p:nvSpPr>
        <p:spPr/>
        <p:txBody>
          <a:bodyPr/>
          <a:lstStyle/>
          <a:p>
            <a:fld id="{FB27279E-0E9D-4D64-A7CD-C908E2A7B8F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C52CACAD-D532-45D2-BCB7-C15CEC0ECB61}"/>
              </a:ext>
            </a:extLst>
          </p:cNvPr>
          <p:cNvSpPr>
            <a:spLocks noGrp="1"/>
          </p:cNvSpPr>
          <p:nvPr>
            <p:ph type="sldNum" sz="quarter" idx="12"/>
          </p:nvPr>
        </p:nvSpPr>
        <p:spPr/>
        <p:txBody>
          <a:bodyPr/>
          <a:lstStyle/>
          <a:p>
            <a:fld id="{6D22F896-40B5-4ADD-8801-0D06FADFA095}" type="slidenum">
              <a:rPr lang="en-US" sz="2400" b="1" smtClean="0">
                <a:solidFill>
                  <a:srgbClr val="FFFF00"/>
                </a:solidFill>
              </a:rPr>
              <a:t>47</a:t>
            </a:fld>
            <a:endParaRPr lang="en-US" sz="2400" b="1" dirty="0">
              <a:solidFill>
                <a:srgbClr val="FFFF00"/>
              </a:solidFill>
            </a:endParaRPr>
          </a:p>
        </p:txBody>
      </p:sp>
    </p:spTree>
    <p:extLst>
      <p:ext uri="{BB962C8B-B14F-4D97-AF65-F5344CB8AC3E}">
        <p14:creationId xmlns:p14="http://schemas.microsoft.com/office/powerpoint/2010/main" val="84787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9A6A69C4-145E-953F-FFFB-5A21B43070A6}"/>
              </a:ext>
            </a:extLst>
          </p:cNvPr>
          <p:cNvPicPr>
            <a:picLocks noChangeAspect="1"/>
          </p:cNvPicPr>
          <p:nvPr/>
        </p:nvPicPr>
        <p:blipFill rotWithShape="1">
          <a:blip r:embed="rId2"/>
          <a:srcRect l="21159" t="3125" r="24058" b="27827"/>
          <a:stretch/>
        </p:blipFill>
        <p:spPr>
          <a:xfrm>
            <a:off x="0" y="-1"/>
            <a:ext cx="12192000" cy="4969565"/>
          </a:xfrm>
          <a:prstGeom prst="rect">
            <a:avLst/>
          </a:prstGeom>
        </p:spPr>
      </p:pic>
      <p:sp>
        <p:nvSpPr>
          <p:cNvPr id="5" name="CuadroTexto 4">
            <a:extLst>
              <a:ext uri="{FF2B5EF4-FFF2-40B4-BE49-F238E27FC236}">
                <a16:creationId xmlns:a16="http://schemas.microsoft.com/office/drawing/2014/main" id="{8D709619-3604-4B9E-9454-E69B5C604ED7}"/>
              </a:ext>
            </a:extLst>
          </p:cNvPr>
          <p:cNvSpPr txBox="1"/>
          <p:nvPr/>
        </p:nvSpPr>
        <p:spPr>
          <a:xfrm>
            <a:off x="622851" y="5062330"/>
            <a:ext cx="10614992" cy="1569660"/>
          </a:xfrm>
          <a:prstGeom prst="rect">
            <a:avLst/>
          </a:prstGeom>
          <a:noFill/>
        </p:spPr>
        <p:txBody>
          <a:bodyPr wrap="square" rtlCol="0">
            <a:spAutoFit/>
          </a:bodyPr>
          <a:lstStyle/>
          <a:p>
            <a:pPr algn="ctr"/>
            <a:r>
              <a:rPr lang="es-MX" sz="3200" dirty="0">
                <a:solidFill>
                  <a:srgbClr val="FFC000"/>
                </a:solidFill>
                <a:latin typeface="Arial Black" panose="020B0A04020102020204" pitchFamily="34" charset="0"/>
              </a:rPr>
              <a:t>Liderazgo es hacer que las cosas sucedan.</a:t>
            </a:r>
          </a:p>
          <a:p>
            <a:pPr algn="ctr"/>
            <a:r>
              <a:rPr lang="es-MX" sz="3200" dirty="0">
                <a:solidFill>
                  <a:srgbClr val="FFC000"/>
                </a:solidFill>
                <a:latin typeface="Arial Black" panose="020B0A04020102020204" pitchFamily="34" charset="0"/>
              </a:rPr>
              <a:t>Hagamos que las cosas sucedan, utilizando de forma efectiva nuestro cerebro</a:t>
            </a:r>
            <a:endParaRPr lang="es-PE" sz="3200" dirty="0">
              <a:solidFill>
                <a:srgbClr val="FFC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64C6CE73-54F7-4C72-A87C-D42F18F2F009}"/>
              </a:ext>
            </a:extLst>
          </p:cNvPr>
          <p:cNvSpPr>
            <a:spLocks noGrp="1"/>
          </p:cNvSpPr>
          <p:nvPr>
            <p:ph type="dt" sz="half" idx="10"/>
          </p:nvPr>
        </p:nvSpPr>
        <p:spPr/>
        <p:txBody>
          <a:bodyPr/>
          <a:lstStyle/>
          <a:p>
            <a:fld id="{602D24FB-A7CC-40A0-935C-B886E414C39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F63EA8D-C7DC-4B89-89E7-B2332D4FB25B}"/>
              </a:ext>
            </a:extLst>
          </p:cNvPr>
          <p:cNvSpPr>
            <a:spLocks noGrp="1"/>
          </p:cNvSpPr>
          <p:nvPr>
            <p:ph type="sldNum" sz="quarter" idx="12"/>
          </p:nvPr>
        </p:nvSpPr>
        <p:spPr/>
        <p:txBody>
          <a:bodyPr/>
          <a:lstStyle/>
          <a:p>
            <a:fld id="{6D22F896-40B5-4ADD-8801-0D06FADFA095}" type="slidenum">
              <a:rPr lang="en-US" sz="2400" b="1" smtClean="0">
                <a:solidFill>
                  <a:srgbClr val="FFFF00"/>
                </a:solidFill>
              </a:rPr>
              <a:t>48</a:t>
            </a:fld>
            <a:endParaRPr lang="en-US" sz="2400" b="1" dirty="0">
              <a:solidFill>
                <a:srgbClr val="FFFF00"/>
              </a:solidFill>
            </a:endParaRPr>
          </a:p>
        </p:txBody>
      </p:sp>
    </p:spTree>
    <p:extLst>
      <p:ext uri="{BB962C8B-B14F-4D97-AF65-F5344CB8AC3E}">
        <p14:creationId xmlns:p14="http://schemas.microsoft.com/office/powerpoint/2010/main" val="241634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down)">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wipe(down)">
                                      <p:cBhvr>
                                        <p:cTn id="17"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54CBCAF4-1046-CE65-BF2A-1654B476137B}"/>
              </a:ext>
            </a:extLst>
          </p:cNvPr>
          <p:cNvSpPr txBox="1"/>
          <p:nvPr/>
        </p:nvSpPr>
        <p:spPr>
          <a:xfrm>
            <a:off x="2278912" y="301625"/>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	AUTO CONFIANZA PERMITE  </a:t>
            </a:r>
          </a:p>
        </p:txBody>
      </p:sp>
      <p:sp>
        <p:nvSpPr>
          <p:cNvPr id="3" name="CuadroTexto 2">
            <a:extLst>
              <a:ext uri="{FF2B5EF4-FFF2-40B4-BE49-F238E27FC236}">
                <a16:creationId xmlns:a16="http://schemas.microsoft.com/office/drawing/2014/main" id="{A72241A1-C7B0-4957-9D38-A5D537A186BB}"/>
              </a:ext>
            </a:extLst>
          </p:cNvPr>
          <p:cNvSpPr txBox="1"/>
          <p:nvPr/>
        </p:nvSpPr>
        <p:spPr>
          <a:xfrm>
            <a:off x="258726" y="1556266"/>
            <a:ext cx="11830493" cy="4832092"/>
          </a:xfrm>
          <a:prstGeom prst="rect">
            <a:avLst/>
          </a:prstGeom>
          <a:noFill/>
        </p:spPr>
        <p:txBody>
          <a:bodyPr wrap="square" rtlCol="0">
            <a:spAutoFit/>
          </a:bodyPr>
          <a:lstStyle/>
          <a:p>
            <a:pPr marL="285750" indent="-285750">
              <a:buFont typeface="Arial" panose="020B0604020202020204" pitchFamily="34" charset="0"/>
              <a:buChar char="•"/>
            </a:pPr>
            <a:r>
              <a:rPr lang="es-ES" sz="4400" dirty="0">
                <a:latin typeface="Arial Black" panose="020B0A04020102020204" pitchFamily="34" charset="0"/>
              </a:rPr>
              <a:t>Activar emociones positivas </a:t>
            </a:r>
          </a:p>
          <a:p>
            <a:pPr marL="285750" indent="-285750">
              <a:buFont typeface="Arial" panose="020B0604020202020204" pitchFamily="34" charset="0"/>
              <a:buChar char="•"/>
            </a:pPr>
            <a:r>
              <a:rPr lang="es-ES" sz="4400" dirty="0">
                <a:latin typeface="Arial Black" panose="020B0A04020102020204" pitchFamily="34" charset="0"/>
              </a:rPr>
              <a:t>Facilitar la concentración</a:t>
            </a:r>
          </a:p>
          <a:p>
            <a:pPr marL="285750" indent="-285750">
              <a:buFont typeface="Arial" panose="020B0604020202020204" pitchFamily="34" charset="0"/>
              <a:buChar char="•"/>
            </a:pPr>
            <a:r>
              <a:rPr lang="es-ES" sz="4400" dirty="0">
                <a:latin typeface="Arial Black" panose="020B0A04020102020204" pitchFamily="34" charset="0"/>
              </a:rPr>
              <a:t>Perseverar objetivos</a:t>
            </a:r>
          </a:p>
          <a:p>
            <a:pPr marL="285750" indent="-285750">
              <a:buFont typeface="Arial" panose="020B0604020202020204" pitchFamily="34" charset="0"/>
              <a:buChar char="•"/>
            </a:pPr>
            <a:r>
              <a:rPr lang="es-ES" sz="4400" dirty="0">
                <a:latin typeface="Arial Black" panose="020B0A04020102020204" pitchFamily="34" charset="0"/>
              </a:rPr>
              <a:t>Aumentar el esfuerzo</a:t>
            </a:r>
          </a:p>
          <a:p>
            <a:pPr marL="285750" indent="-285750">
              <a:buFont typeface="Arial" panose="020B0604020202020204" pitchFamily="34" charset="0"/>
              <a:buChar char="•"/>
            </a:pPr>
            <a:r>
              <a:rPr lang="es-ES" sz="4400" dirty="0">
                <a:latin typeface="Arial Black" panose="020B0A04020102020204" pitchFamily="34" charset="0"/>
              </a:rPr>
              <a:t>Mejorara estrategias durante la actividad </a:t>
            </a:r>
          </a:p>
          <a:p>
            <a:pPr marL="285750" indent="-285750">
              <a:buFont typeface="Arial" panose="020B0604020202020204" pitchFamily="34" charset="0"/>
              <a:buChar char="•"/>
            </a:pPr>
            <a:r>
              <a:rPr lang="es-ES" sz="4400" dirty="0">
                <a:latin typeface="Arial Black" panose="020B0A04020102020204" pitchFamily="34" charset="0"/>
              </a:rPr>
              <a:t>Incrementar la automotivación </a:t>
            </a:r>
            <a:endParaRPr lang="es-PE" sz="4400" dirty="0">
              <a:latin typeface="Arial Black" panose="020B0A04020102020204" pitchFamily="34" charset="0"/>
            </a:endParaRPr>
          </a:p>
        </p:txBody>
      </p:sp>
      <p:pic>
        <p:nvPicPr>
          <p:cNvPr id="5" name="Imagen 4">
            <a:extLst>
              <a:ext uri="{FF2B5EF4-FFF2-40B4-BE49-F238E27FC236}">
                <a16:creationId xmlns:a16="http://schemas.microsoft.com/office/drawing/2014/main" id="{3C11F355-D9D5-65F9-D012-37AE6D9DBC2E}"/>
              </a:ext>
            </a:extLst>
          </p:cNvPr>
          <p:cNvPicPr>
            <a:picLocks noChangeAspect="1"/>
          </p:cNvPicPr>
          <p:nvPr/>
        </p:nvPicPr>
        <p:blipFill>
          <a:blip r:embed="rId2"/>
          <a:stretch>
            <a:fillRect/>
          </a:stretch>
        </p:blipFill>
        <p:spPr>
          <a:xfrm>
            <a:off x="8576044" y="2381693"/>
            <a:ext cx="3172933" cy="1967023"/>
          </a:xfrm>
          <a:prstGeom prst="rect">
            <a:avLst/>
          </a:prstGeom>
        </p:spPr>
      </p:pic>
      <p:sp>
        <p:nvSpPr>
          <p:cNvPr id="4" name="Marcador de fecha 3">
            <a:extLst>
              <a:ext uri="{FF2B5EF4-FFF2-40B4-BE49-F238E27FC236}">
                <a16:creationId xmlns:a16="http://schemas.microsoft.com/office/drawing/2014/main" id="{6492DAE4-9651-475F-9C4B-7E6BE35444EB}"/>
              </a:ext>
            </a:extLst>
          </p:cNvPr>
          <p:cNvSpPr>
            <a:spLocks noGrp="1"/>
          </p:cNvSpPr>
          <p:nvPr>
            <p:ph type="dt" sz="half" idx="10"/>
          </p:nvPr>
        </p:nvSpPr>
        <p:spPr/>
        <p:txBody>
          <a:bodyPr/>
          <a:lstStyle/>
          <a:p>
            <a:fld id="{1EEB53AC-6993-4777-AEE4-96B1E75CB9B6}"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422B7150-6C7C-4522-B2B8-DC8CF253CBC9}"/>
              </a:ext>
            </a:extLst>
          </p:cNvPr>
          <p:cNvSpPr>
            <a:spLocks noGrp="1"/>
          </p:cNvSpPr>
          <p:nvPr>
            <p:ph type="sldNum" sz="quarter" idx="12"/>
          </p:nvPr>
        </p:nvSpPr>
        <p:spPr/>
        <p:txBody>
          <a:bodyPr/>
          <a:lstStyle/>
          <a:p>
            <a:fld id="{6D22F896-40B5-4ADD-8801-0D06FADFA095}" type="slidenum">
              <a:rPr lang="en-US" sz="2400" b="1" smtClean="0">
                <a:solidFill>
                  <a:srgbClr val="FFFF00"/>
                </a:solidFill>
              </a:rPr>
              <a:t>49</a:t>
            </a:fld>
            <a:endParaRPr lang="en-US" sz="2400" b="1" dirty="0">
              <a:solidFill>
                <a:srgbClr val="FFFF00"/>
              </a:solidFill>
            </a:endParaRPr>
          </a:p>
        </p:txBody>
      </p:sp>
    </p:spTree>
    <p:extLst>
      <p:ext uri="{BB962C8B-B14F-4D97-AF65-F5344CB8AC3E}">
        <p14:creationId xmlns:p14="http://schemas.microsoft.com/office/powerpoint/2010/main" val="1810823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Effect transition="in" filter="circle(in)">
                                      <p:cBhvr>
                                        <p:cTn id="37" dur="2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circle(in)">
                                      <p:cBhvr>
                                        <p:cTn id="4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EED5903-314F-E298-591C-3E17652B5C5B}"/>
              </a:ext>
            </a:extLst>
          </p:cNvPr>
          <p:cNvSpPr>
            <a:spLocks noGrp="1"/>
          </p:cNvSpPr>
          <p:nvPr>
            <p:ph idx="1"/>
          </p:nvPr>
        </p:nvSpPr>
        <p:spPr>
          <a:xfrm>
            <a:off x="489655" y="1314028"/>
            <a:ext cx="11212689" cy="3257972"/>
          </a:xfrm>
          <a:solidFill>
            <a:schemeClr val="accent2">
              <a:lumMod val="75000"/>
            </a:schemeClr>
          </a:solidFill>
        </p:spPr>
        <p:txBody>
          <a:bodyPr>
            <a:normAutofit/>
          </a:bodyPr>
          <a:lstStyle/>
          <a:p>
            <a:pPr marL="0" indent="0" algn="ctr">
              <a:buNone/>
            </a:pPr>
            <a:r>
              <a:rPr lang="es-ES" sz="5400" dirty="0">
                <a:latin typeface="Arial Black" panose="020B0A04020102020204" pitchFamily="34" charset="0"/>
              </a:rPr>
              <a:t>¿Te has preguntado alguna vez por que hay personas a las que le suele ir bien en </a:t>
            </a:r>
            <a:r>
              <a:rPr lang="es-ES" sz="5400" dirty="0">
                <a:solidFill>
                  <a:srgbClr val="FF0000"/>
                </a:solidFill>
                <a:latin typeface="Arial Black" panose="020B0A04020102020204" pitchFamily="34" charset="0"/>
              </a:rPr>
              <a:t>TODO</a:t>
            </a:r>
            <a:r>
              <a:rPr lang="es-ES" sz="5400" dirty="0">
                <a:latin typeface="Arial Black" panose="020B0A04020102020204" pitchFamily="34" charset="0"/>
              </a:rPr>
              <a:t> lo que hacen?</a:t>
            </a:r>
            <a:endParaRPr lang="es-PE" sz="5400" dirty="0">
              <a:latin typeface="Arial Black" panose="020B0A04020102020204" pitchFamily="34" charset="0"/>
            </a:endParaRPr>
          </a:p>
        </p:txBody>
      </p:sp>
      <p:sp>
        <p:nvSpPr>
          <p:cNvPr id="2" name="Marcador de fecha 1">
            <a:extLst>
              <a:ext uri="{FF2B5EF4-FFF2-40B4-BE49-F238E27FC236}">
                <a16:creationId xmlns:a16="http://schemas.microsoft.com/office/drawing/2014/main" id="{FDE63CAA-54C9-4B0D-A8DA-3872F2093236}"/>
              </a:ext>
            </a:extLst>
          </p:cNvPr>
          <p:cNvSpPr>
            <a:spLocks noGrp="1"/>
          </p:cNvSpPr>
          <p:nvPr>
            <p:ph type="dt" sz="half" idx="10"/>
          </p:nvPr>
        </p:nvSpPr>
        <p:spPr>
          <a:xfrm>
            <a:off x="9422296" y="6356350"/>
            <a:ext cx="2083904" cy="365125"/>
          </a:xfrm>
        </p:spPr>
        <p:txBody>
          <a:bodyPr/>
          <a:lstStyle/>
          <a:p>
            <a:fld id="{498B002A-3D95-4EAE-8893-D3C597C11E9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E592FD0-7A7C-4BBD-8B91-9FAD7EEFF50E}"/>
              </a:ext>
            </a:extLst>
          </p:cNvPr>
          <p:cNvSpPr>
            <a:spLocks noGrp="1"/>
          </p:cNvSpPr>
          <p:nvPr>
            <p:ph type="sldNum" sz="quarter" idx="12"/>
          </p:nvPr>
        </p:nvSpPr>
        <p:spPr/>
        <p:txBody>
          <a:bodyPr/>
          <a:lstStyle/>
          <a:p>
            <a:fld id="{6D22F896-40B5-4ADD-8801-0D06FADFA095}" type="slidenum">
              <a:rPr lang="en-US" sz="2800" b="1" smtClean="0">
                <a:solidFill>
                  <a:srgbClr val="FFFF00"/>
                </a:solidFill>
              </a:rPr>
              <a:t>5</a:t>
            </a:fld>
            <a:endParaRPr lang="en-US" sz="2800" b="1" dirty="0">
              <a:solidFill>
                <a:srgbClr val="FFFF00"/>
              </a:solidFill>
            </a:endParaRPr>
          </a:p>
        </p:txBody>
      </p:sp>
    </p:spTree>
    <p:extLst>
      <p:ext uri="{BB962C8B-B14F-4D97-AF65-F5344CB8AC3E}">
        <p14:creationId xmlns:p14="http://schemas.microsoft.com/office/powerpoint/2010/main" val="1609914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C5C41880-264F-422B-880C-EEB819526C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CuadroTexto 1">
            <a:extLst>
              <a:ext uri="{FF2B5EF4-FFF2-40B4-BE49-F238E27FC236}">
                <a16:creationId xmlns:a16="http://schemas.microsoft.com/office/drawing/2014/main" id="{E1EA9DB9-A5FC-4820-8D1C-66C2F8ED4273}"/>
              </a:ext>
            </a:extLst>
          </p:cNvPr>
          <p:cNvSpPr txBox="1"/>
          <p:nvPr/>
        </p:nvSpPr>
        <p:spPr>
          <a:xfrm>
            <a:off x="5274365" y="1630017"/>
            <a:ext cx="2213113" cy="738664"/>
          </a:xfrm>
          <a:prstGeom prst="rect">
            <a:avLst/>
          </a:prstGeom>
          <a:noFill/>
        </p:spPr>
        <p:txBody>
          <a:bodyPr wrap="square" rtlCol="0">
            <a:spAutoFit/>
          </a:bodyPr>
          <a:lstStyle/>
          <a:p>
            <a:r>
              <a:rPr lang="es-MX" sz="2400" dirty="0">
                <a:solidFill>
                  <a:schemeClr val="bg1"/>
                </a:solidFill>
                <a:latin typeface="Arial Black" panose="020B0A04020102020204" pitchFamily="34" charset="0"/>
              </a:rPr>
              <a:t>Neocórtex</a:t>
            </a:r>
          </a:p>
          <a:p>
            <a:endParaRPr lang="es-PE" dirty="0"/>
          </a:p>
        </p:txBody>
      </p:sp>
      <p:sp>
        <p:nvSpPr>
          <p:cNvPr id="7" name="CuadroTexto 6">
            <a:extLst>
              <a:ext uri="{FF2B5EF4-FFF2-40B4-BE49-F238E27FC236}">
                <a16:creationId xmlns:a16="http://schemas.microsoft.com/office/drawing/2014/main" id="{C0984C45-A40C-47AA-AED0-A26D07CA0F7C}"/>
              </a:ext>
            </a:extLst>
          </p:cNvPr>
          <p:cNvSpPr txBox="1"/>
          <p:nvPr/>
        </p:nvSpPr>
        <p:spPr>
          <a:xfrm>
            <a:off x="3760612" y="3059668"/>
            <a:ext cx="3037753" cy="738664"/>
          </a:xfrm>
          <a:prstGeom prst="rect">
            <a:avLst/>
          </a:prstGeom>
          <a:noFill/>
        </p:spPr>
        <p:txBody>
          <a:bodyPr wrap="square" rtlCol="0">
            <a:spAutoFit/>
          </a:bodyPr>
          <a:lstStyle/>
          <a:p>
            <a:r>
              <a:rPr lang="es-MX" sz="2400" dirty="0">
                <a:solidFill>
                  <a:schemeClr val="bg1"/>
                </a:solidFill>
                <a:latin typeface="Arial Black" panose="020B0A04020102020204" pitchFamily="34" charset="0"/>
              </a:rPr>
              <a:t>Sistema límbico </a:t>
            </a:r>
          </a:p>
          <a:p>
            <a:endParaRPr lang="es-PE" dirty="0"/>
          </a:p>
        </p:txBody>
      </p:sp>
      <p:sp>
        <p:nvSpPr>
          <p:cNvPr id="9" name="CuadroTexto 8">
            <a:extLst>
              <a:ext uri="{FF2B5EF4-FFF2-40B4-BE49-F238E27FC236}">
                <a16:creationId xmlns:a16="http://schemas.microsoft.com/office/drawing/2014/main" id="{CA73683B-E03C-47A1-B18F-6E35057E36A1}"/>
              </a:ext>
            </a:extLst>
          </p:cNvPr>
          <p:cNvSpPr txBox="1"/>
          <p:nvPr/>
        </p:nvSpPr>
        <p:spPr>
          <a:xfrm>
            <a:off x="5569534" y="4061929"/>
            <a:ext cx="3706988" cy="738664"/>
          </a:xfrm>
          <a:prstGeom prst="rect">
            <a:avLst/>
          </a:prstGeom>
          <a:noFill/>
        </p:spPr>
        <p:txBody>
          <a:bodyPr wrap="square" rtlCol="0">
            <a:spAutoFit/>
          </a:bodyPr>
          <a:lstStyle/>
          <a:p>
            <a:r>
              <a:rPr lang="es-MX" sz="2400" dirty="0">
                <a:solidFill>
                  <a:schemeClr val="bg1"/>
                </a:solidFill>
                <a:latin typeface="Arial Black" panose="020B0A04020102020204" pitchFamily="34" charset="0"/>
              </a:rPr>
              <a:t>Complejo reptiliano </a:t>
            </a:r>
          </a:p>
          <a:p>
            <a:endParaRPr lang="es-PE" dirty="0"/>
          </a:p>
        </p:txBody>
      </p:sp>
      <p:sp>
        <p:nvSpPr>
          <p:cNvPr id="10" name="CuadroTexto 9">
            <a:extLst>
              <a:ext uri="{FF2B5EF4-FFF2-40B4-BE49-F238E27FC236}">
                <a16:creationId xmlns:a16="http://schemas.microsoft.com/office/drawing/2014/main" id="{0232DA19-2B4E-4E06-9126-AADD4874370B}"/>
              </a:ext>
            </a:extLst>
          </p:cNvPr>
          <p:cNvSpPr txBox="1"/>
          <p:nvPr/>
        </p:nvSpPr>
        <p:spPr>
          <a:xfrm>
            <a:off x="3760612" y="151541"/>
            <a:ext cx="4655597" cy="584775"/>
          </a:xfrm>
          <a:prstGeom prst="rect">
            <a:avLst/>
          </a:prstGeom>
          <a:solidFill>
            <a:schemeClr val="accent1">
              <a:lumMod val="50000"/>
            </a:schemeClr>
          </a:solidFill>
        </p:spPr>
        <p:txBody>
          <a:bodyPr wrap="square" rtlCol="0">
            <a:spAutoFit/>
          </a:bodyPr>
          <a:lstStyle/>
          <a:p>
            <a:pPr algn="ctr"/>
            <a:r>
              <a:rPr lang="es-ES" sz="3200" dirty="0">
                <a:solidFill>
                  <a:srgbClr val="FFC000"/>
                </a:solidFill>
                <a:latin typeface="Arial Black" panose="020B0A04020102020204" pitchFamily="34" charset="0"/>
              </a:rPr>
              <a:t>NEUROLIDERAZGO</a:t>
            </a:r>
          </a:p>
        </p:txBody>
      </p:sp>
      <p:sp>
        <p:nvSpPr>
          <p:cNvPr id="5" name="Rectángulo: esquinas redondeadas 4">
            <a:extLst>
              <a:ext uri="{FF2B5EF4-FFF2-40B4-BE49-F238E27FC236}">
                <a16:creationId xmlns:a16="http://schemas.microsoft.com/office/drawing/2014/main" id="{805B15A6-0046-4D63-8ECF-CCEC73C1626A}"/>
              </a:ext>
            </a:extLst>
          </p:cNvPr>
          <p:cNvSpPr/>
          <p:nvPr/>
        </p:nvSpPr>
        <p:spPr>
          <a:xfrm>
            <a:off x="221203" y="793546"/>
            <a:ext cx="4178518" cy="2266122"/>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FF0000"/>
                </a:solidFill>
                <a:latin typeface="Arial Black" panose="020B0A04020102020204" pitchFamily="34" charset="0"/>
              </a:rPr>
              <a:t>Cerebro Neocortical </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Analiza y saca conclusiones</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Aporta información relevante para el correcto discernimiento</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Persigue el desarrollo.  </a:t>
            </a:r>
          </a:p>
          <a:p>
            <a:pPr algn="ctr"/>
            <a:endParaRPr lang="es-PE" dirty="0"/>
          </a:p>
        </p:txBody>
      </p:sp>
      <p:sp>
        <p:nvSpPr>
          <p:cNvPr id="12" name="Rectángulo: esquinas redondeadas 11">
            <a:extLst>
              <a:ext uri="{FF2B5EF4-FFF2-40B4-BE49-F238E27FC236}">
                <a16:creationId xmlns:a16="http://schemas.microsoft.com/office/drawing/2014/main" id="{CE84A916-943D-4636-9B79-AC08B0CDBC50}"/>
              </a:ext>
            </a:extLst>
          </p:cNvPr>
          <p:cNvSpPr/>
          <p:nvPr/>
        </p:nvSpPr>
        <p:spPr>
          <a:xfrm>
            <a:off x="320594" y="3667531"/>
            <a:ext cx="4178518" cy="2667007"/>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FF0000"/>
                </a:solidFill>
                <a:latin typeface="Arial Black" panose="020B0A04020102020204" pitchFamily="34" charset="0"/>
              </a:rPr>
              <a:t>Cerebro límbico  </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Rige las sensaciones</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Activa las relaciones interpersonales</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Auto conocimiento, autoconocimiento, auto regulación .  </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Impulso de relación </a:t>
            </a:r>
          </a:p>
          <a:p>
            <a:pPr algn="ctr"/>
            <a:endParaRPr lang="es-PE" dirty="0"/>
          </a:p>
        </p:txBody>
      </p:sp>
      <p:sp>
        <p:nvSpPr>
          <p:cNvPr id="13" name="Rectángulo: esquinas redondeadas 12">
            <a:extLst>
              <a:ext uri="{FF2B5EF4-FFF2-40B4-BE49-F238E27FC236}">
                <a16:creationId xmlns:a16="http://schemas.microsoft.com/office/drawing/2014/main" id="{051CF75E-F20B-42FF-A11F-1CE4833B9E7E}"/>
              </a:ext>
            </a:extLst>
          </p:cNvPr>
          <p:cNvSpPr/>
          <p:nvPr/>
        </p:nvSpPr>
        <p:spPr>
          <a:xfrm>
            <a:off x="5076910" y="4634803"/>
            <a:ext cx="6473187" cy="1975510"/>
          </a:xfrm>
          <a:prstGeom prst="round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rgbClr val="FF0000"/>
                </a:solidFill>
                <a:latin typeface="Arial Black" panose="020B0A04020102020204" pitchFamily="34" charset="0"/>
              </a:rPr>
              <a:t>Cerebro Reptil  </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Impulsa la supervivencia.</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Reconoce la autoridad y la voluntad.</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Las rutinas, los hábitos la territorialidad, el espacio vital.  </a:t>
            </a:r>
          </a:p>
          <a:p>
            <a:pPr marL="285750" indent="-285750" algn="just">
              <a:buFont typeface="Arial" panose="020B0604020202020204" pitchFamily="34" charset="0"/>
              <a:buChar char="•"/>
            </a:pPr>
            <a:r>
              <a:rPr lang="es-MX" dirty="0">
                <a:solidFill>
                  <a:schemeClr val="bg1"/>
                </a:solidFill>
                <a:latin typeface="Arial Black" panose="020B0A04020102020204" pitchFamily="34" charset="0"/>
              </a:rPr>
              <a:t>Se caracteriza por la acción.</a:t>
            </a:r>
          </a:p>
          <a:p>
            <a:pPr algn="ctr"/>
            <a:endParaRPr lang="es-PE" dirty="0"/>
          </a:p>
        </p:txBody>
      </p:sp>
      <p:sp>
        <p:nvSpPr>
          <p:cNvPr id="3" name="Marcador de fecha 2">
            <a:extLst>
              <a:ext uri="{FF2B5EF4-FFF2-40B4-BE49-F238E27FC236}">
                <a16:creationId xmlns:a16="http://schemas.microsoft.com/office/drawing/2014/main" id="{2880C4C8-A95C-410C-97CC-6D61A9CD4C3E}"/>
              </a:ext>
            </a:extLst>
          </p:cNvPr>
          <p:cNvSpPr>
            <a:spLocks noGrp="1"/>
          </p:cNvSpPr>
          <p:nvPr>
            <p:ph type="dt" sz="half" idx="10"/>
          </p:nvPr>
        </p:nvSpPr>
        <p:spPr/>
        <p:txBody>
          <a:bodyPr/>
          <a:lstStyle/>
          <a:p>
            <a:fld id="{6C8879B0-B3D8-4E51-87AF-D368F68DABD9}"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9359F279-A7C1-4F57-8DF5-D608A0546DE7}"/>
              </a:ext>
            </a:extLst>
          </p:cNvPr>
          <p:cNvSpPr>
            <a:spLocks noGrp="1"/>
          </p:cNvSpPr>
          <p:nvPr>
            <p:ph type="sldNum" sz="quarter" idx="12"/>
          </p:nvPr>
        </p:nvSpPr>
        <p:spPr/>
        <p:txBody>
          <a:bodyPr/>
          <a:lstStyle/>
          <a:p>
            <a:fld id="{6D22F896-40B5-4ADD-8801-0D06FADFA095}" type="slidenum">
              <a:rPr lang="en-US" smtClean="0"/>
              <a:t>50</a:t>
            </a:fld>
            <a:endParaRPr lang="en-US" dirty="0"/>
          </a:p>
        </p:txBody>
      </p:sp>
    </p:spTree>
    <p:extLst>
      <p:ext uri="{BB962C8B-B14F-4D97-AF65-F5344CB8AC3E}">
        <p14:creationId xmlns:p14="http://schemas.microsoft.com/office/powerpoint/2010/main" val="32736551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5">
                                            <p:txEl>
                                              <p:pRg st="0" end="0"/>
                                            </p:txEl>
                                          </p:spTgt>
                                        </p:tgtEl>
                                        <p:attrNameLst>
                                          <p:attrName>style.visibility</p:attrName>
                                        </p:attrNameLst>
                                      </p:cBhvr>
                                      <p:to>
                                        <p:strVal val="visible"/>
                                      </p:to>
                                    </p:set>
                                    <p:animEffect transition="in" filter="circle(in)">
                                      <p:cBhvr>
                                        <p:cTn id="32" dur="2000"/>
                                        <p:tgtEl>
                                          <p:spTgt spid="5">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5">
                                            <p:txEl>
                                              <p:pRg st="1" end="1"/>
                                            </p:txEl>
                                          </p:spTgt>
                                        </p:tgtEl>
                                        <p:attrNameLst>
                                          <p:attrName>style.visibility</p:attrName>
                                        </p:attrNameLst>
                                      </p:cBhvr>
                                      <p:to>
                                        <p:strVal val="visible"/>
                                      </p:to>
                                    </p:set>
                                    <p:animEffect transition="in" filter="circle(in)">
                                      <p:cBhvr>
                                        <p:cTn id="37" dur="2000"/>
                                        <p:tgtEl>
                                          <p:spTgt spid="5">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5">
                                            <p:txEl>
                                              <p:pRg st="2" end="2"/>
                                            </p:txEl>
                                          </p:spTgt>
                                        </p:tgtEl>
                                        <p:attrNameLst>
                                          <p:attrName>style.visibility</p:attrName>
                                        </p:attrNameLst>
                                      </p:cBhvr>
                                      <p:to>
                                        <p:strVal val="visible"/>
                                      </p:to>
                                    </p:set>
                                    <p:animEffect transition="in" filter="circle(in)">
                                      <p:cBhvr>
                                        <p:cTn id="42" dur="2000"/>
                                        <p:tgtEl>
                                          <p:spTgt spid="5">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12">
                                            <p:txEl>
                                              <p:pRg st="0" end="0"/>
                                            </p:txEl>
                                          </p:spTgt>
                                        </p:tgtEl>
                                        <p:attrNameLst>
                                          <p:attrName>style.visibility</p:attrName>
                                        </p:attrNameLst>
                                      </p:cBhvr>
                                      <p:to>
                                        <p:strVal val="visible"/>
                                      </p:to>
                                    </p:set>
                                    <p:animEffect transition="in" filter="circle(in)">
                                      <p:cBhvr>
                                        <p:cTn id="47" dur="2000"/>
                                        <p:tgtEl>
                                          <p:spTgt spid="12">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12">
                                            <p:txEl>
                                              <p:pRg st="1" end="1"/>
                                            </p:txEl>
                                          </p:spTgt>
                                        </p:tgtEl>
                                        <p:attrNameLst>
                                          <p:attrName>style.visibility</p:attrName>
                                        </p:attrNameLst>
                                      </p:cBhvr>
                                      <p:to>
                                        <p:strVal val="visible"/>
                                      </p:to>
                                    </p:set>
                                    <p:animEffect transition="in" filter="circle(in)">
                                      <p:cBhvr>
                                        <p:cTn id="52" dur="2000"/>
                                        <p:tgtEl>
                                          <p:spTgt spid="12">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12">
                                            <p:txEl>
                                              <p:pRg st="2" end="2"/>
                                            </p:txEl>
                                          </p:spTgt>
                                        </p:tgtEl>
                                        <p:attrNameLst>
                                          <p:attrName>style.visibility</p:attrName>
                                        </p:attrNameLst>
                                      </p:cBhvr>
                                      <p:to>
                                        <p:strVal val="visible"/>
                                      </p:to>
                                    </p:set>
                                    <p:animEffect transition="in" filter="circle(in)">
                                      <p:cBhvr>
                                        <p:cTn id="57" dur="2000"/>
                                        <p:tgtEl>
                                          <p:spTgt spid="12">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12">
                                            <p:txEl>
                                              <p:pRg st="3" end="3"/>
                                            </p:txEl>
                                          </p:spTgt>
                                        </p:tgtEl>
                                        <p:attrNameLst>
                                          <p:attrName>style.visibility</p:attrName>
                                        </p:attrNameLst>
                                      </p:cBhvr>
                                      <p:to>
                                        <p:strVal val="visible"/>
                                      </p:to>
                                    </p:set>
                                    <p:animEffect transition="in" filter="circle(in)">
                                      <p:cBhvr>
                                        <p:cTn id="62" dur="2000"/>
                                        <p:tgtEl>
                                          <p:spTgt spid="12">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13">
                                            <p:txEl>
                                              <p:pRg st="0" end="0"/>
                                            </p:txEl>
                                          </p:spTgt>
                                        </p:tgtEl>
                                        <p:attrNameLst>
                                          <p:attrName>style.visibility</p:attrName>
                                        </p:attrNameLst>
                                      </p:cBhvr>
                                      <p:to>
                                        <p:strVal val="visible"/>
                                      </p:to>
                                    </p:set>
                                    <p:animEffect transition="in" filter="circle(in)">
                                      <p:cBhvr>
                                        <p:cTn id="67" dur="2000"/>
                                        <p:tgtEl>
                                          <p:spTgt spid="13">
                                            <p:txEl>
                                              <p:pRg st="0" end="0"/>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3">
                                            <p:txEl>
                                              <p:pRg st="1" end="1"/>
                                            </p:txEl>
                                          </p:spTgt>
                                        </p:tgtEl>
                                        <p:attrNameLst>
                                          <p:attrName>style.visibility</p:attrName>
                                        </p:attrNameLst>
                                      </p:cBhvr>
                                      <p:to>
                                        <p:strVal val="visible"/>
                                      </p:to>
                                    </p:set>
                                    <p:animEffect transition="in" filter="circle(in)">
                                      <p:cBhvr>
                                        <p:cTn id="72" dur="2000"/>
                                        <p:tgtEl>
                                          <p:spTgt spid="13">
                                            <p:txEl>
                                              <p:pRg st="1" end="1"/>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nodeType="clickEffect">
                                  <p:stCondLst>
                                    <p:cond delay="0"/>
                                  </p:stCondLst>
                                  <p:childTnLst>
                                    <p:set>
                                      <p:cBhvr>
                                        <p:cTn id="76" dur="1" fill="hold">
                                          <p:stCondLst>
                                            <p:cond delay="0"/>
                                          </p:stCondLst>
                                        </p:cTn>
                                        <p:tgtEl>
                                          <p:spTgt spid="13">
                                            <p:txEl>
                                              <p:pRg st="2" end="2"/>
                                            </p:txEl>
                                          </p:spTgt>
                                        </p:tgtEl>
                                        <p:attrNameLst>
                                          <p:attrName>style.visibility</p:attrName>
                                        </p:attrNameLst>
                                      </p:cBhvr>
                                      <p:to>
                                        <p:strVal val="visible"/>
                                      </p:to>
                                    </p:set>
                                    <p:animEffect transition="in" filter="circle(in)">
                                      <p:cBhvr>
                                        <p:cTn id="77" dur="2000"/>
                                        <p:tgtEl>
                                          <p:spTgt spid="13">
                                            <p:txEl>
                                              <p:pRg st="2" end="2"/>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13">
                                            <p:txEl>
                                              <p:pRg st="3" end="3"/>
                                            </p:txEl>
                                          </p:spTgt>
                                        </p:tgtEl>
                                        <p:attrNameLst>
                                          <p:attrName>style.visibility</p:attrName>
                                        </p:attrNameLst>
                                      </p:cBhvr>
                                      <p:to>
                                        <p:strVal val="visible"/>
                                      </p:to>
                                    </p:set>
                                    <p:animEffect transition="in" filter="circle(in)">
                                      <p:cBhvr>
                                        <p:cTn id="82" dur="2000"/>
                                        <p:tgtEl>
                                          <p:spTgt spid="13">
                                            <p:txEl>
                                              <p:pRg st="3" end="3"/>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6" presetClass="entr" presetSubtype="16" fill="hold" nodeType="clickEffect">
                                  <p:stCondLst>
                                    <p:cond delay="0"/>
                                  </p:stCondLst>
                                  <p:childTnLst>
                                    <p:set>
                                      <p:cBhvr>
                                        <p:cTn id="86" dur="1" fill="hold">
                                          <p:stCondLst>
                                            <p:cond delay="0"/>
                                          </p:stCondLst>
                                        </p:cTn>
                                        <p:tgtEl>
                                          <p:spTgt spid="13">
                                            <p:txEl>
                                              <p:pRg st="4" end="4"/>
                                            </p:txEl>
                                          </p:spTgt>
                                        </p:tgtEl>
                                        <p:attrNameLst>
                                          <p:attrName>style.visibility</p:attrName>
                                        </p:attrNameLst>
                                      </p:cBhvr>
                                      <p:to>
                                        <p:strVal val="visible"/>
                                      </p:to>
                                    </p:set>
                                    <p:animEffect transition="in" filter="circle(in)">
                                      <p:cBhvr>
                                        <p:cTn id="87" dur="2000"/>
                                        <p:tgtEl>
                                          <p:spTgt spid="1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7" grpId="0"/>
      <p:bldP spid="9" grpId="0"/>
      <p:bldP spid="5"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F9098EE7-9E12-41A4-BB75-FC066742F139}"/>
              </a:ext>
            </a:extLst>
          </p:cNvPr>
          <p:cNvSpPr txBox="1"/>
          <p:nvPr/>
        </p:nvSpPr>
        <p:spPr>
          <a:xfrm>
            <a:off x="1656522" y="151541"/>
            <a:ext cx="8547652" cy="1077218"/>
          </a:xfrm>
          <a:prstGeom prst="rect">
            <a:avLst/>
          </a:prstGeom>
          <a:solidFill>
            <a:schemeClr val="accent1">
              <a:lumMod val="50000"/>
            </a:schemeClr>
          </a:solid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El cerebro se fija en lo negativo</a:t>
            </a:r>
          </a:p>
        </p:txBody>
      </p:sp>
      <p:sp>
        <p:nvSpPr>
          <p:cNvPr id="2" name="CuadroTexto 1">
            <a:extLst>
              <a:ext uri="{FF2B5EF4-FFF2-40B4-BE49-F238E27FC236}">
                <a16:creationId xmlns:a16="http://schemas.microsoft.com/office/drawing/2014/main" id="{3BB9AD8A-F18B-4CF0-B6E8-B830AEF27A13}"/>
              </a:ext>
            </a:extLst>
          </p:cNvPr>
          <p:cNvSpPr txBox="1"/>
          <p:nvPr/>
        </p:nvSpPr>
        <p:spPr>
          <a:xfrm>
            <a:off x="185530" y="1544542"/>
            <a:ext cx="11820939" cy="4801314"/>
          </a:xfrm>
          <a:prstGeom prst="rect">
            <a:avLst/>
          </a:prstGeom>
          <a:noFill/>
        </p:spPr>
        <p:txBody>
          <a:bodyPr wrap="square" rtlCol="0">
            <a:spAutoFit/>
          </a:bodyPr>
          <a:lstStyle/>
          <a:p>
            <a:pPr marL="285750" indent="-285750" algn="just">
              <a:buFont typeface="Arial" panose="020B0604020202020204" pitchFamily="34" charset="0"/>
              <a:buChar char="•"/>
            </a:pPr>
            <a:r>
              <a:rPr lang="es-MX" sz="3200" dirty="0">
                <a:latin typeface="Arial Black" panose="020B0A04020102020204" pitchFamily="34" charset="0"/>
              </a:rPr>
              <a:t>Tras unos cuantas fallas es fácil adquirir un sentido de neutralidad aprendida, mientras que es difícil revertir eses sentido, incluso con muchos éxitos.</a:t>
            </a:r>
          </a:p>
          <a:p>
            <a:pPr marL="285750" indent="-285750" algn="just">
              <a:buFont typeface="Arial" panose="020B0604020202020204" pitchFamily="34" charset="0"/>
              <a:buChar char="•"/>
            </a:pPr>
            <a:r>
              <a:rPr lang="es-MX" sz="3200" dirty="0">
                <a:latin typeface="Arial Black" panose="020B0A04020102020204" pitchFamily="34" charset="0"/>
              </a:rPr>
              <a:t>Las personas se esfuerzan mas en evitar una perdida que en adquirir una guanacia equiparable</a:t>
            </a:r>
          </a:p>
          <a:p>
            <a:pPr marL="285750" indent="-285750" algn="just">
              <a:buFont typeface="Arial" panose="020B0604020202020204" pitchFamily="34" charset="0"/>
              <a:buChar char="•"/>
            </a:pPr>
            <a:r>
              <a:rPr lang="es-MX" sz="3200" dirty="0">
                <a:latin typeface="Arial Black" panose="020B0A04020102020204" pitchFamily="34" charset="0"/>
              </a:rPr>
              <a:t>Las víctimas de accidentes tardan ,mas en recuperar su nivel de felicidad anterior que los acertantes de la lotería.</a:t>
            </a:r>
          </a:p>
          <a:p>
            <a:endParaRPr lang="es-PE" dirty="0"/>
          </a:p>
        </p:txBody>
      </p:sp>
      <p:sp>
        <p:nvSpPr>
          <p:cNvPr id="4" name="Marcador de fecha 3">
            <a:extLst>
              <a:ext uri="{FF2B5EF4-FFF2-40B4-BE49-F238E27FC236}">
                <a16:creationId xmlns:a16="http://schemas.microsoft.com/office/drawing/2014/main" id="{EBD732AE-CAA0-4A4B-98EC-8E8985C0432B}"/>
              </a:ext>
            </a:extLst>
          </p:cNvPr>
          <p:cNvSpPr>
            <a:spLocks noGrp="1"/>
          </p:cNvSpPr>
          <p:nvPr>
            <p:ph type="dt" sz="half" idx="10"/>
          </p:nvPr>
        </p:nvSpPr>
        <p:spPr/>
        <p:txBody>
          <a:bodyPr/>
          <a:lstStyle/>
          <a:p>
            <a:fld id="{74A7768A-5AFF-4170-A650-2514398DC048}"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9759579-7DCA-4B8E-A1EF-10BAFF398F39}"/>
              </a:ext>
            </a:extLst>
          </p:cNvPr>
          <p:cNvSpPr>
            <a:spLocks noGrp="1"/>
          </p:cNvSpPr>
          <p:nvPr>
            <p:ph type="sldNum" sz="quarter" idx="12"/>
          </p:nvPr>
        </p:nvSpPr>
        <p:spPr/>
        <p:txBody>
          <a:bodyPr/>
          <a:lstStyle/>
          <a:p>
            <a:fld id="{6D22F896-40B5-4ADD-8801-0D06FADFA095}" type="slidenum">
              <a:rPr lang="en-US" sz="2400" b="1" smtClean="0">
                <a:solidFill>
                  <a:srgbClr val="FFFF00"/>
                </a:solidFill>
              </a:rPr>
              <a:t>51</a:t>
            </a:fld>
            <a:endParaRPr lang="en-US" sz="2400" b="1" dirty="0">
              <a:solidFill>
                <a:srgbClr val="FFFF00"/>
              </a:solidFill>
            </a:endParaRPr>
          </a:p>
        </p:txBody>
      </p:sp>
    </p:spTree>
    <p:extLst>
      <p:ext uri="{BB962C8B-B14F-4D97-AF65-F5344CB8AC3E}">
        <p14:creationId xmlns:p14="http://schemas.microsoft.com/office/powerpoint/2010/main" val="3726640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Effect transition="in" filter="circle(in)">
                                      <p:cBhvr>
                                        <p:cTn id="12" dur="2000"/>
                                        <p:tgtEl>
                                          <p:spTgt spid="2">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Effect transition="in" filter="circle(in)">
                                      <p:cBhvr>
                                        <p:cTn id="17" dur="2000"/>
                                        <p:tgtEl>
                                          <p:spTgt spid="2">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Effect transition="in" filter="circle(in)">
                                      <p:cBhvr>
                                        <p:cTn id="22" dur="20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0720CDEF-54C5-04A6-5AF2-EAB850F1619E}"/>
              </a:ext>
            </a:extLst>
          </p:cNvPr>
          <p:cNvSpPr>
            <a:spLocks noGrp="1"/>
          </p:cNvSpPr>
          <p:nvPr>
            <p:ph idx="1"/>
          </p:nvPr>
        </p:nvSpPr>
        <p:spPr>
          <a:xfrm>
            <a:off x="281762" y="493350"/>
            <a:ext cx="11647967" cy="4620910"/>
          </a:xfrm>
        </p:spPr>
        <p:txBody>
          <a:bodyPr>
            <a:noAutofit/>
          </a:bodyPr>
          <a:lstStyle/>
          <a:p>
            <a:pPr marL="285750" indent="-285750" algn="just">
              <a:buFont typeface="Arial" panose="020B0604020202020204" pitchFamily="34" charset="0"/>
              <a:buChar char="•"/>
            </a:pPr>
            <a:r>
              <a:rPr lang="es-ES" sz="4000" dirty="0">
                <a:latin typeface="Arial Black" panose="020B0A04020102020204" pitchFamily="34" charset="0"/>
              </a:rPr>
              <a:t>Los pensamientos negativos (fruto de una mala experiencia reciente) rápidamente erosionan la autoimagen del subconsciente</a:t>
            </a:r>
          </a:p>
          <a:p>
            <a:pPr marL="285750" indent="-285750" algn="just">
              <a:buFont typeface="Arial" panose="020B0604020202020204" pitchFamily="34" charset="0"/>
              <a:buChar char="•"/>
            </a:pPr>
            <a:r>
              <a:rPr lang="es-ES" sz="4000" dirty="0">
                <a:latin typeface="Arial Black" panose="020B0A04020102020204" pitchFamily="34" charset="0"/>
              </a:rPr>
              <a:t>Se si vuelven a añadir pensamiento positivos se pueden reparar los dañados en la autoimagen con mucha mas rapidez</a:t>
            </a:r>
            <a:endParaRPr lang="es-PE" sz="4000" dirty="0"/>
          </a:p>
        </p:txBody>
      </p:sp>
      <p:pic>
        <p:nvPicPr>
          <p:cNvPr id="4" name="Imagen 3">
            <a:extLst>
              <a:ext uri="{FF2B5EF4-FFF2-40B4-BE49-F238E27FC236}">
                <a16:creationId xmlns:a16="http://schemas.microsoft.com/office/drawing/2014/main" id="{65673095-4CDB-7227-3A51-AFE6002E7FA7}"/>
              </a:ext>
            </a:extLst>
          </p:cNvPr>
          <p:cNvPicPr>
            <a:picLocks noChangeAspect="1"/>
          </p:cNvPicPr>
          <p:nvPr/>
        </p:nvPicPr>
        <p:blipFill>
          <a:blip r:embed="rId2"/>
          <a:stretch>
            <a:fillRect/>
          </a:stretch>
        </p:blipFill>
        <p:spPr>
          <a:xfrm>
            <a:off x="5519474" y="4683093"/>
            <a:ext cx="6016851" cy="2036684"/>
          </a:xfrm>
          <a:prstGeom prst="rect">
            <a:avLst/>
          </a:prstGeom>
        </p:spPr>
      </p:pic>
      <p:sp>
        <p:nvSpPr>
          <p:cNvPr id="2" name="Marcador de fecha 1">
            <a:extLst>
              <a:ext uri="{FF2B5EF4-FFF2-40B4-BE49-F238E27FC236}">
                <a16:creationId xmlns:a16="http://schemas.microsoft.com/office/drawing/2014/main" id="{C81FC97B-6177-496B-AB87-6ACAD2F570B2}"/>
              </a:ext>
            </a:extLst>
          </p:cNvPr>
          <p:cNvSpPr>
            <a:spLocks noGrp="1"/>
          </p:cNvSpPr>
          <p:nvPr>
            <p:ph type="dt" sz="half" idx="10"/>
          </p:nvPr>
        </p:nvSpPr>
        <p:spPr/>
        <p:txBody>
          <a:bodyPr/>
          <a:lstStyle/>
          <a:p>
            <a:fld id="{F108F178-94B1-4035-81AE-17A40CA205A6}"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4BB387A6-D891-4B98-89D8-81D80C75C25D}"/>
              </a:ext>
            </a:extLst>
          </p:cNvPr>
          <p:cNvSpPr>
            <a:spLocks noGrp="1"/>
          </p:cNvSpPr>
          <p:nvPr>
            <p:ph type="sldNum" sz="quarter" idx="12"/>
          </p:nvPr>
        </p:nvSpPr>
        <p:spPr>
          <a:xfrm>
            <a:off x="9167038" y="128225"/>
            <a:ext cx="2743200" cy="365125"/>
          </a:xfrm>
        </p:spPr>
        <p:txBody>
          <a:bodyPr/>
          <a:lstStyle/>
          <a:p>
            <a:fld id="{6D22F896-40B5-4ADD-8801-0D06FADFA095}" type="slidenum">
              <a:rPr lang="en-US" sz="2400" b="1" smtClean="0">
                <a:solidFill>
                  <a:srgbClr val="FFFF00"/>
                </a:solidFill>
              </a:rPr>
              <a:t>52</a:t>
            </a:fld>
            <a:endParaRPr lang="en-US" sz="2400" b="1" dirty="0">
              <a:solidFill>
                <a:srgbClr val="FFFF00"/>
              </a:solidFill>
            </a:endParaRPr>
          </a:p>
        </p:txBody>
      </p:sp>
    </p:spTree>
    <p:extLst>
      <p:ext uri="{BB962C8B-B14F-4D97-AF65-F5344CB8AC3E}">
        <p14:creationId xmlns:p14="http://schemas.microsoft.com/office/powerpoint/2010/main" val="4244154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24B7030F-F088-4E59-89A9-7AAA845849D1}"/>
              </a:ext>
            </a:extLst>
          </p:cNvPr>
          <p:cNvSpPr txBox="1"/>
          <p:nvPr/>
        </p:nvSpPr>
        <p:spPr>
          <a:xfrm>
            <a:off x="2278912" y="301625"/>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CICLO DE A AUTO CONFIANZA </a:t>
            </a:r>
          </a:p>
        </p:txBody>
      </p:sp>
      <p:sp>
        <p:nvSpPr>
          <p:cNvPr id="2" name="Elipse 1">
            <a:extLst>
              <a:ext uri="{FF2B5EF4-FFF2-40B4-BE49-F238E27FC236}">
                <a16:creationId xmlns:a16="http://schemas.microsoft.com/office/drawing/2014/main" id="{4D28B66A-A7E1-4E6C-82B4-AC1FD92296BA}"/>
              </a:ext>
            </a:extLst>
          </p:cNvPr>
          <p:cNvSpPr/>
          <p:nvPr/>
        </p:nvSpPr>
        <p:spPr>
          <a:xfrm>
            <a:off x="4833730" y="1590260"/>
            <a:ext cx="2001078" cy="135172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latin typeface="Arial Black" panose="020B0A04020102020204" pitchFamily="34" charset="0"/>
              </a:rPr>
              <a:t>Emoción</a:t>
            </a:r>
            <a:r>
              <a:rPr lang="es-MX" sz="2000" dirty="0"/>
              <a:t> </a:t>
            </a:r>
            <a:endParaRPr lang="es-PE" sz="2000" dirty="0"/>
          </a:p>
        </p:txBody>
      </p:sp>
      <p:sp>
        <p:nvSpPr>
          <p:cNvPr id="5" name="Elipse 4">
            <a:extLst>
              <a:ext uri="{FF2B5EF4-FFF2-40B4-BE49-F238E27FC236}">
                <a16:creationId xmlns:a16="http://schemas.microsoft.com/office/drawing/2014/main" id="{E20A2B1A-D9C7-4687-BC4C-2E239B3D046E}"/>
              </a:ext>
            </a:extLst>
          </p:cNvPr>
          <p:cNvSpPr/>
          <p:nvPr/>
        </p:nvSpPr>
        <p:spPr>
          <a:xfrm>
            <a:off x="1630017" y="2879035"/>
            <a:ext cx="2133601" cy="1351721"/>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solidFill>
                <a:latin typeface="Arial Black" panose="020B0A04020102020204" pitchFamily="34" charset="0"/>
              </a:rPr>
              <a:t>Lenguaje </a:t>
            </a:r>
            <a:r>
              <a:rPr lang="es-MX" sz="2000" dirty="0">
                <a:solidFill>
                  <a:schemeClr val="bg1"/>
                </a:solidFill>
              </a:rPr>
              <a:t> </a:t>
            </a:r>
            <a:endParaRPr lang="es-PE" sz="2000" dirty="0">
              <a:solidFill>
                <a:schemeClr val="bg1"/>
              </a:solidFill>
            </a:endParaRPr>
          </a:p>
        </p:txBody>
      </p:sp>
      <p:sp>
        <p:nvSpPr>
          <p:cNvPr id="6" name="Elipse 5">
            <a:extLst>
              <a:ext uri="{FF2B5EF4-FFF2-40B4-BE49-F238E27FC236}">
                <a16:creationId xmlns:a16="http://schemas.microsoft.com/office/drawing/2014/main" id="{03352131-EC24-46E2-ADAB-46FCCF57537F}"/>
              </a:ext>
            </a:extLst>
          </p:cNvPr>
          <p:cNvSpPr/>
          <p:nvPr/>
        </p:nvSpPr>
        <p:spPr>
          <a:xfrm>
            <a:off x="3147390" y="5191266"/>
            <a:ext cx="2246245" cy="1351721"/>
          </a:xfrm>
          <a:prstGeom prst="ellips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solidFill>
                <a:latin typeface="Arial Black" panose="020B0A04020102020204" pitchFamily="34" charset="0"/>
              </a:rPr>
              <a:t>Creencias  </a:t>
            </a:r>
            <a:r>
              <a:rPr lang="es-MX" sz="2000" dirty="0">
                <a:solidFill>
                  <a:schemeClr val="bg1"/>
                </a:solidFill>
              </a:rPr>
              <a:t> </a:t>
            </a:r>
            <a:endParaRPr lang="es-PE" sz="2000" dirty="0">
              <a:solidFill>
                <a:schemeClr val="bg1"/>
              </a:solidFill>
            </a:endParaRPr>
          </a:p>
        </p:txBody>
      </p:sp>
      <p:sp>
        <p:nvSpPr>
          <p:cNvPr id="7" name="Elipse 6">
            <a:extLst>
              <a:ext uri="{FF2B5EF4-FFF2-40B4-BE49-F238E27FC236}">
                <a16:creationId xmlns:a16="http://schemas.microsoft.com/office/drawing/2014/main" id="{2F2DED78-1362-4248-90C7-A3CFF81A7429}"/>
              </a:ext>
            </a:extLst>
          </p:cNvPr>
          <p:cNvSpPr/>
          <p:nvPr/>
        </p:nvSpPr>
        <p:spPr>
          <a:xfrm>
            <a:off x="7534938" y="4953003"/>
            <a:ext cx="2133601" cy="1351721"/>
          </a:xfrm>
          <a:prstGeom prst="ellips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solidFill>
                <a:latin typeface="Arial Black" panose="020B0A04020102020204" pitchFamily="34" charset="0"/>
              </a:rPr>
              <a:t>Acción  </a:t>
            </a:r>
            <a:r>
              <a:rPr lang="es-MX" sz="2000" dirty="0">
                <a:solidFill>
                  <a:schemeClr val="bg1"/>
                </a:solidFill>
              </a:rPr>
              <a:t> </a:t>
            </a:r>
            <a:endParaRPr lang="es-PE" sz="2000" dirty="0">
              <a:solidFill>
                <a:schemeClr val="bg1"/>
              </a:solidFill>
            </a:endParaRPr>
          </a:p>
        </p:txBody>
      </p:sp>
      <p:sp>
        <p:nvSpPr>
          <p:cNvPr id="8" name="Elipse 7">
            <a:extLst>
              <a:ext uri="{FF2B5EF4-FFF2-40B4-BE49-F238E27FC236}">
                <a16:creationId xmlns:a16="http://schemas.microsoft.com/office/drawing/2014/main" id="{73BF526C-AF80-45E3-A339-71C9D685E490}"/>
              </a:ext>
            </a:extLst>
          </p:cNvPr>
          <p:cNvSpPr/>
          <p:nvPr/>
        </p:nvSpPr>
        <p:spPr>
          <a:xfrm>
            <a:off x="8143460" y="2286241"/>
            <a:ext cx="2133601" cy="1351721"/>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solidFill>
                <a:latin typeface="Arial Black" panose="020B0A04020102020204" pitchFamily="34" charset="0"/>
              </a:rPr>
              <a:t>Mente positiva </a:t>
            </a:r>
            <a:r>
              <a:rPr lang="es-MX" sz="2000" dirty="0">
                <a:solidFill>
                  <a:schemeClr val="bg1"/>
                </a:solidFill>
              </a:rPr>
              <a:t> </a:t>
            </a:r>
            <a:endParaRPr lang="es-PE" sz="2000" dirty="0">
              <a:solidFill>
                <a:schemeClr val="bg1"/>
              </a:solidFill>
            </a:endParaRPr>
          </a:p>
        </p:txBody>
      </p:sp>
      <p:sp>
        <p:nvSpPr>
          <p:cNvPr id="9" name="Flecha: a la derecha 8">
            <a:extLst>
              <a:ext uri="{FF2B5EF4-FFF2-40B4-BE49-F238E27FC236}">
                <a16:creationId xmlns:a16="http://schemas.microsoft.com/office/drawing/2014/main" id="{64F78AB5-A097-43F6-BBC9-4F38065F0C2A}"/>
              </a:ext>
            </a:extLst>
          </p:cNvPr>
          <p:cNvSpPr/>
          <p:nvPr/>
        </p:nvSpPr>
        <p:spPr>
          <a:xfrm rot="20018298">
            <a:off x="3328188" y="2323230"/>
            <a:ext cx="1070112" cy="483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0" name="Flecha: a la derecha 9">
            <a:extLst>
              <a:ext uri="{FF2B5EF4-FFF2-40B4-BE49-F238E27FC236}">
                <a16:creationId xmlns:a16="http://schemas.microsoft.com/office/drawing/2014/main" id="{3368AAE1-83A5-48A2-B3D9-6AFC3F4E0B32}"/>
              </a:ext>
            </a:extLst>
          </p:cNvPr>
          <p:cNvSpPr/>
          <p:nvPr/>
        </p:nvSpPr>
        <p:spPr>
          <a:xfrm rot="2609621">
            <a:off x="7053704" y="2206828"/>
            <a:ext cx="1070112" cy="483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dirty="0"/>
          </a:p>
        </p:txBody>
      </p:sp>
      <p:sp>
        <p:nvSpPr>
          <p:cNvPr id="11" name="Flecha: a la derecha 10">
            <a:extLst>
              <a:ext uri="{FF2B5EF4-FFF2-40B4-BE49-F238E27FC236}">
                <a16:creationId xmlns:a16="http://schemas.microsoft.com/office/drawing/2014/main" id="{18ACBD5B-2065-4F11-AC6D-953B96D99E6B}"/>
              </a:ext>
            </a:extLst>
          </p:cNvPr>
          <p:cNvSpPr/>
          <p:nvPr/>
        </p:nvSpPr>
        <p:spPr>
          <a:xfrm rot="7031240">
            <a:off x="8673776" y="4124532"/>
            <a:ext cx="1070112" cy="483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2" name="Flecha: a la derecha 11">
            <a:extLst>
              <a:ext uri="{FF2B5EF4-FFF2-40B4-BE49-F238E27FC236}">
                <a16:creationId xmlns:a16="http://schemas.microsoft.com/office/drawing/2014/main" id="{27A85AAF-62B2-4774-9747-6AC5ABBE8157}"/>
              </a:ext>
            </a:extLst>
          </p:cNvPr>
          <p:cNvSpPr/>
          <p:nvPr/>
        </p:nvSpPr>
        <p:spPr>
          <a:xfrm rot="10800000">
            <a:off x="5620514" y="5432302"/>
            <a:ext cx="1713348" cy="5845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Flecha: a la derecha 12">
            <a:extLst>
              <a:ext uri="{FF2B5EF4-FFF2-40B4-BE49-F238E27FC236}">
                <a16:creationId xmlns:a16="http://schemas.microsoft.com/office/drawing/2014/main" id="{3258F2B4-3BC5-45EE-AAE5-100A28BAFA53}"/>
              </a:ext>
            </a:extLst>
          </p:cNvPr>
          <p:cNvSpPr/>
          <p:nvPr/>
        </p:nvSpPr>
        <p:spPr>
          <a:xfrm rot="13968390">
            <a:off x="2712362" y="4469039"/>
            <a:ext cx="1070112" cy="48394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4" name="Marcador de fecha 3">
            <a:extLst>
              <a:ext uri="{FF2B5EF4-FFF2-40B4-BE49-F238E27FC236}">
                <a16:creationId xmlns:a16="http://schemas.microsoft.com/office/drawing/2014/main" id="{B8AF1914-DC1E-4BB2-8D38-A9D394EEE032}"/>
              </a:ext>
            </a:extLst>
          </p:cNvPr>
          <p:cNvSpPr>
            <a:spLocks noGrp="1"/>
          </p:cNvSpPr>
          <p:nvPr>
            <p:ph type="dt" sz="half" idx="10"/>
          </p:nvPr>
        </p:nvSpPr>
        <p:spPr/>
        <p:txBody>
          <a:bodyPr/>
          <a:lstStyle/>
          <a:p>
            <a:fld id="{44EDF368-EF21-4951-8B2C-A06330798567}" type="datetime1">
              <a:rPr lang="es-PE" sz="2400" b="1" smtClean="0">
                <a:solidFill>
                  <a:srgbClr val="FF0000"/>
                </a:solidFill>
              </a:rPr>
              <a:t>29/08/2024</a:t>
            </a:fld>
            <a:endParaRPr lang="en-US" sz="2400" b="1" dirty="0">
              <a:solidFill>
                <a:srgbClr val="FF0000"/>
              </a:solidFill>
            </a:endParaRPr>
          </a:p>
        </p:txBody>
      </p:sp>
      <p:sp>
        <p:nvSpPr>
          <p:cNvPr id="14" name="Marcador de número de diapositiva 13">
            <a:extLst>
              <a:ext uri="{FF2B5EF4-FFF2-40B4-BE49-F238E27FC236}">
                <a16:creationId xmlns:a16="http://schemas.microsoft.com/office/drawing/2014/main" id="{6AD1CA22-9EE8-4B35-807D-7C507F7309AB}"/>
              </a:ext>
            </a:extLst>
          </p:cNvPr>
          <p:cNvSpPr>
            <a:spLocks noGrp="1"/>
          </p:cNvSpPr>
          <p:nvPr>
            <p:ph type="sldNum" sz="quarter" idx="12"/>
          </p:nvPr>
        </p:nvSpPr>
        <p:spPr/>
        <p:txBody>
          <a:bodyPr/>
          <a:lstStyle/>
          <a:p>
            <a:fld id="{6D22F896-40B5-4ADD-8801-0D06FADFA095}" type="slidenum">
              <a:rPr lang="en-US" sz="2400" b="1" smtClean="0">
                <a:solidFill>
                  <a:srgbClr val="FFFF00"/>
                </a:solidFill>
              </a:rPr>
              <a:t>53</a:t>
            </a:fld>
            <a:endParaRPr lang="en-US" sz="2400" b="1" dirty="0">
              <a:solidFill>
                <a:srgbClr val="FFFF00"/>
              </a:solidFill>
            </a:endParaRPr>
          </a:p>
        </p:txBody>
      </p:sp>
    </p:spTree>
    <p:extLst>
      <p:ext uri="{BB962C8B-B14F-4D97-AF65-F5344CB8AC3E}">
        <p14:creationId xmlns:p14="http://schemas.microsoft.com/office/powerpoint/2010/main" val="317785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circle(in)">
                                      <p:cBhvr>
                                        <p:cTn id="12" dur="20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ircle(in)">
                                      <p:cBhvr>
                                        <p:cTn id="17" dur="20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circle(in)">
                                      <p:cBhvr>
                                        <p:cTn id="22" dur="20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circle(in)">
                                      <p:cBhvr>
                                        <p:cTn id="27" dur="20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circle(in)">
                                      <p:cBhvr>
                                        <p:cTn id="32" dur="20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circle(in)">
                                      <p:cBhvr>
                                        <p:cTn id="37" dur="20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circle(in)">
                                      <p:cBhvr>
                                        <p:cTn id="42" dur="2000"/>
                                        <p:tgtEl>
                                          <p:spTgt spid="6"/>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circle(in)">
                                      <p:cBhvr>
                                        <p:cTn id="47" dur="20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grpId="0" nodeType="clickEffect">
                                  <p:stCondLst>
                                    <p:cond delay="0"/>
                                  </p:stCondLst>
                                  <p:childTnLst>
                                    <p:set>
                                      <p:cBhvr>
                                        <p:cTn id="51" dur="1" fill="hold">
                                          <p:stCondLst>
                                            <p:cond delay="0"/>
                                          </p:stCondLst>
                                        </p:cTn>
                                        <p:tgtEl>
                                          <p:spTgt spid="5"/>
                                        </p:tgtEl>
                                        <p:attrNameLst>
                                          <p:attrName>style.visibility</p:attrName>
                                        </p:attrNameLst>
                                      </p:cBhvr>
                                      <p:to>
                                        <p:strVal val="visible"/>
                                      </p:to>
                                    </p:set>
                                    <p:animEffect transition="in" filter="circle(in)">
                                      <p:cBhvr>
                                        <p:cTn id="52" dur="2000"/>
                                        <p:tgtEl>
                                          <p:spTgt spid="5"/>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circle(in)">
                                      <p:cBhvr>
                                        <p:cTn id="57"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animBg="1"/>
      <p:bldP spid="5" grpId="0" animBg="1"/>
      <p:bldP spid="6" grpId="0" animBg="1"/>
      <p:bldP spid="7" grpId="0" animBg="1"/>
      <p:bldP spid="8" grpId="0" animBg="1"/>
      <p:bldP spid="9" grpId="0" animBg="1"/>
      <p:bldP spid="10" grpId="0" animBg="1"/>
      <p:bldP spid="11" grpId="0" animBg="1"/>
      <p:bldP spid="12" grpId="0" animBg="1"/>
      <p:bldP spid="13"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27DF67B-5141-F880-7778-1E80C7BD1A5A}"/>
              </a:ext>
            </a:extLst>
          </p:cNvPr>
          <p:cNvSpPr txBox="1"/>
          <p:nvPr/>
        </p:nvSpPr>
        <p:spPr>
          <a:xfrm>
            <a:off x="311888" y="245314"/>
            <a:ext cx="11568224"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 LA NUEVA “CONSCIENCIA” DEL LIDER  </a:t>
            </a:r>
          </a:p>
        </p:txBody>
      </p:sp>
      <p:sp>
        <p:nvSpPr>
          <p:cNvPr id="3" name="CuadroTexto 2">
            <a:extLst>
              <a:ext uri="{FF2B5EF4-FFF2-40B4-BE49-F238E27FC236}">
                <a16:creationId xmlns:a16="http://schemas.microsoft.com/office/drawing/2014/main" id="{136844DA-F968-5A48-3460-614DD4FD7A13}"/>
              </a:ext>
            </a:extLst>
          </p:cNvPr>
          <p:cNvSpPr txBox="1"/>
          <p:nvPr/>
        </p:nvSpPr>
        <p:spPr>
          <a:xfrm>
            <a:off x="393405" y="1467293"/>
            <a:ext cx="11568224" cy="5016758"/>
          </a:xfrm>
          <a:prstGeom prst="rect">
            <a:avLst/>
          </a:prstGeom>
          <a:noFill/>
        </p:spPr>
        <p:txBody>
          <a:bodyPr wrap="square" rtlCol="0">
            <a:spAutoFit/>
          </a:bodyPr>
          <a:lstStyle/>
          <a:p>
            <a:pPr marL="285750" indent="-285750" algn="just">
              <a:buFont typeface="Arial" panose="020B0604020202020204" pitchFamily="34" charset="0"/>
              <a:buChar char="•"/>
            </a:pPr>
            <a:r>
              <a:rPr lang="es-ES" sz="3200" dirty="0">
                <a:latin typeface="Arial Black" panose="020B0A04020102020204" pitchFamily="34" charset="0"/>
              </a:rPr>
              <a:t>Es una aplicación puntual del funcionamiento del cerebro relacionado con la interacción exitosa de los integrantes de una organización.</a:t>
            </a:r>
          </a:p>
          <a:p>
            <a:pPr marL="285750" indent="-285750" algn="just">
              <a:buFont typeface="Arial" panose="020B0604020202020204" pitchFamily="34" charset="0"/>
              <a:buChar char="•"/>
            </a:pPr>
            <a:r>
              <a:rPr lang="es-ES" sz="3200" dirty="0">
                <a:latin typeface="Arial Black" panose="020B0A04020102020204" pitchFamily="34" charset="0"/>
              </a:rPr>
              <a:t>Es vital para la alta dirección y para las organizaciones </a:t>
            </a:r>
          </a:p>
          <a:p>
            <a:pPr marL="285750" indent="-285750" algn="just">
              <a:buFont typeface="Arial" panose="020B0604020202020204" pitchFamily="34" charset="0"/>
              <a:buChar char="•"/>
            </a:pPr>
            <a:r>
              <a:rPr lang="es-ES" sz="3200" dirty="0">
                <a:solidFill>
                  <a:srgbClr val="FF0000"/>
                </a:solidFill>
                <a:latin typeface="Arial Black" panose="020B0A04020102020204" pitchFamily="34" charset="0"/>
              </a:rPr>
              <a:t>Ejemplo: </a:t>
            </a:r>
            <a:r>
              <a:rPr lang="es-ES" sz="3200" dirty="0">
                <a:latin typeface="Arial Black" panose="020B0A04020102020204" pitchFamily="34" charset="0"/>
              </a:rPr>
              <a:t>las personas que dirigen equipos de trabajo puedan entrenarse mediante gimnasio cerebral, en aspectos atencionales, concentración ,tomas de decisiones, habilidades comunicacionales ,etc. </a:t>
            </a:r>
            <a:endParaRPr lang="es-PE" sz="3200" dirty="0">
              <a:latin typeface="Arial Black" panose="020B0A04020102020204" pitchFamily="34" charset="0"/>
            </a:endParaRPr>
          </a:p>
        </p:txBody>
      </p:sp>
      <p:sp>
        <p:nvSpPr>
          <p:cNvPr id="4" name="Marcador de fecha 3">
            <a:extLst>
              <a:ext uri="{FF2B5EF4-FFF2-40B4-BE49-F238E27FC236}">
                <a16:creationId xmlns:a16="http://schemas.microsoft.com/office/drawing/2014/main" id="{66677F4E-7DDE-4492-8005-3BC2E61ED37D}"/>
              </a:ext>
            </a:extLst>
          </p:cNvPr>
          <p:cNvSpPr>
            <a:spLocks noGrp="1"/>
          </p:cNvSpPr>
          <p:nvPr>
            <p:ph type="dt" sz="half" idx="10"/>
          </p:nvPr>
        </p:nvSpPr>
        <p:spPr/>
        <p:txBody>
          <a:bodyPr/>
          <a:lstStyle/>
          <a:p>
            <a:fld id="{5A1BBCAC-E22B-4F4D-9FE3-E0421844DB3B}"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91EA9B8F-802C-4F82-8D7B-11990F62B543}"/>
              </a:ext>
            </a:extLst>
          </p:cNvPr>
          <p:cNvSpPr>
            <a:spLocks noGrp="1"/>
          </p:cNvSpPr>
          <p:nvPr>
            <p:ph type="sldNum" sz="quarter" idx="12"/>
          </p:nvPr>
        </p:nvSpPr>
        <p:spPr>
          <a:xfrm>
            <a:off x="8948530" y="783923"/>
            <a:ext cx="2743200" cy="365125"/>
          </a:xfrm>
        </p:spPr>
        <p:txBody>
          <a:bodyPr/>
          <a:lstStyle/>
          <a:p>
            <a:fld id="{6D22F896-40B5-4ADD-8801-0D06FADFA095}" type="slidenum">
              <a:rPr lang="en-US" sz="2400" b="1" smtClean="0">
                <a:solidFill>
                  <a:srgbClr val="FFFF00"/>
                </a:solidFill>
              </a:rPr>
              <a:t>54</a:t>
            </a:fld>
            <a:endParaRPr lang="en-US" sz="2400" b="1" dirty="0">
              <a:solidFill>
                <a:srgbClr val="FFFF00"/>
              </a:solidFill>
            </a:endParaRPr>
          </a:p>
        </p:txBody>
      </p:sp>
    </p:spTree>
    <p:extLst>
      <p:ext uri="{BB962C8B-B14F-4D97-AF65-F5344CB8AC3E}">
        <p14:creationId xmlns:p14="http://schemas.microsoft.com/office/powerpoint/2010/main" val="2305133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46BD33E-4190-10FA-45FB-AB2123733B22}"/>
              </a:ext>
            </a:extLst>
          </p:cNvPr>
          <p:cNvSpPr txBox="1"/>
          <p:nvPr/>
        </p:nvSpPr>
        <p:spPr>
          <a:xfrm>
            <a:off x="311888" y="245314"/>
            <a:ext cx="11568224" cy="1569660"/>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ASPECTOS QUE SE TIENEN QUE TENER EN CUENTA EN UNA ORGANIZACIÓN PARA TRABAJAR EL  NEUROLIDERAZGO  </a:t>
            </a:r>
          </a:p>
        </p:txBody>
      </p:sp>
      <p:sp>
        <p:nvSpPr>
          <p:cNvPr id="3" name="CuadroTexto 2">
            <a:extLst>
              <a:ext uri="{FF2B5EF4-FFF2-40B4-BE49-F238E27FC236}">
                <a16:creationId xmlns:a16="http://schemas.microsoft.com/office/drawing/2014/main" id="{4147D920-70BB-25FC-AB61-3A378408ECA1}"/>
              </a:ext>
            </a:extLst>
          </p:cNvPr>
          <p:cNvSpPr txBox="1"/>
          <p:nvPr/>
        </p:nvSpPr>
        <p:spPr>
          <a:xfrm>
            <a:off x="184298" y="1934482"/>
            <a:ext cx="11823404" cy="4678204"/>
          </a:xfrm>
          <a:prstGeom prst="rect">
            <a:avLst/>
          </a:prstGeom>
          <a:noFill/>
        </p:spPr>
        <p:txBody>
          <a:bodyPr wrap="square" rtlCol="0">
            <a:spAutoFit/>
          </a:bodyPr>
          <a:lstStyle/>
          <a:p>
            <a:pPr marL="285750" indent="-285750" algn="just">
              <a:buFont typeface="Arial" panose="020B0604020202020204" pitchFamily="34" charset="0"/>
              <a:buChar char="•"/>
            </a:pPr>
            <a:r>
              <a:rPr lang="es-ES" sz="2800" dirty="0">
                <a:latin typeface="Arial Black" panose="020B0A04020102020204" pitchFamily="34" charset="0"/>
              </a:rPr>
              <a:t>Toma de decisiones con mente intuitiva y emocional para resolver los problemas.</a:t>
            </a:r>
          </a:p>
          <a:p>
            <a:pPr marL="285750" indent="-285750" algn="just">
              <a:buFont typeface="Arial" panose="020B0604020202020204" pitchFamily="34" charset="0"/>
              <a:buChar char="•"/>
            </a:pPr>
            <a:r>
              <a:rPr lang="es-ES" sz="2800" dirty="0">
                <a:latin typeface="Arial Black" panose="020B0A04020102020204" pitchFamily="34" charset="0"/>
              </a:rPr>
              <a:t>Se debe tener una inteligencia interpersonal, emocional y social.</a:t>
            </a:r>
          </a:p>
          <a:p>
            <a:pPr marL="285750" indent="-285750" algn="just">
              <a:buFont typeface="Arial" panose="020B0604020202020204" pitchFamily="34" charset="0"/>
              <a:buChar char="•"/>
            </a:pPr>
            <a:r>
              <a:rPr lang="es-ES" sz="2800" dirty="0">
                <a:latin typeface="Arial Black" panose="020B0A04020102020204" pitchFamily="34" charset="0"/>
              </a:rPr>
              <a:t>La atención focalizada a la hora de realizar cambios, cuenta mayor información que elaboremos, codificaremos y retendremos.</a:t>
            </a:r>
          </a:p>
          <a:p>
            <a:pPr marL="285750" indent="-285750" algn="just">
              <a:buFont typeface="Arial" panose="020B0604020202020204" pitchFamily="34" charset="0"/>
              <a:buChar char="•"/>
            </a:pPr>
            <a:r>
              <a:rPr lang="es-ES" sz="2800" dirty="0">
                <a:latin typeface="Arial Black" panose="020B0A04020102020204" pitchFamily="34" charset="0"/>
              </a:rPr>
              <a:t>En cada uno de estos aspectos se trabaja de forma diferente para un objetivo en común, el crecimiento personal y profesional de un equipo de trabajo.</a:t>
            </a:r>
          </a:p>
          <a:p>
            <a:pPr marL="285750" indent="-285750">
              <a:buFont typeface="Arial" panose="020B0604020202020204" pitchFamily="34" charset="0"/>
              <a:buChar char="•"/>
            </a:pPr>
            <a:endParaRPr lang="es-PE" dirty="0"/>
          </a:p>
        </p:txBody>
      </p:sp>
      <p:sp>
        <p:nvSpPr>
          <p:cNvPr id="4" name="Marcador de fecha 3">
            <a:extLst>
              <a:ext uri="{FF2B5EF4-FFF2-40B4-BE49-F238E27FC236}">
                <a16:creationId xmlns:a16="http://schemas.microsoft.com/office/drawing/2014/main" id="{B833EC3F-9691-44F1-86EA-C04BF445F301}"/>
              </a:ext>
            </a:extLst>
          </p:cNvPr>
          <p:cNvSpPr>
            <a:spLocks noGrp="1"/>
          </p:cNvSpPr>
          <p:nvPr>
            <p:ph type="dt" sz="half" idx="10"/>
          </p:nvPr>
        </p:nvSpPr>
        <p:spPr/>
        <p:txBody>
          <a:bodyPr/>
          <a:lstStyle/>
          <a:p>
            <a:fld id="{A4DCF8A5-764F-40F1-BF88-47DBF0AF5B55}"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4C4A00C-9847-4BCB-8547-ECFD342C9459}"/>
              </a:ext>
            </a:extLst>
          </p:cNvPr>
          <p:cNvSpPr>
            <a:spLocks noGrp="1"/>
          </p:cNvSpPr>
          <p:nvPr>
            <p:ph type="sldNum" sz="quarter" idx="12"/>
          </p:nvPr>
        </p:nvSpPr>
        <p:spPr>
          <a:xfrm>
            <a:off x="11421293" y="136525"/>
            <a:ext cx="586409" cy="365125"/>
          </a:xfrm>
        </p:spPr>
        <p:txBody>
          <a:bodyPr/>
          <a:lstStyle/>
          <a:p>
            <a:fld id="{6D22F896-40B5-4ADD-8801-0D06FADFA095}" type="slidenum">
              <a:rPr lang="en-US" sz="2400" b="1" smtClean="0">
                <a:solidFill>
                  <a:srgbClr val="FF0000"/>
                </a:solidFill>
              </a:rPr>
              <a:t>55</a:t>
            </a:fld>
            <a:endParaRPr lang="en-US" sz="2400" b="1" dirty="0">
              <a:solidFill>
                <a:srgbClr val="FF0000"/>
              </a:solidFill>
            </a:endParaRPr>
          </a:p>
        </p:txBody>
      </p:sp>
    </p:spTree>
    <p:extLst>
      <p:ext uri="{BB962C8B-B14F-4D97-AF65-F5344CB8AC3E}">
        <p14:creationId xmlns:p14="http://schemas.microsoft.com/office/powerpoint/2010/main" val="673827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16DB81BB-DE4B-2A40-F5BB-F298CDBABE8E}"/>
              </a:ext>
            </a:extLst>
          </p:cNvPr>
          <p:cNvPicPr>
            <a:picLocks noChangeAspect="1"/>
          </p:cNvPicPr>
          <p:nvPr/>
        </p:nvPicPr>
        <p:blipFill rotWithShape="1">
          <a:blip r:embed="rId2"/>
          <a:srcRect l="58406" t="15086" r="12319" b="26567"/>
          <a:stretch/>
        </p:blipFill>
        <p:spPr>
          <a:xfrm>
            <a:off x="6626087" y="609599"/>
            <a:ext cx="5247861" cy="5671931"/>
          </a:xfrm>
          <a:prstGeom prst="rect">
            <a:avLst/>
          </a:prstGeom>
        </p:spPr>
      </p:pic>
      <p:sp>
        <p:nvSpPr>
          <p:cNvPr id="3" name="CuadroTexto 2">
            <a:extLst>
              <a:ext uri="{FF2B5EF4-FFF2-40B4-BE49-F238E27FC236}">
                <a16:creationId xmlns:a16="http://schemas.microsoft.com/office/drawing/2014/main" id="{5E62FFEA-21F3-4890-A931-FA071A435BA9}"/>
              </a:ext>
            </a:extLst>
          </p:cNvPr>
          <p:cNvSpPr txBox="1"/>
          <p:nvPr/>
        </p:nvSpPr>
        <p:spPr>
          <a:xfrm>
            <a:off x="410818" y="772330"/>
            <a:ext cx="5910469" cy="5509200"/>
          </a:xfrm>
          <a:prstGeom prst="rect">
            <a:avLst/>
          </a:prstGeom>
          <a:noFill/>
        </p:spPr>
        <p:txBody>
          <a:bodyPr wrap="square" rtlCol="0">
            <a:spAutoFit/>
          </a:bodyPr>
          <a:lstStyle/>
          <a:p>
            <a:pPr algn="just"/>
            <a:r>
              <a:rPr lang="es-MX" sz="4400" b="1" dirty="0">
                <a:latin typeface="Arial Black" panose="020B0A04020102020204" pitchFamily="34" charset="0"/>
              </a:rPr>
              <a:t>“Un horizonte temporal completamente diferente sugiere la necesidad de contar con un liderazgo diferente”</a:t>
            </a:r>
            <a:endParaRPr lang="es-PE" sz="4400" b="1" dirty="0">
              <a:latin typeface="Arial Black" panose="020B0A04020102020204" pitchFamily="34" charset="0"/>
            </a:endParaRPr>
          </a:p>
        </p:txBody>
      </p:sp>
      <p:sp>
        <p:nvSpPr>
          <p:cNvPr id="2" name="Marcador de fecha 1">
            <a:extLst>
              <a:ext uri="{FF2B5EF4-FFF2-40B4-BE49-F238E27FC236}">
                <a16:creationId xmlns:a16="http://schemas.microsoft.com/office/drawing/2014/main" id="{1C60E770-8B76-4673-9A42-5FF1E370F2CC}"/>
              </a:ext>
            </a:extLst>
          </p:cNvPr>
          <p:cNvSpPr>
            <a:spLocks noGrp="1"/>
          </p:cNvSpPr>
          <p:nvPr>
            <p:ph type="dt" sz="half" idx="10"/>
          </p:nvPr>
        </p:nvSpPr>
        <p:spPr/>
        <p:txBody>
          <a:bodyPr/>
          <a:lstStyle/>
          <a:p>
            <a:fld id="{73F7F3E1-D29A-4CA2-BE91-EBD36B87FA95}"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E36DE9EC-327F-4B13-A6E5-BD4E3FA48FEE}"/>
              </a:ext>
            </a:extLst>
          </p:cNvPr>
          <p:cNvSpPr>
            <a:spLocks noGrp="1"/>
          </p:cNvSpPr>
          <p:nvPr>
            <p:ph type="sldNum" sz="quarter" idx="12"/>
          </p:nvPr>
        </p:nvSpPr>
        <p:spPr>
          <a:xfrm>
            <a:off x="10770705" y="67962"/>
            <a:ext cx="1103243" cy="365125"/>
          </a:xfrm>
        </p:spPr>
        <p:txBody>
          <a:bodyPr/>
          <a:lstStyle/>
          <a:p>
            <a:fld id="{6D22F896-40B5-4ADD-8801-0D06FADFA095}" type="slidenum">
              <a:rPr lang="en-US" sz="2400" b="1" smtClean="0">
                <a:solidFill>
                  <a:srgbClr val="FF0000"/>
                </a:solidFill>
              </a:rPr>
              <a:t>56</a:t>
            </a:fld>
            <a:endParaRPr lang="en-US" sz="2400" b="1" dirty="0">
              <a:solidFill>
                <a:srgbClr val="FF0000"/>
              </a:solidFill>
            </a:endParaRPr>
          </a:p>
        </p:txBody>
      </p:sp>
    </p:spTree>
    <p:extLst>
      <p:ext uri="{BB962C8B-B14F-4D97-AF65-F5344CB8AC3E}">
        <p14:creationId xmlns:p14="http://schemas.microsoft.com/office/powerpoint/2010/main" val="47568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C469C3-D97F-080D-1385-C3DEADC6434E}"/>
              </a:ext>
            </a:extLst>
          </p:cNvPr>
          <p:cNvSpPr txBox="1"/>
          <p:nvPr/>
        </p:nvSpPr>
        <p:spPr>
          <a:xfrm>
            <a:off x="2278912" y="312258"/>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¿Evolución o Revolución? </a:t>
            </a:r>
            <a:endParaRPr lang="es-PE" sz="3200" dirty="0">
              <a:solidFill>
                <a:srgbClr val="FFFF00"/>
              </a:solidFill>
              <a:latin typeface="Arial Black" panose="020B0A04020102020204" pitchFamily="34" charset="0"/>
            </a:endParaRPr>
          </a:p>
        </p:txBody>
      </p:sp>
      <p:pic>
        <p:nvPicPr>
          <p:cNvPr id="1026" name="Picture 2" descr="Hallan una relación directa entre la evolución humana y los cambios  ambientales | HAZTE ECO">
            <a:extLst>
              <a:ext uri="{FF2B5EF4-FFF2-40B4-BE49-F238E27FC236}">
                <a16:creationId xmlns:a16="http://schemas.microsoft.com/office/drawing/2014/main" id="{867384FD-5816-A7CD-F6EE-BBCCCA32A2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7842" y="1510748"/>
            <a:ext cx="11816316" cy="5221356"/>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8B5979BB-2A73-81CC-3453-063267F0173B}"/>
              </a:ext>
            </a:extLst>
          </p:cNvPr>
          <p:cNvSpPr txBox="1"/>
          <p:nvPr/>
        </p:nvSpPr>
        <p:spPr>
          <a:xfrm>
            <a:off x="4320208" y="5837856"/>
            <a:ext cx="4028661" cy="707886"/>
          </a:xfrm>
          <a:prstGeom prst="rect">
            <a:avLst/>
          </a:prstGeom>
          <a:noFill/>
        </p:spPr>
        <p:txBody>
          <a:bodyPr wrap="square" rtlCol="0">
            <a:spAutoFit/>
          </a:bodyPr>
          <a:lstStyle/>
          <a:p>
            <a:r>
              <a:rPr lang="es-ES" sz="4000" dirty="0">
                <a:solidFill>
                  <a:srgbClr val="FF0000"/>
                </a:solidFill>
                <a:latin typeface="Arial Black" panose="020B0A04020102020204" pitchFamily="34" charset="0"/>
              </a:rPr>
              <a:t>REVOLUTION</a:t>
            </a:r>
            <a:endParaRPr lang="es-PE" sz="4000" dirty="0">
              <a:solidFill>
                <a:srgbClr val="FF0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14083B9B-F339-41AE-9F65-47F4739855D4}"/>
              </a:ext>
            </a:extLst>
          </p:cNvPr>
          <p:cNvSpPr>
            <a:spLocks noGrp="1"/>
          </p:cNvSpPr>
          <p:nvPr>
            <p:ph type="dt" sz="half" idx="10"/>
          </p:nvPr>
        </p:nvSpPr>
        <p:spPr/>
        <p:txBody>
          <a:bodyPr/>
          <a:lstStyle/>
          <a:p>
            <a:fld id="{E8655317-78BA-47CB-B28A-AA82630804E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7864C3F-3234-41D8-887F-19F7F3E832C0}"/>
              </a:ext>
            </a:extLst>
          </p:cNvPr>
          <p:cNvSpPr>
            <a:spLocks noGrp="1"/>
          </p:cNvSpPr>
          <p:nvPr>
            <p:ph type="sldNum" sz="quarter" idx="12"/>
          </p:nvPr>
        </p:nvSpPr>
        <p:spPr/>
        <p:txBody>
          <a:bodyPr/>
          <a:lstStyle/>
          <a:p>
            <a:fld id="{6D22F896-40B5-4ADD-8801-0D06FADFA095}" type="slidenum">
              <a:rPr lang="en-US" sz="2400" b="1" smtClean="0">
                <a:solidFill>
                  <a:srgbClr val="FFFF00"/>
                </a:solidFill>
              </a:rPr>
              <a:t>57</a:t>
            </a:fld>
            <a:endParaRPr lang="en-US" sz="2400" b="1" dirty="0">
              <a:solidFill>
                <a:srgbClr val="FFFF00"/>
              </a:solidFill>
            </a:endParaRPr>
          </a:p>
        </p:txBody>
      </p:sp>
    </p:spTree>
    <p:extLst>
      <p:ext uri="{BB962C8B-B14F-4D97-AF65-F5344CB8AC3E}">
        <p14:creationId xmlns:p14="http://schemas.microsoft.com/office/powerpoint/2010/main" val="3016238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ircle(in)">
                                      <p:cBhvr>
                                        <p:cTn id="17"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8F5381B-509F-54AC-ECCB-EE7768101AF6}"/>
              </a:ext>
            </a:extLst>
          </p:cNvPr>
          <p:cNvSpPr txBox="1"/>
          <p:nvPr/>
        </p:nvSpPr>
        <p:spPr>
          <a:xfrm>
            <a:off x="2278912" y="312258"/>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¿Evolución o Revolución? </a:t>
            </a:r>
            <a:endParaRPr lang="es-PE" sz="3200" dirty="0">
              <a:solidFill>
                <a:srgbClr val="FFFF00"/>
              </a:solidFill>
              <a:latin typeface="Arial Black" panose="020B0A04020102020204" pitchFamily="34" charset="0"/>
            </a:endParaRPr>
          </a:p>
        </p:txBody>
      </p:sp>
      <p:sp>
        <p:nvSpPr>
          <p:cNvPr id="6" name="CuadroTexto 5">
            <a:extLst>
              <a:ext uri="{FF2B5EF4-FFF2-40B4-BE49-F238E27FC236}">
                <a16:creationId xmlns:a16="http://schemas.microsoft.com/office/drawing/2014/main" id="{956BC75E-106A-3EF8-54DB-19A837557726}"/>
              </a:ext>
            </a:extLst>
          </p:cNvPr>
          <p:cNvSpPr txBox="1"/>
          <p:nvPr/>
        </p:nvSpPr>
        <p:spPr>
          <a:xfrm>
            <a:off x="106326" y="2286000"/>
            <a:ext cx="11600121" cy="2554545"/>
          </a:xfrm>
          <a:prstGeom prst="rect">
            <a:avLst/>
          </a:prstGeom>
          <a:noFill/>
        </p:spPr>
        <p:txBody>
          <a:bodyPr wrap="square" rtlCol="0">
            <a:spAutoFit/>
          </a:bodyPr>
          <a:lstStyle/>
          <a:p>
            <a:pPr algn="ctr"/>
            <a:r>
              <a:rPr lang="es-ES" sz="4000" dirty="0">
                <a:latin typeface="Arial Black" panose="020B0A04020102020204" pitchFamily="34" charset="0"/>
              </a:rPr>
              <a:t>Si hablamos de Razón o Lógica somos evolutivos</a:t>
            </a:r>
          </a:p>
          <a:p>
            <a:pPr algn="ctr"/>
            <a:r>
              <a:rPr lang="es-ES" sz="4000" dirty="0">
                <a:latin typeface="Arial Black" panose="020B0A04020102020204" pitchFamily="34" charset="0"/>
              </a:rPr>
              <a:t>Si hablamos de emoción o intuición Revolución </a:t>
            </a:r>
            <a:endParaRPr lang="es-PE" sz="4000" dirty="0">
              <a:latin typeface="Arial Black" panose="020B0A04020102020204" pitchFamily="34" charset="0"/>
            </a:endParaRPr>
          </a:p>
        </p:txBody>
      </p:sp>
      <p:sp>
        <p:nvSpPr>
          <p:cNvPr id="2" name="Marcador de fecha 1">
            <a:extLst>
              <a:ext uri="{FF2B5EF4-FFF2-40B4-BE49-F238E27FC236}">
                <a16:creationId xmlns:a16="http://schemas.microsoft.com/office/drawing/2014/main" id="{BEB038D2-07C2-479D-8A0F-B71E8643E084}"/>
              </a:ext>
            </a:extLst>
          </p:cNvPr>
          <p:cNvSpPr>
            <a:spLocks noGrp="1"/>
          </p:cNvSpPr>
          <p:nvPr>
            <p:ph type="dt" sz="half" idx="10"/>
          </p:nvPr>
        </p:nvSpPr>
        <p:spPr/>
        <p:txBody>
          <a:bodyPr/>
          <a:lstStyle/>
          <a:p>
            <a:fld id="{4A141165-3559-4B68-B9D4-D3F9B6745EF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38310101-8CD4-4AA2-91E7-F9F6F3D04A0B}"/>
              </a:ext>
            </a:extLst>
          </p:cNvPr>
          <p:cNvSpPr>
            <a:spLocks noGrp="1"/>
          </p:cNvSpPr>
          <p:nvPr>
            <p:ph type="sldNum" sz="quarter" idx="12"/>
          </p:nvPr>
        </p:nvSpPr>
        <p:spPr/>
        <p:txBody>
          <a:bodyPr/>
          <a:lstStyle/>
          <a:p>
            <a:fld id="{6D22F896-40B5-4ADD-8801-0D06FADFA095}" type="slidenum">
              <a:rPr lang="en-US" sz="2400" b="1" smtClean="0">
                <a:solidFill>
                  <a:srgbClr val="FFFF00"/>
                </a:solidFill>
              </a:rPr>
              <a:t>58</a:t>
            </a:fld>
            <a:endParaRPr lang="en-US" sz="2400" b="1" dirty="0">
              <a:solidFill>
                <a:srgbClr val="FFFF00"/>
              </a:solidFill>
            </a:endParaRPr>
          </a:p>
        </p:txBody>
      </p:sp>
    </p:spTree>
    <p:extLst>
      <p:ext uri="{BB962C8B-B14F-4D97-AF65-F5344CB8AC3E}">
        <p14:creationId xmlns:p14="http://schemas.microsoft.com/office/powerpoint/2010/main" val="113528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96AD582-7FE1-3C66-6B3B-D73DFF49F22E}"/>
              </a:ext>
            </a:extLst>
          </p:cNvPr>
          <p:cNvPicPr>
            <a:picLocks noChangeAspect="1"/>
          </p:cNvPicPr>
          <p:nvPr/>
        </p:nvPicPr>
        <p:blipFill rotWithShape="1">
          <a:blip r:embed="rId2"/>
          <a:srcRect l="14738" t="18599" r="15756" b="5314"/>
          <a:stretch/>
        </p:blipFill>
        <p:spPr>
          <a:xfrm>
            <a:off x="202018" y="1626783"/>
            <a:ext cx="11791508" cy="5092994"/>
          </a:xfrm>
          <a:prstGeom prst="rect">
            <a:avLst/>
          </a:prstGeom>
        </p:spPr>
      </p:pic>
      <p:sp>
        <p:nvSpPr>
          <p:cNvPr id="5" name="CuadroTexto 4">
            <a:extLst>
              <a:ext uri="{FF2B5EF4-FFF2-40B4-BE49-F238E27FC236}">
                <a16:creationId xmlns:a16="http://schemas.microsoft.com/office/drawing/2014/main" id="{A10239BB-633D-D696-C500-2D85C8458089}"/>
              </a:ext>
            </a:extLst>
          </p:cNvPr>
          <p:cNvSpPr txBox="1"/>
          <p:nvPr/>
        </p:nvSpPr>
        <p:spPr>
          <a:xfrm>
            <a:off x="2278912" y="312258"/>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Gestión de las emociones</a:t>
            </a:r>
            <a:endParaRPr lang="es-PE" sz="3200" dirty="0">
              <a:solidFill>
                <a:srgbClr val="FFFF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9B051FE9-EEFF-461D-84C0-A3AC07DEA523}"/>
              </a:ext>
            </a:extLst>
          </p:cNvPr>
          <p:cNvSpPr>
            <a:spLocks noGrp="1"/>
          </p:cNvSpPr>
          <p:nvPr>
            <p:ph type="dt" sz="half" idx="10"/>
          </p:nvPr>
        </p:nvSpPr>
        <p:spPr/>
        <p:txBody>
          <a:bodyPr/>
          <a:lstStyle/>
          <a:p>
            <a:fld id="{5BF1F507-5FC6-475E-882E-289C02A5F7A9}"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4DFD817-65BF-49F1-8D51-4EDCA28833C5}"/>
              </a:ext>
            </a:extLst>
          </p:cNvPr>
          <p:cNvSpPr>
            <a:spLocks noGrp="1"/>
          </p:cNvSpPr>
          <p:nvPr>
            <p:ph type="sldNum" sz="quarter" idx="12"/>
          </p:nvPr>
        </p:nvSpPr>
        <p:spPr/>
        <p:txBody>
          <a:bodyPr/>
          <a:lstStyle/>
          <a:p>
            <a:fld id="{6D22F896-40B5-4ADD-8801-0D06FADFA095}" type="slidenum">
              <a:rPr lang="en-US" sz="2400" b="1" smtClean="0">
                <a:solidFill>
                  <a:srgbClr val="FFFF00"/>
                </a:solidFill>
              </a:rPr>
              <a:t>59</a:t>
            </a:fld>
            <a:endParaRPr lang="en-US" sz="2400" b="1" dirty="0">
              <a:solidFill>
                <a:srgbClr val="FFFF00"/>
              </a:solidFill>
            </a:endParaRPr>
          </a:p>
        </p:txBody>
      </p:sp>
    </p:spTree>
    <p:extLst>
      <p:ext uri="{BB962C8B-B14F-4D97-AF65-F5344CB8AC3E}">
        <p14:creationId xmlns:p14="http://schemas.microsoft.com/office/powerpoint/2010/main" val="1945943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circle(in)">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208ACE84-D111-306D-8B8F-2A2DFB7F0A57}"/>
              </a:ext>
            </a:extLst>
          </p:cNvPr>
          <p:cNvSpPr>
            <a:spLocks noGrp="1"/>
          </p:cNvSpPr>
          <p:nvPr>
            <p:ph idx="1"/>
          </p:nvPr>
        </p:nvSpPr>
        <p:spPr>
          <a:xfrm>
            <a:off x="246944" y="474793"/>
            <a:ext cx="11698111" cy="1808863"/>
          </a:xfrm>
          <a:solidFill>
            <a:srgbClr val="FFFF00"/>
          </a:solidFill>
        </p:spPr>
        <p:txBody>
          <a:bodyPr>
            <a:normAutofit/>
          </a:bodyPr>
          <a:lstStyle/>
          <a:p>
            <a:pPr algn="just"/>
            <a:r>
              <a:rPr lang="es-ES" sz="4000" b="1" dirty="0">
                <a:solidFill>
                  <a:schemeClr val="bg1"/>
                </a:solidFill>
              </a:rPr>
              <a:t>Parece tener mucha suerte  o haber naci</a:t>
            </a:r>
            <a:r>
              <a:rPr lang="es-ES" sz="2800" b="1" dirty="0">
                <a:solidFill>
                  <a:schemeClr val="bg1"/>
                </a:solidFill>
              </a:rPr>
              <a:t>d</a:t>
            </a:r>
            <a:r>
              <a:rPr lang="es-ES" sz="4000" b="1" dirty="0">
                <a:solidFill>
                  <a:schemeClr val="bg1"/>
                </a:solidFill>
              </a:rPr>
              <a:t>o con estrella. Mientras que a otros pareciera que les sucede exactamente lo contrario.</a:t>
            </a:r>
            <a:endParaRPr lang="es-PE" sz="4000" b="1" dirty="0">
              <a:solidFill>
                <a:schemeClr val="bg1"/>
              </a:solidFill>
            </a:endParaRPr>
          </a:p>
        </p:txBody>
      </p:sp>
      <p:sp>
        <p:nvSpPr>
          <p:cNvPr id="7" name="Rectángulo 6">
            <a:extLst>
              <a:ext uri="{FF2B5EF4-FFF2-40B4-BE49-F238E27FC236}">
                <a16:creationId xmlns:a16="http://schemas.microsoft.com/office/drawing/2014/main" id="{FE2D5DC8-BEC8-19C8-8AFF-5B5D8FDD0441}"/>
              </a:ext>
            </a:extLst>
          </p:cNvPr>
          <p:cNvSpPr/>
          <p:nvPr/>
        </p:nvSpPr>
        <p:spPr>
          <a:xfrm>
            <a:off x="6513689" y="2709333"/>
            <a:ext cx="5384800" cy="3307645"/>
          </a:xfrm>
          <a:prstGeom prst="rect">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s-ES" sz="2800" dirty="0">
                <a:solidFill>
                  <a:schemeClr val="bg1"/>
                </a:solidFill>
                <a:latin typeface="Arial Black" panose="020B0A04020102020204" pitchFamily="34" charset="0"/>
              </a:rPr>
              <a:t>El éxito no es causalidad</a:t>
            </a:r>
          </a:p>
          <a:p>
            <a:pPr algn="just"/>
            <a:r>
              <a:rPr lang="es-ES" sz="2800" dirty="0">
                <a:solidFill>
                  <a:schemeClr val="bg1"/>
                </a:solidFill>
                <a:latin typeface="Arial Black" panose="020B0A04020102020204" pitchFamily="34" charset="0"/>
              </a:rPr>
              <a:t>Y la respuesta a estas preguntas esta muy relacionada con las habilidades blandas</a:t>
            </a:r>
            <a:endParaRPr lang="es-PE" sz="2800" dirty="0">
              <a:solidFill>
                <a:schemeClr val="bg1"/>
              </a:solidFill>
              <a:latin typeface="Arial Black" panose="020B0A04020102020204" pitchFamily="34" charset="0"/>
            </a:endParaRPr>
          </a:p>
        </p:txBody>
      </p:sp>
      <p:pic>
        <p:nvPicPr>
          <p:cNvPr id="2" name="Imagen 1">
            <a:extLst>
              <a:ext uri="{FF2B5EF4-FFF2-40B4-BE49-F238E27FC236}">
                <a16:creationId xmlns:a16="http://schemas.microsoft.com/office/drawing/2014/main" id="{9AD8F037-0A18-C9BD-5560-5ED8EE28D928}"/>
              </a:ext>
            </a:extLst>
          </p:cNvPr>
          <p:cNvPicPr>
            <a:picLocks noChangeAspect="1"/>
          </p:cNvPicPr>
          <p:nvPr/>
        </p:nvPicPr>
        <p:blipFill>
          <a:blip r:embed="rId2"/>
          <a:stretch>
            <a:fillRect/>
          </a:stretch>
        </p:blipFill>
        <p:spPr>
          <a:xfrm>
            <a:off x="182218" y="2439228"/>
            <a:ext cx="6086060" cy="3948320"/>
          </a:xfrm>
          <a:prstGeom prst="rect">
            <a:avLst/>
          </a:prstGeom>
        </p:spPr>
      </p:pic>
      <p:sp>
        <p:nvSpPr>
          <p:cNvPr id="4" name="Marcador de fecha 3">
            <a:extLst>
              <a:ext uri="{FF2B5EF4-FFF2-40B4-BE49-F238E27FC236}">
                <a16:creationId xmlns:a16="http://schemas.microsoft.com/office/drawing/2014/main" id="{D7AB7C4C-62BA-4B58-AED7-D8DBB476FFA8}"/>
              </a:ext>
            </a:extLst>
          </p:cNvPr>
          <p:cNvSpPr>
            <a:spLocks noGrp="1"/>
          </p:cNvSpPr>
          <p:nvPr>
            <p:ph type="dt" sz="half" idx="10"/>
          </p:nvPr>
        </p:nvSpPr>
        <p:spPr>
          <a:xfrm>
            <a:off x="9867593" y="6328122"/>
            <a:ext cx="2030896" cy="365125"/>
          </a:xfrm>
        </p:spPr>
        <p:txBody>
          <a:bodyPr/>
          <a:lstStyle/>
          <a:p>
            <a:fld id="{D066F7A4-757A-475F-BB8B-055995AC4694}"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12D0DBAF-C3A6-475A-803C-EBA6A30833CA}"/>
              </a:ext>
            </a:extLst>
          </p:cNvPr>
          <p:cNvSpPr>
            <a:spLocks noGrp="1"/>
          </p:cNvSpPr>
          <p:nvPr>
            <p:ph type="sldNum" sz="quarter" idx="12"/>
          </p:nvPr>
        </p:nvSpPr>
        <p:spPr>
          <a:xfrm>
            <a:off x="10330731" y="59723"/>
            <a:ext cx="652670" cy="365125"/>
          </a:xfrm>
        </p:spPr>
        <p:txBody>
          <a:bodyPr/>
          <a:lstStyle/>
          <a:p>
            <a:fld id="{6D22F896-40B5-4ADD-8801-0D06FADFA095}" type="slidenum">
              <a:rPr lang="en-US" sz="2800" b="1" smtClean="0">
                <a:solidFill>
                  <a:srgbClr val="FFFF00"/>
                </a:solidFill>
              </a:rPr>
              <a:t>6</a:t>
            </a:fld>
            <a:endParaRPr lang="en-US" sz="2800" b="1" dirty="0">
              <a:solidFill>
                <a:srgbClr val="FFFF00"/>
              </a:solidFill>
            </a:endParaRPr>
          </a:p>
        </p:txBody>
      </p:sp>
    </p:spTree>
    <p:extLst>
      <p:ext uri="{BB962C8B-B14F-4D97-AF65-F5344CB8AC3E}">
        <p14:creationId xmlns:p14="http://schemas.microsoft.com/office/powerpoint/2010/main" val="1992779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wipe(down)">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wipe(dow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7"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A75F45B-A236-01BF-9809-EAD6FA297265}"/>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Gestión de las emociones</a:t>
            </a:r>
            <a:endParaRPr lang="es-PE" sz="3200" dirty="0">
              <a:solidFill>
                <a:srgbClr val="FFFF00"/>
              </a:solidFill>
              <a:latin typeface="Arial Black" panose="020B0A04020102020204" pitchFamily="34" charset="0"/>
            </a:endParaRPr>
          </a:p>
        </p:txBody>
      </p:sp>
      <p:sp>
        <p:nvSpPr>
          <p:cNvPr id="6" name="CuadroTexto 5">
            <a:extLst>
              <a:ext uri="{FF2B5EF4-FFF2-40B4-BE49-F238E27FC236}">
                <a16:creationId xmlns:a16="http://schemas.microsoft.com/office/drawing/2014/main" id="{B747689C-173C-5257-8146-33D4368DA10C}"/>
              </a:ext>
            </a:extLst>
          </p:cNvPr>
          <p:cNvSpPr txBox="1"/>
          <p:nvPr/>
        </p:nvSpPr>
        <p:spPr>
          <a:xfrm>
            <a:off x="200246" y="1218416"/>
            <a:ext cx="11729484" cy="5262979"/>
          </a:xfrm>
          <a:prstGeom prst="rect">
            <a:avLst/>
          </a:prstGeom>
          <a:noFill/>
        </p:spPr>
        <p:txBody>
          <a:bodyPr wrap="square" rtlCol="0">
            <a:spAutoFit/>
          </a:bodyPr>
          <a:lstStyle/>
          <a:p>
            <a:pPr marL="457200" indent="-457200" algn="just">
              <a:buFont typeface="Arial" panose="020B0604020202020204" pitchFamily="34" charset="0"/>
              <a:buChar char="•"/>
            </a:pPr>
            <a:r>
              <a:rPr lang="es-ES" sz="2800" b="1" dirty="0">
                <a:latin typeface="Arial Black" panose="020B0A04020102020204" pitchFamily="34" charset="0"/>
              </a:rPr>
              <a:t>En la vida de un adulto se ´producen 20.000 adversidades, vitales y sien embargo NO nos enseñaron a identificarlas ,diagnosticarlas y gestionarlas.</a:t>
            </a:r>
          </a:p>
          <a:p>
            <a:pPr marL="457200" indent="-457200" algn="just">
              <a:buFont typeface="Arial" panose="020B0604020202020204" pitchFamily="34" charset="0"/>
              <a:buChar char="•"/>
            </a:pPr>
            <a:r>
              <a:rPr lang="es-ES" sz="2800" b="1" dirty="0">
                <a:latin typeface="Arial Black" panose="020B0A04020102020204" pitchFamily="34" charset="0"/>
              </a:rPr>
              <a:t>La verdadera revolución esta en el autocontrol de las emociones, pero para ellos hay que alfabetizar a ser humano: disipar las emociones negativas mas rápidamente para que no interfiera en la capacidad de aprendizaje.</a:t>
            </a:r>
          </a:p>
          <a:p>
            <a:pPr marL="457200" indent="-457200" algn="just">
              <a:buFont typeface="Arial" panose="020B0604020202020204" pitchFamily="34" charset="0"/>
              <a:buChar char="•"/>
            </a:pPr>
            <a:r>
              <a:rPr lang="es-ES" sz="2800" b="1" dirty="0">
                <a:latin typeface="Arial Black" panose="020B0A04020102020204" pitchFamily="34" charset="0"/>
              </a:rPr>
              <a:t>Responsabilizarnos de nuestro cerebro para que cambie de manera mas eficiente.</a:t>
            </a:r>
          </a:p>
          <a:p>
            <a:pPr marL="457200" indent="-457200" algn="just">
              <a:buFont typeface="Arial" panose="020B0604020202020204" pitchFamily="34" charset="0"/>
              <a:buChar char="•"/>
            </a:pPr>
            <a:r>
              <a:rPr lang="es-ES" sz="2800" b="1" dirty="0">
                <a:latin typeface="Arial Black" panose="020B0A04020102020204" pitchFamily="34" charset="0"/>
              </a:rPr>
              <a:t>Si cambio mi conducta, cambio la función y la estructura del cerebro.</a:t>
            </a:r>
          </a:p>
        </p:txBody>
      </p:sp>
      <p:sp>
        <p:nvSpPr>
          <p:cNvPr id="2" name="Marcador de fecha 1">
            <a:extLst>
              <a:ext uri="{FF2B5EF4-FFF2-40B4-BE49-F238E27FC236}">
                <a16:creationId xmlns:a16="http://schemas.microsoft.com/office/drawing/2014/main" id="{6FA8CA53-43EB-459D-B027-403937145B01}"/>
              </a:ext>
            </a:extLst>
          </p:cNvPr>
          <p:cNvSpPr>
            <a:spLocks noGrp="1"/>
          </p:cNvSpPr>
          <p:nvPr>
            <p:ph type="dt" sz="half" idx="10"/>
          </p:nvPr>
        </p:nvSpPr>
        <p:spPr/>
        <p:txBody>
          <a:bodyPr/>
          <a:lstStyle/>
          <a:p>
            <a:fld id="{83252255-DA87-4B3C-A529-0938D181E031}"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0E6B453F-8F24-485E-A915-762B3536DF8A}"/>
              </a:ext>
            </a:extLst>
          </p:cNvPr>
          <p:cNvSpPr>
            <a:spLocks noGrp="1"/>
          </p:cNvSpPr>
          <p:nvPr>
            <p:ph type="sldNum" sz="quarter" idx="12"/>
          </p:nvPr>
        </p:nvSpPr>
        <p:spPr/>
        <p:txBody>
          <a:bodyPr/>
          <a:lstStyle/>
          <a:p>
            <a:fld id="{6D22F896-40B5-4ADD-8801-0D06FADFA095}" type="slidenum">
              <a:rPr lang="en-US" sz="2400" b="1" smtClean="0">
                <a:solidFill>
                  <a:srgbClr val="FFFF00"/>
                </a:solidFill>
              </a:rPr>
              <a:t>60</a:t>
            </a:fld>
            <a:endParaRPr lang="en-US" sz="2400" b="1" dirty="0">
              <a:solidFill>
                <a:srgbClr val="FFFF00"/>
              </a:solidFill>
            </a:endParaRPr>
          </a:p>
        </p:txBody>
      </p:sp>
    </p:spTree>
    <p:extLst>
      <p:ext uri="{BB962C8B-B14F-4D97-AF65-F5344CB8AC3E}">
        <p14:creationId xmlns:p14="http://schemas.microsoft.com/office/powerpoint/2010/main" val="78742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circle(in)">
                                      <p:cBhvr>
                                        <p:cTn id="27" dur="2000"/>
                                        <p:tgtEl>
                                          <p:spTgt spid="6">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B92908B-672F-FAA5-666A-C14D1D1F1761}"/>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resistencia al cambio </a:t>
            </a:r>
            <a:endParaRPr lang="es-PE" sz="3200" dirty="0">
              <a:solidFill>
                <a:srgbClr val="FFFF00"/>
              </a:solidFill>
              <a:latin typeface="Arial Black" panose="020B0A04020102020204" pitchFamily="34" charset="0"/>
            </a:endParaRPr>
          </a:p>
        </p:txBody>
      </p:sp>
      <p:pic>
        <p:nvPicPr>
          <p:cNvPr id="6" name="Imagen 5">
            <a:extLst>
              <a:ext uri="{FF2B5EF4-FFF2-40B4-BE49-F238E27FC236}">
                <a16:creationId xmlns:a16="http://schemas.microsoft.com/office/drawing/2014/main" id="{9E951443-6538-A730-7E5A-D073575550BC}"/>
              </a:ext>
            </a:extLst>
          </p:cNvPr>
          <p:cNvPicPr>
            <a:picLocks noChangeAspect="1"/>
          </p:cNvPicPr>
          <p:nvPr/>
        </p:nvPicPr>
        <p:blipFill rotWithShape="1">
          <a:blip r:embed="rId2"/>
          <a:srcRect b="7055"/>
          <a:stretch/>
        </p:blipFill>
        <p:spPr>
          <a:xfrm>
            <a:off x="450575" y="1435168"/>
            <a:ext cx="11264348" cy="5124658"/>
          </a:xfrm>
          <a:prstGeom prst="rect">
            <a:avLst/>
          </a:prstGeom>
        </p:spPr>
      </p:pic>
      <p:sp>
        <p:nvSpPr>
          <p:cNvPr id="2" name="Marcador de fecha 1">
            <a:extLst>
              <a:ext uri="{FF2B5EF4-FFF2-40B4-BE49-F238E27FC236}">
                <a16:creationId xmlns:a16="http://schemas.microsoft.com/office/drawing/2014/main" id="{0E06E226-8941-450E-88C6-B151DFA17FB9}"/>
              </a:ext>
            </a:extLst>
          </p:cNvPr>
          <p:cNvSpPr>
            <a:spLocks noGrp="1"/>
          </p:cNvSpPr>
          <p:nvPr>
            <p:ph type="dt" sz="half" idx="10"/>
          </p:nvPr>
        </p:nvSpPr>
        <p:spPr/>
        <p:txBody>
          <a:bodyPr/>
          <a:lstStyle/>
          <a:p>
            <a:fld id="{806D7144-21DA-4C77-A495-A760F72E2AA3}"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0E9172D6-1971-4E34-9ED1-0B1DD58086EE}"/>
              </a:ext>
            </a:extLst>
          </p:cNvPr>
          <p:cNvSpPr>
            <a:spLocks noGrp="1"/>
          </p:cNvSpPr>
          <p:nvPr>
            <p:ph type="sldNum" sz="quarter" idx="12"/>
          </p:nvPr>
        </p:nvSpPr>
        <p:spPr/>
        <p:txBody>
          <a:bodyPr/>
          <a:lstStyle/>
          <a:p>
            <a:fld id="{6D22F896-40B5-4ADD-8801-0D06FADFA095}" type="slidenum">
              <a:rPr lang="en-US" sz="2400" b="1" smtClean="0">
                <a:solidFill>
                  <a:srgbClr val="FFFF00"/>
                </a:solidFill>
              </a:rPr>
              <a:t>61</a:t>
            </a:fld>
            <a:endParaRPr lang="en-US" sz="2400" b="1" dirty="0">
              <a:solidFill>
                <a:srgbClr val="FFFF00"/>
              </a:solidFill>
            </a:endParaRPr>
          </a:p>
        </p:txBody>
      </p:sp>
    </p:spTree>
    <p:extLst>
      <p:ext uri="{BB962C8B-B14F-4D97-AF65-F5344CB8AC3E}">
        <p14:creationId xmlns:p14="http://schemas.microsoft.com/office/powerpoint/2010/main" val="4073655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BD2CA4CC-5991-CC76-A6C4-6B06EB6EBA7B}"/>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resistencia al cambio </a:t>
            </a:r>
            <a:endParaRPr lang="es-PE" sz="3200" dirty="0">
              <a:solidFill>
                <a:srgbClr val="FFFF00"/>
              </a:solidFill>
              <a:latin typeface="Arial Black" panose="020B0A04020102020204" pitchFamily="34" charset="0"/>
            </a:endParaRPr>
          </a:p>
        </p:txBody>
      </p:sp>
      <p:sp>
        <p:nvSpPr>
          <p:cNvPr id="6" name="CuadroTexto 5">
            <a:extLst>
              <a:ext uri="{FF2B5EF4-FFF2-40B4-BE49-F238E27FC236}">
                <a16:creationId xmlns:a16="http://schemas.microsoft.com/office/drawing/2014/main" id="{4C000DCD-14F9-FF0F-1B2A-A36A79C76F59}"/>
              </a:ext>
            </a:extLst>
          </p:cNvPr>
          <p:cNvSpPr txBox="1"/>
          <p:nvPr/>
        </p:nvSpPr>
        <p:spPr>
          <a:xfrm>
            <a:off x="384313" y="1391478"/>
            <a:ext cx="11542644" cy="4524315"/>
          </a:xfrm>
          <a:prstGeom prst="rect">
            <a:avLst/>
          </a:prstGeom>
          <a:noFill/>
        </p:spPr>
        <p:txBody>
          <a:bodyPr wrap="square" rtlCol="0">
            <a:spAutoFit/>
          </a:bodyPr>
          <a:lstStyle/>
          <a:p>
            <a:pPr marL="285750" indent="-285750" algn="just">
              <a:buFont typeface="Arial" panose="020B0604020202020204" pitchFamily="34" charset="0"/>
              <a:buChar char="•"/>
            </a:pPr>
            <a:r>
              <a:rPr lang="es-ES" sz="3600" dirty="0">
                <a:latin typeface="Arial Black" panose="020B0A04020102020204" pitchFamily="34" charset="0"/>
              </a:rPr>
              <a:t>Estamos preparados para el cambio, pero con la crisis nos olvidamos de ello.</a:t>
            </a:r>
          </a:p>
          <a:p>
            <a:pPr marL="285750" indent="-285750" algn="just">
              <a:buFont typeface="Arial" panose="020B0604020202020204" pitchFamily="34" charset="0"/>
              <a:buChar char="•"/>
            </a:pPr>
            <a:r>
              <a:rPr lang="es-ES" sz="3600" dirty="0">
                <a:latin typeface="Arial Black" panose="020B0A04020102020204" pitchFamily="34" charset="0"/>
              </a:rPr>
              <a:t>Caemos en la posición de victima fácilmente: bloqueos y miedos.</a:t>
            </a:r>
          </a:p>
          <a:p>
            <a:pPr marL="285750" indent="-285750" algn="just">
              <a:buFont typeface="Arial" panose="020B0604020202020204" pitchFamily="34" charset="0"/>
              <a:buChar char="•"/>
            </a:pPr>
            <a:r>
              <a:rPr lang="es-ES" sz="3600" dirty="0">
                <a:latin typeface="Arial Black" panose="020B0A04020102020204" pitchFamily="34" charset="0"/>
              </a:rPr>
              <a:t>Liderazgo del presente :</a:t>
            </a:r>
          </a:p>
          <a:p>
            <a:pPr marL="342900" indent="-342900" algn="just">
              <a:buFont typeface="+mj-lt"/>
              <a:buAutoNum type="arabicPeriod"/>
            </a:pPr>
            <a:r>
              <a:rPr lang="es-ES" sz="3600" dirty="0">
                <a:latin typeface="Arial Black" panose="020B0A04020102020204" pitchFamily="34" charset="0"/>
              </a:rPr>
              <a:t>-Cambiar la emocionalidad</a:t>
            </a:r>
          </a:p>
          <a:p>
            <a:pPr marL="342900" indent="-342900" algn="just">
              <a:buFont typeface="+mj-lt"/>
              <a:buAutoNum type="arabicPeriod"/>
            </a:pPr>
            <a:r>
              <a:rPr lang="es-ES" sz="3600" dirty="0">
                <a:latin typeface="Arial Black" panose="020B0A04020102020204" pitchFamily="34" charset="0"/>
              </a:rPr>
              <a:t>-Coherencia entre pensar, sentir, decir y hacer </a:t>
            </a:r>
            <a:endParaRPr lang="es-PE" sz="3600" dirty="0">
              <a:latin typeface="Arial Black" panose="020B0A04020102020204" pitchFamily="34" charset="0"/>
            </a:endParaRPr>
          </a:p>
        </p:txBody>
      </p:sp>
      <p:sp>
        <p:nvSpPr>
          <p:cNvPr id="2" name="Marcador de fecha 1">
            <a:extLst>
              <a:ext uri="{FF2B5EF4-FFF2-40B4-BE49-F238E27FC236}">
                <a16:creationId xmlns:a16="http://schemas.microsoft.com/office/drawing/2014/main" id="{0811C4B6-D8E0-41F7-8C90-86D80B629B5B}"/>
              </a:ext>
            </a:extLst>
          </p:cNvPr>
          <p:cNvSpPr>
            <a:spLocks noGrp="1"/>
          </p:cNvSpPr>
          <p:nvPr>
            <p:ph type="dt" sz="half" idx="10"/>
          </p:nvPr>
        </p:nvSpPr>
        <p:spPr/>
        <p:txBody>
          <a:bodyPr/>
          <a:lstStyle/>
          <a:p>
            <a:fld id="{5CA1F472-E9F1-4C6F-A6BD-E09D697BD04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DD3C37C2-808E-4110-ACCD-7FE2979447D5}"/>
              </a:ext>
            </a:extLst>
          </p:cNvPr>
          <p:cNvSpPr>
            <a:spLocks noGrp="1"/>
          </p:cNvSpPr>
          <p:nvPr>
            <p:ph type="sldNum" sz="quarter" idx="12"/>
          </p:nvPr>
        </p:nvSpPr>
        <p:spPr/>
        <p:txBody>
          <a:bodyPr/>
          <a:lstStyle/>
          <a:p>
            <a:fld id="{6D22F896-40B5-4ADD-8801-0D06FADFA095}" type="slidenum">
              <a:rPr lang="en-US" sz="2400" b="1" smtClean="0">
                <a:solidFill>
                  <a:srgbClr val="FFFF00"/>
                </a:solidFill>
              </a:rPr>
              <a:t>62</a:t>
            </a:fld>
            <a:endParaRPr lang="en-US" sz="2400" b="1" dirty="0">
              <a:solidFill>
                <a:srgbClr val="FFFF00"/>
              </a:solidFill>
            </a:endParaRPr>
          </a:p>
        </p:txBody>
      </p:sp>
    </p:spTree>
    <p:extLst>
      <p:ext uri="{BB962C8B-B14F-4D97-AF65-F5344CB8AC3E}">
        <p14:creationId xmlns:p14="http://schemas.microsoft.com/office/powerpoint/2010/main" val="4202065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circle(in)">
                                      <p:cBhvr>
                                        <p:cTn id="27" dur="20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circle(in)">
                                      <p:cBhvr>
                                        <p:cTn id="32" dur="2000"/>
                                        <p:tgtEl>
                                          <p:spTgt spid="6">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9DF4933D-5E1A-CB7A-CADB-372AC906B89E}"/>
              </a:ext>
            </a:extLst>
          </p:cNvPr>
          <p:cNvSpPr txBox="1"/>
          <p:nvPr/>
        </p:nvSpPr>
        <p:spPr>
          <a:xfrm>
            <a:off x="290623" y="507281"/>
            <a:ext cx="11610754" cy="5509200"/>
          </a:xfrm>
          <a:prstGeom prst="rect">
            <a:avLst/>
          </a:prstGeom>
          <a:noFill/>
        </p:spPr>
        <p:txBody>
          <a:bodyPr wrap="square" rtlCol="0">
            <a:spAutoFit/>
          </a:bodyPr>
          <a:lstStyle/>
          <a:p>
            <a:pPr marL="285750" indent="-285750" algn="just">
              <a:buFont typeface="Arial" panose="020B0604020202020204" pitchFamily="34" charset="0"/>
              <a:buChar char="•"/>
            </a:pPr>
            <a:r>
              <a:rPr lang="es-ES" sz="3200" b="1" dirty="0">
                <a:solidFill>
                  <a:srgbClr val="FFC000"/>
                </a:solidFill>
              </a:rPr>
              <a:t>El lenguaje crea realidad</a:t>
            </a:r>
            <a:r>
              <a:rPr lang="es-ES" sz="3200" b="1" dirty="0">
                <a:solidFill>
                  <a:srgbClr val="FF0000"/>
                </a:solidFill>
              </a:rPr>
              <a:t>: </a:t>
            </a:r>
            <a:r>
              <a:rPr lang="es-ES" sz="3200" b="1" dirty="0"/>
              <a:t>lo que hablas es un reflejo de lo que piensas.</a:t>
            </a:r>
          </a:p>
          <a:p>
            <a:pPr marL="285750" indent="-285750" algn="just">
              <a:buFont typeface="Arial" panose="020B0604020202020204" pitchFamily="34" charset="0"/>
              <a:buChar char="•"/>
            </a:pPr>
            <a:r>
              <a:rPr lang="es-ES" sz="3200" b="1" dirty="0"/>
              <a:t>Si cambias las palabras reorienta estados anímicos.</a:t>
            </a:r>
          </a:p>
          <a:p>
            <a:pPr marL="285750" indent="-285750" algn="just">
              <a:buFont typeface="Arial" panose="020B0604020202020204" pitchFamily="34" charset="0"/>
              <a:buChar char="•"/>
            </a:pPr>
            <a:r>
              <a:rPr lang="es-ES" sz="3200" b="1" dirty="0"/>
              <a:t>Puedes crear realidades desde la razón y desde la emoción.</a:t>
            </a:r>
          </a:p>
          <a:p>
            <a:pPr marL="285750" indent="-285750" algn="just">
              <a:buFont typeface="Arial" panose="020B0604020202020204" pitchFamily="34" charset="0"/>
              <a:buChar char="•"/>
            </a:pPr>
            <a:r>
              <a:rPr lang="es-ES" sz="3200" b="1" dirty="0">
                <a:solidFill>
                  <a:srgbClr val="FFC000"/>
                </a:solidFill>
              </a:rPr>
              <a:t>Hablar con uno mismos estimula las conexiones </a:t>
            </a:r>
            <a:r>
              <a:rPr lang="es-ES" sz="3200" b="1" dirty="0"/>
              <a:t>,si te crees lo que te dices estimulas eléctricamente al cerebro, si lo sientes desarrollas químicamente sinapsis.</a:t>
            </a:r>
          </a:p>
          <a:p>
            <a:pPr marL="285750" indent="-285750" algn="just">
              <a:buFont typeface="Arial" panose="020B0604020202020204" pitchFamily="34" charset="0"/>
              <a:buChar char="•"/>
            </a:pPr>
            <a:r>
              <a:rPr lang="es-ES" sz="3200" b="1" dirty="0"/>
              <a:t>La perspectiva positiva de los sujetos te invita a explorar horizontes diferentes desde la oportunidad, incluso en la adversidad.</a:t>
            </a:r>
            <a:endParaRPr lang="es-PE" sz="3200" b="1" dirty="0"/>
          </a:p>
        </p:txBody>
      </p:sp>
      <p:sp>
        <p:nvSpPr>
          <p:cNvPr id="2" name="Marcador de fecha 1">
            <a:extLst>
              <a:ext uri="{FF2B5EF4-FFF2-40B4-BE49-F238E27FC236}">
                <a16:creationId xmlns:a16="http://schemas.microsoft.com/office/drawing/2014/main" id="{1AEDD64D-A043-4B71-8867-1886C19F16DB}"/>
              </a:ext>
            </a:extLst>
          </p:cNvPr>
          <p:cNvSpPr>
            <a:spLocks noGrp="1"/>
          </p:cNvSpPr>
          <p:nvPr>
            <p:ph type="dt" sz="half" idx="10"/>
          </p:nvPr>
        </p:nvSpPr>
        <p:spPr/>
        <p:txBody>
          <a:bodyPr/>
          <a:lstStyle/>
          <a:p>
            <a:fld id="{9D73B5BF-D114-49BE-8CF5-40E72F1A2C3C}"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3EDE8FB-7233-4632-8957-5F2A177D25AC}"/>
              </a:ext>
            </a:extLst>
          </p:cNvPr>
          <p:cNvSpPr>
            <a:spLocks noGrp="1"/>
          </p:cNvSpPr>
          <p:nvPr>
            <p:ph type="sldNum" sz="quarter" idx="12"/>
          </p:nvPr>
        </p:nvSpPr>
        <p:spPr>
          <a:xfrm>
            <a:off x="9054548" y="136525"/>
            <a:ext cx="2743200" cy="365125"/>
          </a:xfrm>
        </p:spPr>
        <p:txBody>
          <a:bodyPr/>
          <a:lstStyle/>
          <a:p>
            <a:fld id="{6D22F896-40B5-4ADD-8801-0D06FADFA095}" type="slidenum">
              <a:rPr lang="en-US" sz="2400" b="1" smtClean="0">
                <a:solidFill>
                  <a:srgbClr val="FFFF00"/>
                </a:solidFill>
              </a:rPr>
              <a:t>63</a:t>
            </a:fld>
            <a:endParaRPr lang="en-US" sz="2400" b="1" dirty="0">
              <a:solidFill>
                <a:srgbClr val="FFFF00"/>
              </a:solidFill>
            </a:endParaRPr>
          </a:p>
        </p:txBody>
      </p:sp>
    </p:spTree>
    <p:extLst>
      <p:ext uri="{BB962C8B-B14F-4D97-AF65-F5344CB8AC3E}">
        <p14:creationId xmlns:p14="http://schemas.microsoft.com/office/powerpoint/2010/main" val="375500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wipe(down)">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wipe(down)">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wipe(down)">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D57312-21CB-C07B-B9C1-417FBF0FA685}"/>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motivación  </a:t>
            </a:r>
            <a:endParaRPr lang="es-PE" sz="3200" dirty="0">
              <a:solidFill>
                <a:srgbClr val="FFFF00"/>
              </a:solidFill>
              <a:latin typeface="Arial Black" panose="020B0A04020102020204" pitchFamily="34" charset="0"/>
            </a:endParaRPr>
          </a:p>
        </p:txBody>
      </p:sp>
      <p:pic>
        <p:nvPicPr>
          <p:cNvPr id="7" name="Imagen 6">
            <a:extLst>
              <a:ext uri="{FF2B5EF4-FFF2-40B4-BE49-F238E27FC236}">
                <a16:creationId xmlns:a16="http://schemas.microsoft.com/office/drawing/2014/main" id="{0CFE4E41-203C-FFEC-2C75-E21ACC08AF7B}"/>
              </a:ext>
            </a:extLst>
          </p:cNvPr>
          <p:cNvPicPr>
            <a:picLocks noChangeAspect="1"/>
          </p:cNvPicPr>
          <p:nvPr/>
        </p:nvPicPr>
        <p:blipFill>
          <a:blip r:embed="rId2"/>
          <a:stretch>
            <a:fillRect/>
          </a:stretch>
        </p:blipFill>
        <p:spPr>
          <a:xfrm>
            <a:off x="145774" y="1303926"/>
            <a:ext cx="11794433" cy="5454468"/>
          </a:xfrm>
          <a:prstGeom prst="rect">
            <a:avLst/>
          </a:prstGeom>
        </p:spPr>
      </p:pic>
      <p:sp>
        <p:nvSpPr>
          <p:cNvPr id="8" name="CuadroTexto 7">
            <a:extLst>
              <a:ext uri="{FF2B5EF4-FFF2-40B4-BE49-F238E27FC236}">
                <a16:creationId xmlns:a16="http://schemas.microsoft.com/office/drawing/2014/main" id="{2E83A559-2030-6C20-39E2-74890C992905}"/>
              </a:ext>
            </a:extLst>
          </p:cNvPr>
          <p:cNvSpPr txBox="1"/>
          <p:nvPr/>
        </p:nvSpPr>
        <p:spPr>
          <a:xfrm>
            <a:off x="357809" y="4523022"/>
            <a:ext cx="11277600" cy="2062103"/>
          </a:xfrm>
          <a:prstGeom prst="rect">
            <a:avLst/>
          </a:prstGeom>
          <a:noFill/>
        </p:spPr>
        <p:txBody>
          <a:bodyPr wrap="square" rtlCol="0">
            <a:spAutoFit/>
          </a:bodyPr>
          <a:lstStyle/>
          <a:p>
            <a:pPr algn="just"/>
            <a:r>
              <a:rPr lang="es-ES" sz="3200" dirty="0">
                <a:solidFill>
                  <a:srgbClr val="FF0000"/>
                </a:solidFill>
                <a:latin typeface="Arial Black" panose="020B0A04020102020204" pitchFamily="34" charset="0"/>
              </a:rPr>
              <a:t>Somos un misterio para nosotros mismos: consientes de nuestros deseos e ignoramos las causas  que lo generan.</a:t>
            </a:r>
          </a:p>
          <a:p>
            <a:pPr algn="r"/>
            <a:r>
              <a:rPr lang="es-ES" sz="3200" dirty="0">
                <a:solidFill>
                  <a:srgbClr val="FF0000"/>
                </a:solidFill>
                <a:latin typeface="Arial Black" panose="020B0A04020102020204" pitchFamily="34" charset="0"/>
              </a:rPr>
              <a:t>(Spinoza)</a:t>
            </a:r>
            <a:endParaRPr lang="es-PE" sz="3200" dirty="0">
              <a:solidFill>
                <a:srgbClr val="FF0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553475EE-5111-48D1-ACD2-2612132FCC95}"/>
              </a:ext>
            </a:extLst>
          </p:cNvPr>
          <p:cNvSpPr>
            <a:spLocks noGrp="1"/>
          </p:cNvSpPr>
          <p:nvPr>
            <p:ph type="dt" sz="half" idx="10"/>
          </p:nvPr>
        </p:nvSpPr>
        <p:spPr>
          <a:xfrm>
            <a:off x="6196717" y="6393269"/>
            <a:ext cx="2910840" cy="365125"/>
          </a:xfrm>
        </p:spPr>
        <p:txBody>
          <a:bodyPr/>
          <a:lstStyle/>
          <a:p>
            <a:fld id="{C26944AA-91B6-481D-8F9B-F15D830D5E91}"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9B9FFC88-C79F-4A2C-91C4-1BCFBA79BE3E}"/>
              </a:ext>
            </a:extLst>
          </p:cNvPr>
          <p:cNvSpPr>
            <a:spLocks noGrp="1"/>
          </p:cNvSpPr>
          <p:nvPr>
            <p:ph type="sldNum" sz="quarter" idx="12"/>
          </p:nvPr>
        </p:nvSpPr>
        <p:spPr/>
        <p:txBody>
          <a:bodyPr/>
          <a:lstStyle/>
          <a:p>
            <a:fld id="{6D22F896-40B5-4ADD-8801-0D06FADFA095}" type="slidenum">
              <a:rPr lang="en-US" sz="2400" b="1" smtClean="0">
                <a:solidFill>
                  <a:srgbClr val="FFFF00"/>
                </a:solidFill>
              </a:rPr>
              <a:t>64</a:t>
            </a:fld>
            <a:endParaRPr lang="en-US" sz="2400" b="1" dirty="0">
              <a:solidFill>
                <a:srgbClr val="FFFF00"/>
              </a:solidFill>
            </a:endParaRPr>
          </a:p>
        </p:txBody>
      </p:sp>
    </p:spTree>
    <p:extLst>
      <p:ext uri="{BB962C8B-B14F-4D97-AF65-F5344CB8AC3E}">
        <p14:creationId xmlns:p14="http://schemas.microsoft.com/office/powerpoint/2010/main" val="2214246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3F1E370-4F8E-5FBB-6813-028FFA526B66}"/>
              </a:ext>
            </a:extLst>
          </p:cNvPr>
          <p:cNvSpPr txBox="1"/>
          <p:nvPr/>
        </p:nvSpPr>
        <p:spPr>
          <a:xfrm>
            <a:off x="2278912" y="99606"/>
            <a:ext cx="7389627" cy="1077218"/>
          </a:xfrm>
          <a:prstGeom prst="rect">
            <a:avLst/>
          </a:prstGeom>
          <a:noFill/>
        </p:spPr>
        <p:txBody>
          <a:bodyPr wrap="square" rtlCol="0">
            <a:spAutoFit/>
          </a:bodyPr>
          <a:lstStyle/>
          <a:p>
            <a:pPr algn="ctr"/>
            <a:r>
              <a:rPr lang="es-ES" sz="3200" dirty="0">
                <a:solidFill>
                  <a:srgbClr val="FFFF00"/>
                </a:solidFill>
                <a:latin typeface="Arial Black" panose="020B0A04020102020204" pitchFamily="34" charset="0"/>
              </a:rPr>
              <a:t>NEUROLIDERAZGO</a:t>
            </a:r>
          </a:p>
          <a:p>
            <a:pPr algn="ctr"/>
            <a:r>
              <a:rPr lang="es-ES" sz="3200" dirty="0">
                <a:solidFill>
                  <a:srgbClr val="FFFF00"/>
                </a:solidFill>
                <a:latin typeface="Arial Black" panose="020B0A04020102020204" pitchFamily="34" charset="0"/>
              </a:rPr>
              <a:t>La motivación  </a:t>
            </a:r>
            <a:endParaRPr lang="es-PE" sz="3200" dirty="0">
              <a:solidFill>
                <a:srgbClr val="FFFF00"/>
              </a:solidFill>
              <a:latin typeface="Arial Black" panose="020B0A04020102020204" pitchFamily="34" charset="0"/>
            </a:endParaRPr>
          </a:p>
        </p:txBody>
      </p:sp>
      <p:sp>
        <p:nvSpPr>
          <p:cNvPr id="6" name="CuadroTexto 5">
            <a:extLst>
              <a:ext uri="{FF2B5EF4-FFF2-40B4-BE49-F238E27FC236}">
                <a16:creationId xmlns:a16="http://schemas.microsoft.com/office/drawing/2014/main" id="{CA0AE8F0-DCA6-0C43-4143-31FD87E61832}"/>
              </a:ext>
            </a:extLst>
          </p:cNvPr>
          <p:cNvSpPr txBox="1"/>
          <p:nvPr/>
        </p:nvSpPr>
        <p:spPr>
          <a:xfrm>
            <a:off x="242159" y="1207650"/>
            <a:ext cx="11711302" cy="5016758"/>
          </a:xfrm>
          <a:prstGeom prst="rect">
            <a:avLst/>
          </a:prstGeom>
          <a:noFill/>
        </p:spPr>
        <p:txBody>
          <a:bodyPr wrap="square" rtlCol="0">
            <a:spAutoFit/>
          </a:bodyPr>
          <a:lstStyle/>
          <a:p>
            <a:pPr marL="285750" indent="-285750" algn="just">
              <a:buFont typeface="Arial" panose="020B0604020202020204" pitchFamily="34" charset="0"/>
              <a:buChar char="•"/>
            </a:pPr>
            <a:r>
              <a:rPr lang="es-ES" sz="3200" dirty="0">
                <a:latin typeface="Arial Black" panose="020B0A04020102020204" pitchFamily="34" charset="0"/>
              </a:rPr>
              <a:t>La motivación = Deseo + valor e incentivos + Facilitadores de la tarea.</a:t>
            </a:r>
          </a:p>
          <a:p>
            <a:pPr marL="285750" indent="-285750" algn="just">
              <a:buFont typeface="Arial" panose="020B0604020202020204" pitchFamily="34" charset="0"/>
              <a:buChar char="•"/>
            </a:pPr>
            <a:r>
              <a:rPr lang="es-ES" sz="3200" dirty="0">
                <a:latin typeface="Arial Black" panose="020B0A04020102020204" pitchFamily="34" charset="0"/>
              </a:rPr>
              <a:t>La tarea fundamental del líder es “Despertar” sentimientos positivos, suscitar emociones, mostrar nuevas posibilidades,</a:t>
            </a:r>
          </a:p>
          <a:p>
            <a:pPr marL="285750" indent="-285750" algn="just">
              <a:buFont typeface="Arial" panose="020B0604020202020204" pitchFamily="34" charset="0"/>
              <a:buChar char="•"/>
            </a:pPr>
            <a:r>
              <a:rPr lang="es-ES" sz="3200" dirty="0">
                <a:solidFill>
                  <a:schemeClr val="accent1"/>
                </a:solidFill>
                <a:latin typeface="Arial Black" panose="020B0A04020102020204" pitchFamily="34" charset="0"/>
              </a:rPr>
              <a:t>3 grandes deseos:</a:t>
            </a:r>
          </a:p>
          <a:p>
            <a:pPr marL="342900" indent="-342900" algn="just">
              <a:buFont typeface="+mj-lt"/>
              <a:buAutoNum type="arabicPeriod"/>
            </a:pPr>
            <a:r>
              <a:rPr lang="es-ES" sz="3200" dirty="0">
                <a:solidFill>
                  <a:schemeClr val="tx1">
                    <a:lumMod val="95000"/>
                  </a:schemeClr>
                </a:solidFill>
                <a:latin typeface="Arial Black" panose="020B0A04020102020204" pitchFamily="34" charset="0"/>
              </a:rPr>
              <a:t>Bienestar personal</a:t>
            </a:r>
          </a:p>
          <a:p>
            <a:pPr marL="342900" indent="-342900" algn="just">
              <a:buFont typeface="+mj-lt"/>
              <a:buAutoNum type="arabicPeriod"/>
            </a:pPr>
            <a:r>
              <a:rPr lang="es-ES" sz="3200" dirty="0">
                <a:latin typeface="Arial Black" panose="020B0A04020102020204" pitchFamily="34" charset="0"/>
              </a:rPr>
              <a:t>Relación social, formar parte de un grupo o ser aceptado.</a:t>
            </a:r>
          </a:p>
          <a:p>
            <a:pPr marL="342900" indent="-342900" algn="just">
              <a:buFont typeface="+mj-lt"/>
              <a:buAutoNum type="arabicPeriod"/>
            </a:pPr>
            <a:r>
              <a:rPr lang="es-ES" sz="3200" dirty="0">
                <a:latin typeface="Arial Black" panose="020B0A04020102020204" pitchFamily="34" charset="0"/>
              </a:rPr>
              <a:t>Ampliar las posibilidades de acción</a:t>
            </a:r>
          </a:p>
        </p:txBody>
      </p:sp>
      <p:sp>
        <p:nvSpPr>
          <p:cNvPr id="2" name="Marcador de fecha 1">
            <a:extLst>
              <a:ext uri="{FF2B5EF4-FFF2-40B4-BE49-F238E27FC236}">
                <a16:creationId xmlns:a16="http://schemas.microsoft.com/office/drawing/2014/main" id="{11CD868D-B2DB-41E4-A536-37A14DDBB385}"/>
              </a:ext>
            </a:extLst>
          </p:cNvPr>
          <p:cNvSpPr>
            <a:spLocks noGrp="1"/>
          </p:cNvSpPr>
          <p:nvPr>
            <p:ph type="dt" sz="half" idx="10"/>
          </p:nvPr>
        </p:nvSpPr>
        <p:spPr/>
        <p:txBody>
          <a:bodyPr/>
          <a:lstStyle/>
          <a:p>
            <a:fld id="{3191DDBA-4CE3-434F-B9E7-EA12535B336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F87851B-41AA-4916-88B0-720FA9601EC7}"/>
              </a:ext>
            </a:extLst>
          </p:cNvPr>
          <p:cNvSpPr>
            <a:spLocks noGrp="1"/>
          </p:cNvSpPr>
          <p:nvPr>
            <p:ph type="sldNum" sz="quarter" idx="12"/>
          </p:nvPr>
        </p:nvSpPr>
        <p:spPr/>
        <p:txBody>
          <a:bodyPr/>
          <a:lstStyle/>
          <a:p>
            <a:fld id="{6D22F896-40B5-4ADD-8801-0D06FADFA095}" type="slidenum">
              <a:rPr lang="en-US" sz="2400" b="1" smtClean="0">
                <a:solidFill>
                  <a:srgbClr val="FFFF00"/>
                </a:solidFill>
              </a:rPr>
              <a:t>65</a:t>
            </a:fld>
            <a:endParaRPr lang="en-US" sz="2400" b="1" dirty="0">
              <a:solidFill>
                <a:srgbClr val="FFFF00"/>
              </a:solidFill>
            </a:endParaRPr>
          </a:p>
        </p:txBody>
      </p:sp>
    </p:spTree>
    <p:extLst>
      <p:ext uri="{BB962C8B-B14F-4D97-AF65-F5344CB8AC3E}">
        <p14:creationId xmlns:p14="http://schemas.microsoft.com/office/powerpoint/2010/main" val="2651809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ircle(in)">
                                      <p:cBhvr>
                                        <p:cTn id="12" dur="20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circle(in)">
                                      <p:cBhvr>
                                        <p:cTn id="17" dur="20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circle(in)">
                                      <p:cBhvr>
                                        <p:cTn id="22" dur="20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circle(in)">
                                      <p:cBhvr>
                                        <p:cTn id="27" dur="20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circle(in)">
                                      <p:cBhvr>
                                        <p:cTn id="32" dur="2000"/>
                                        <p:tgtEl>
                                          <p:spTgt spid="6">
                                            <p:txEl>
                                              <p:pRg st="4" end="4"/>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circle(in)">
                                      <p:cBhvr>
                                        <p:cTn id="37" dur="20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921AC578-BD94-2F6B-2B58-49DBD578B007}"/>
              </a:ext>
            </a:extLst>
          </p:cNvPr>
          <p:cNvSpPr txBox="1"/>
          <p:nvPr/>
        </p:nvSpPr>
        <p:spPr>
          <a:xfrm>
            <a:off x="331304" y="305068"/>
            <a:ext cx="11529392" cy="6247864"/>
          </a:xfrm>
          <a:prstGeom prst="rect">
            <a:avLst/>
          </a:prstGeom>
          <a:noFill/>
        </p:spPr>
        <p:txBody>
          <a:bodyPr wrap="square">
            <a:spAutoFit/>
          </a:bodyPr>
          <a:lstStyle/>
          <a:p>
            <a:pPr marL="342900" marR="0" lvl="0" indent="-342900" algn="just" defTabSz="4572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ES" sz="4000" b="0" i="0" u="none" strike="noStrike" kern="1200" cap="none" spc="0" normalizeH="0" baseline="0" noProof="0" dirty="0">
                <a:ln>
                  <a:noFill/>
                </a:ln>
                <a:solidFill>
                  <a:srgbClr val="FFC000"/>
                </a:solidFill>
                <a:effectLst/>
                <a:uLnTx/>
                <a:uFillTx/>
                <a:latin typeface="Arial Black" panose="020B0A04020102020204" pitchFamily="34" charset="0"/>
                <a:ea typeface="+mn-ea"/>
                <a:cs typeface="+mn-cs"/>
              </a:rPr>
              <a:t>Objetivos vitales</a:t>
            </a:r>
          </a:p>
          <a:p>
            <a:pPr marL="342900" marR="0" lvl="0" indent="-342900" algn="just" defTabSz="457200" rtl="0" eaLnBrk="1" fontAlgn="auto" latinLnBrk="0" hangingPunct="1">
              <a:lnSpc>
                <a:spcPct val="100000"/>
              </a:lnSpc>
              <a:spcBef>
                <a:spcPts val="0"/>
              </a:spcBef>
              <a:spcAft>
                <a:spcPts val="0"/>
              </a:spcAft>
              <a:buClrTx/>
              <a:buSzTx/>
              <a:buFont typeface="+mj-lt"/>
              <a:buAutoNum type="arabicPeriod"/>
              <a:tabLst/>
              <a:defRPr/>
            </a:pPr>
            <a:r>
              <a:rPr kumimoji="0" lang="es-ES"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Elegir las metas adecuadas.</a:t>
            </a:r>
          </a:p>
          <a:p>
            <a:pPr marL="342900" marR="0" lvl="0" indent="-342900" algn="just" defTabSz="457200" rtl="0" eaLnBrk="1" fontAlgn="auto" latinLnBrk="0" hangingPunct="1">
              <a:lnSpc>
                <a:spcPct val="100000"/>
              </a:lnSpc>
              <a:spcBef>
                <a:spcPts val="0"/>
              </a:spcBef>
              <a:spcAft>
                <a:spcPts val="0"/>
              </a:spcAft>
              <a:buClrTx/>
              <a:buSzTx/>
              <a:buFont typeface="+mj-lt"/>
              <a:buAutoNum type="arabicPeriod"/>
              <a:tabLst/>
              <a:defRPr/>
            </a:pPr>
            <a:r>
              <a:rPr kumimoji="0" lang="es-ES"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Resolver problemas</a:t>
            </a:r>
          </a:p>
          <a:p>
            <a:pPr marL="342900" marR="0" lvl="0" indent="-342900" algn="just" defTabSz="457200" rtl="0" eaLnBrk="1" fontAlgn="auto" latinLnBrk="0" hangingPunct="1">
              <a:lnSpc>
                <a:spcPct val="100000"/>
              </a:lnSpc>
              <a:spcBef>
                <a:spcPts val="0"/>
              </a:spcBef>
              <a:spcAft>
                <a:spcPts val="0"/>
              </a:spcAft>
              <a:buClrTx/>
              <a:buSzTx/>
              <a:buFont typeface="+mj-lt"/>
              <a:buAutoNum type="arabicPeriod"/>
              <a:tabLst/>
              <a:defRPr/>
            </a:pPr>
            <a:r>
              <a:rPr kumimoji="0" lang="es-ES"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Soportar el esfuerzo y tener resiliencia.</a:t>
            </a:r>
          </a:p>
          <a:p>
            <a:pPr marL="342900" marR="0" lvl="0" indent="-342900" algn="just" defTabSz="457200" rtl="0" eaLnBrk="1" fontAlgn="auto" latinLnBrk="0" hangingPunct="1">
              <a:lnSpc>
                <a:spcPct val="100000"/>
              </a:lnSpc>
              <a:spcBef>
                <a:spcPts val="0"/>
              </a:spcBef>
              <a:spcAft>
                <a:spcPts val="0"/>
              </a:spcAft>
              <a:buClrTx/>
              <a:buSzTx/>
              <a:buFont typeface="+mj-lt"/>
              <a:buAutoNum type="arabicPeriod"/>
              <a:tabLst/>
              <a:defRPr/>
            </a:pPr>
            <a:r>
              <a:rPr kumimoji="0" lang="es-ES"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Valorar y disfrutar de las cosas buenas</a:t>
            </a:r>
          </a:p>
          <a:p>
            <a:pPr marL="342900" marR="0" lvl="0" indent="-342900" algn="just" defTabSz="457200" rtl="0" eaLnBrk="1" fontAlgn="auto" latinLnBrk="0" hangingPunct="1">
              <a:lnSpc>
                <a:spcPct val="100000"/>
              </a:lnSpc>
              <a:spcBef>
                <a:spcPts val="0"/>
              </a:spcBef>
              <a:spcAft>
                <a:spcPts val="0"/>
              </a:spcAft>
              <a:buClrTx/>
              <a:buSzTx/>
              <a:buFont typeface="+mj-lt"/>
              <a:buAutoNum type="arabicPeriod"/>
              <a:tabLst/>
              <a:defRPr/>
            </a:pPr>
            <a:r>
              <a:rPr kumimoji="0" lang="es-ES"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Tender lazos afectivos con los otros.</a:t>
            </a:r>
          </a:p>
          <a:p>
            <a:pPr marL="342900" marR="0" lvl="0" indent="-342900" algn="just" defTabSz="457200" rtl="0" eaLnBrk="1" fontAlgn="auto" latinLnBrk="0" hangingPunct="1">
              <a:lnSpc>
                <a:spcPct val="100000"/>
              </a:lnSpc>
              <a:spcBef>
                <a:spcPts val="0"/>
              </a:spcBef>
              <a:spcAft>
                <a:spcPts val="0"/>
              </a:spcAft>
              <a:buClrTx/>
              <a:buSzTx/>
              <a:buFont typeface="+mj-lt"/>
              <a:buAutoNum type="arabicPeriod"/>
              <a:tabLst/>
              <a:defRPr/>
            </a:pPr>
            <a:r>
              <a:rPr kumimoji="0" lang="es-ES" sz="4000" b="0"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Mantener la autonomía adecuada en cada situación </a:t>
            </a:r>
          </a:p>
        </p:txBody>
      </p:sp>
      <p:sp>
        <p:nvSpPr>
          <p:cNvPr id="2" name="Marcador de fecha 1">
            <a:extLst>
              <a:ext uri="{FF2B5EF4-FFF2-40B4-BE49-F238E27FC236}">
                <a16:creationId xmlns:a16="http://schemas.microsoft.com/office/drawing/2014/main" id="{67518E56-1CD9-453E-9627-7FE71BF400FC}"/>
              </a:ext>
            </a:extLst>
          </p:cNvPr>
          <p:cNvSpPr>
            <a:spLocks noGrp="1"/>
          </p:cNvSpPr>
          <p:nvPr>
            <p:ph type="dt" sz="half" idx="10"/>
          </p:nvPr>
        </p:nvSpPr>
        <p:spPr/>
        <p:txBody>
          <a:bodyPr/>
          <a:lstStyle/>
          <a:p>
            <a:fld id="{5AAF74E9-8967-4B48-8FB3-12B41B3ADC2E}"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24E56B8-C540-472E-94CD-0740859A5720}"/>
              </a:ext>
            </a:extLst>
          </p:cNvPr>
          <p:cNvSpPr>
            <a:spLocks noGrp="1"/>
          </p:cNvSpPr>
          <p:nvPr>
            <p:ph type="sldNum" sz="quarter" idx="12"/>
          </p:nvPr>
        </p:nvSpPr>
        <p:spPr/>
        <p:txBody>
          <a:bodyPr/>
          <a:lstStyle/>
          <a:p>
            <a:fld id="{6D22F896-40B5-4ADD-8801-0D06FADFA095}" type="slidenum">
              <a:rPr lang="en-US" sz="2400" b="1" smtClean="0">
                <a:solidFill>
                  <a:srgbClr val="FFFF00"/>
                </a:solidFill>
              </a:rPr>
              <a:t>66</a:t>
            </a:fld>
            <a:endParaRPr lang="en-US" sz="2400" b="1" dirty="0">
              <a:solidFill>
                <a:srgbClr val="FFFF00"/>
              </a:solidFill>
            </a:endParaRPr>
          </a:p>
        </p:txBody>
      </p:sp>
    </p:spTree>
    <p:extLst>
      <p:ext uri="{BB962C8B-B14F-4D97-AF65-F5344CB8AC3E}">
        <p14:creationId xmlns:p14="http://schemas.microsoft.com/office/powerpoint/2010/main" val="3295931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circle(in)">
                                      <p:cBhvr>
                                        <p:cTn id="7" dur="2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9">
                                            <p:txEl>
                                              <p:pRg st="1" end="1"/>
                                            </p:txEl>
                                          </p:spTgt>
                                        </p:tgtEl>
                                        <p:attrNameLst>
                                          <p:attrName>style.visibility</p:attrName>
                                        </p:attrNameLst>
                                      </p:cBhvr>
                                      <p:to>
                                        <p:strVal val="visible"/>
                                      </p:to>
                                    </p:set>
                                    <p:animEffect transition="in" filter="circle(in)">
                                      <p:cBhvr>
                                        <p:cTn id="12" dur="2000"/>
                                        <p:tgtEl>
                                          <p:spTgt spid="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9">
                                            <p:txEl>
                                              <p:pRg st="2" end="2"/>
                                            </p:txEl>
                                          </p:spTgt>
                                        </p:tgtEl>
                                        <p:attrNameLst>
                                          <p:attrName>style.visibility</p:attrName>
                                        </p:attrNameLst>
                                      </p:cBhvr>
                                      <p:to>
                                        <p:strVal val="visible"/>
                                      </p:to>
                                    </p:set>
                                    <p:animEffect transition="in" filter="circle(in)">
                                      <p:cBhvr>
                                        <p:cTn id="17" dur="2000"/>
                                        <p:tgtEl>
                                          <p:spTgt spid="9">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9">
                                            <p:txEl>
                                              <p:pRg st="3" end="3"/>
                                            </p:txEl>
                                          </p:spTgt>
                                        </p:tgtEl>
                                        <p:attrNameLst>
                                          <p:attrName>style.visibility</p:attrName>
                                        </p:attrNameLst>
                                      </p:cBhvr>
                                      <p:to>
                                        <p:strVal val="visible"/>
                                      </p:to>
                                    </p:set>
                                    <p:animEffect transition="in" filter="circle(in)">
                                      <p:cBhvr>
                                        <p:cTn id="22" dur="2000"/>
                                        <p:tgtEl>
                                          <p:spTgt spid="9">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9">
                                            <p:txEl>
                                              <p:pRg st="4" end="4"/>
                                            </p:txEl>
                                          </p:spTgt>
                                        </p:tgtEl>
                                        <p:attrNameLst>
                                          <p:attrName>style.visibility</p:attrName>
                                        </p:attrNameLst>
                                      </p:cBhvr>
                                      <p:to>
                                        <p:strVal val="visible"/>
                                      </p:to>
                                    </p:set>
                                    <p:animEffect transition="in" filter="circle(in)">
                                      <p:cBhvr>
                                        <p:cTn id="27" dur="2000"/>
                                        <p:tgtEl>
                                          <p:spTgt spid="9">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9">
                                            <p:txEl>
                                              <p:pRg st="5" end="5"/>
                                            </p:txEl>
                                          </p:spTgt>
                                        </p:tgtEl>
                                        <p:attrNameLst>
                                          <p:attrName>style.visibility</p:attrName>
                                        </p:attrNameLst>
                                      </p:cBhvr>
                                      <p:to>
                                        <p:strVal val="visible"/>
                                      </p:to>
                                    </p:set>
                                    <p:animEffect transition="in" filter="circle(in)">
                                      <p:cBhvr>
                                        <p:cTn id="32" dur="2000"/>
                                        <p:tgtEl>
                                          <p:spTgt spid="9">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nodeType="clickEffect">
                                  <p:stCondLst>
                                    <p:cond delay="0"/>
                                  </p:stCondLst>
                                  <p:childTnLst>
                                    <p:set>
                                      <p:cBhvr>
                                        <p:cTn id="36" dur="1" fill="hold">
                                          <p:stCondLst>
                                            <p:cond delay="0"/>
                                          </p:stCondLst>
                                        </p:cTn>
                                        <p:tgtEl>
                                          <p:spTgt spid="9">
                                            <p:txEl>
                                              <p:pRg st="6" end="6"/>
                                            </p:txEl>
                                          </p:spTgt>
                                        </p:tgtEl>
                                        <p:attrNameLst>
                                          <p:attrName>style.visibility</p:attrName>
                                        </p:attrNameLst>
                                      </p:cBhvr>
                                      <p:to>
                                        <p:strVal val="visible"/>
                                      </p:to>
                                    </p:set>
                                    <p:animEffect transition="in" filter="circle(in)">
                                      <p:cBhvr>
                                        <p:cTn id="37" dur="20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E7736E0-2B48-9464-E9AF-7EE591AB4A3E}"/>
              </a:ext>
            </a:extLst>
          </p:cNvPr>
          <p:cNvPicPr>
            <a:picLocks noChangeAspect="1"/>
          </p:cNvPicPr>
          <p:nvPr/>
        </p:nvPicPr>
        <p:blipFill rotWithShape="1">
          <a:blip r:embed="rId2"/>
          <a:srcRect l="20427" t="58760" r="17481" b="4186"/>
          <a:stretch/>
        </p:blipFill>
        <p:spPr>
          <a:xfrm>
            <a:off x="318977" y="786810"/>
            <a:ext cx="11578856" cy="4965404"/>
          </a:xfrm>
          <a:prstGeom prst="rect">
            <a:avLst/>
          </a:prstGeom>
        </p:spPr>
      </p:pic>
      <p:sp>
        <p:nvSpPr>
          <p:cNvPr id="2" name="Marcador de fecha 1">
            <a:extLst>
              <a:ext uri="{FF2B5EF4-FFF2-40B4-BE49-F238E27FC236}">
                <a16:creationId xmlns:a16="http://schemas.microsoft.com/office/drawing/2014/main" id="{25626C83-EEFB-448A-B6DB-6B4FBC9FFBB8}"/>
              </a:ext>
            </a:extLst>
          </p:cNvPr>
          <p:cNvSpPr>
            <a:spLocks noGrp="1"/>
          </p:cNvSpPr>
          <p:nvPr>
            <p:ph type="dt" sz="half" idx="10"/>
          </p:nvPr>
        </p:nvSpPr>
        <p:spPr/>
        <p:txBody>
          <a:bodyPr/>
          <a:lstStyle/>
          <a:p>
            <a:fld id="{6659A713-8A83-4BAC-AB4C-753E2522CCE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0618BB50-3057-441E-979F-315D762970E4}"/>
              </a:ext>
            </a:extLst>
          </p:cNvPr>
          <p:cNvSpPr>
            <a:spLocks noGrp="1"/>
          </p:cNvSpPr>
          <p:nvPr>
            <p:ph type="sldNum" sz="quarter" idx="12"/>
          </p:nvPr>
        </p:nvSpPr>
        <p:spPr/>
        <p:txBody>
          <a:bodyPr/>
          <a:lstStyle/>
          <a:p>
            <a:fld id="{6D22F896-40B5-4ADD-8801-0D06FADFA095}" type="slidenum">
              <a:rPr lang="en-US" sz="2400" b="1" smtClean="0">
                <a:solidFill>
                  <a:srgbClr val="FFFF00"/>
                </a:solidFill>
              </a:rPr>
              <a:t>67</a:t>
            </a:fld>
            <a:endParaRPr lang="en-US" sz="2400" b="1" dirty="0">
              <a:solidFill>
                <a:srgbClr val="FFFF00"/>
              </a:solidFill>
            </a:endParaRPr>
          </a:p>
        </p:txBody>
      </p:sp>
    </p:spTree>
    <p:extLst>
      <p:ext uri="{BB962C8B-B14F-4D97-AF65-F5344CB8AC3E}">
        <p14:creationId xmlns:p14="http://schemas.microsoft.com/office/powerpoint/2010/main" val="86675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313E924C-CFE4-A3A2-8E3A-D9B0D4B14344}"/>
              </a:ext>
            </a:extLst>
          </p:cNvPr>
          <p:cNvPicPr>
            <a:picLocks noChangeAspect="1"/>
          </p:cNvPicPr>
          <p:nvPr/>
        </p:nvPicPr>
        <p:blipFill rotWithShape="1">
          <a:blip r:embed="rId2"/>
          <a:srcRect l="67287" t="23101" r="1318" b="44031"/>
          <a:stretch/>
        </p:blipFill>
        <p:spPr>
          <a:xfrm>
            <a:off x="9044762" y="2301949"/>
            <a:ext cx="2870792" cy="2227521"/>
          </a:xfrm>
          <a:prstGeom prst="rect">
            <a:avLst/>
          </a:prstGeom>
        </p:spPr>
      </p:pic>
      <p:sp>
        <p:nvSpPr>
          <p:cNvPr id="2" name="CuadroTexto 1">
            <a:extLst>
              <a:ext uri="{FF2B5EF4-FFF2-40B4-BE49-F238E27FC236}">
                <a16:creationId xmlns:a16="http://schemas.microsoft.com/office/drawing/2014/main" id="{CFBE2B55-BB2E-7584-C6ED-AEA3AB03E36B}"/>
              </a:ext>
            </a:extLst>
          </p:cNvPr>
          <p:cNvSpPr txBox="1"/>
          <p:nvPr/>
        </p:nvSpPr>
        <p:spPr>
          <a:xfrm>
            <a:off x="2278912" y="301625"/>
            <a:ext cx="7389627" cy="1077218"/>
          </a:xfrm>
          <a:prstGeom prst="rect">
            <a:avLst/>
          </a:prstGeom>
          <a:noFill/>
        </p:spPr>
        <p:txBody>
          <a:bodyPr wrap="square" rtlCol="0">
            <a:spAutoFit/>
          </a:bodyPr>
          <a:lstStyle/>
          <a:p>
            <a:pPr algn="ctr"/>
            <a:r>
              <a:rPr lang="es-ES" sz="3200" dirty="0">
                <a:solidFill>
                  <a:srgbClr val="FFC000"/>
                </a:solidFill>
                <a:latin typeface="Arial Black" panose="020B0A04020102020204" pitchFamily="34" charset="0"/>
              </a:rPr>
              <a:t>NEUROLIDERAZGO</a:t>
            </a:r>
          </a:p>
          <a:p>
            <a:pPr algn="ctr"/>
            <a:r>
              <a:rPr lang="es-ES" sz="3200" dirty="0">
                <a:solidFill>
                  <a:srgbClr val="FFC000"/>
                </a:solidFill>
                <a:latin typeface="Arial Black" panose="020B0A04020102020204" pitchFamily="34" charset="0"/>
              </a:rPr>
              <a:t>	AUTO CONFIANZA </a:t>
            </a:r>
          </a:p>
        </p:txBody>
      </p:sp>
      <p:sp>
        <p:nvSpPr>
          <p:cNvPr id="3" name="CuadroTexto 2">
            <a:extLst>
              <a:ext uri="{FF2B5EF4-FFF2-40B4-BE49-F238E27FC236}">
                <a16:creationId xmlns:a16="http://schemas.microsoft.com/office/drawing/2014/main" id="{7AC008F7-2667-6217-AFF7-6C665CA18A9D}"/>
              </a:ext>
            </a:extLst>
          </p:cNvPr>
          <p:cNvSpPr txBox="1"/>
          <p:nvPr/>
        </p:nvSpPr>
        <p:spPr>
          <a:xfrm>
            <a:off x="276446" y="1541721"/>
            <a:ext cx="11727711" cy="4401205"/>
          </a:xfrm>
          <a:prstGeom prst="rect">
            <a:avLst/>
          </a:prstGeom>
          <a:noFill/>
        </p:spPr>
        <p:txBody>
          <a:bodyPr wrap="square" rtlCol="0">
            <a:spAutoFit/>
          </a:bodyPr>
          <a:lstStyle/>
          <a:p>
            <a:pPr marL="285750" indent="-285750" algn="just">
              <a:buFont typeface="Arial" panose="020B0604020202020204" pitchFamily="34" charset="0"/>
              <a:buChar char="•"/>
            </a:pPr>
            <a:r>
              <a:rPr lang="es-ES" sz="4000" dirty="0">
                <a:latin typeface="Arial Black" panose="020B0A04020102020204" pitchFamily="34" charset="0"/>
              </a:rPr>
              <a:t>Es un sentimiento de tener capacidad para lograr algo.</a:t>
            </a:r>
          </a:p>
          <a:p>
            <a:pPr marL="285750" indent="-285750" algn="just">
              <a:buFont typeface="Arial" panose="020B0604020202020204" pitchFamily="34" charset="0"/>
              <a:buChar char="•"/>
            </a:pPr>
            <a:r>
              <a:rPr lang="es-ES" sz="4000" dirty="0">
                <a:latin typeface="Arial Black" panose="020B0A04020102020204" pitchFamily="34" charset="0"/>
              </a:rPr>
              <a:t>Pensamiento “yo puedo”</a:t>
            </a:r>
          </a:p>
          <a:p>
            <a:pPr marL="285750" indent="-285750" algn="just">
              <a:buFont typeface="Arial" panose="020B0604020202020204" pitchFamily="34" charset="0"/>
              <a:buChar char="•"/>
            </a:pPr>
            <a:r>
              <a:rPr lang="es-ES" sz="4000" dirty="0">
                <a:latin typeface="Arial Black" panose="020B0A04020102020204" pitchFamily="34" charset="0"/>
              </a:rPr>
              <a:t>Mantener una mente positiva</a:t>
            </a:r>
          </a:p>
          <a:p>
            <a:pPr marL="285750" indent="-285750" algn="just">
              <a:buFont typeface="Arial" panose="020B0604020202020204" pitchFamily="34" charset="0"/>
              <a:buChar char="•"/>
            </a:pPr>
            <a:r>
              <a:rPr lang="es-ES" sz="4000" dirty="0">
                <a:latin typeface="Arial Black" panose="020B0A04020102020204" pitchFamily="34" charset="0"/>
              </a:rPr>
              <a:t>No es “yo se hacer esto”</a:t>
            </a:r>
          </a:p>
          <a:p>
            <a:pPr marL="285750" indent="-285750" algn="just">
              <a:buFont typeface="Arial" panose="020B0604020202020204" pitchFamily="34" charset="0"/>
              <a:buChar char="•"/>
            </a:pPr>
            <a:r>
              <a:rPr lang="es-ES" sz="4000" dirty="0">
                <a:latin typeface="Arial Black" panose="020B0A04020102020204" pitchFamily="34" charset="0"/>
              </a:rPr>
              <a:t>Es “yo tengo la capacidad de …. Aprenderlo, hacerlo ,resolverlo…etc.</a:t>
            </a:r>
            <a:endParaRPr lang="es-PE" sz="4000" dirty="0">
              <a:latin typeface="Arial Black" panose="020B0A04020102020204" pitchFamily="34" charset="0"/>
            </a:endParaRPr>
          </a:p>
        </p:txBody>
      </p:sp>
      <p:sp>
        <p:nvSpPr>
          <p:cNvPr id="5" name="Marcador de fecha 4">
            <a:extLst>
              <a:ext uri="{FF2B5EF4-FFF2-40B4-BE49-F238E27FC236}">
                <a16:creationId xmlns:a16="http://schemas.microsoft.com/office/drawing/2014/main" id="{94D4A3DE-9AD8-4284-A113-BC02F6C926AE}"/>
              </a:ext>
            </a:extLst>
          </p:cNvPr>
          <p:cNvSpPr>
            <a:spLocks noGrp="1"/>
          </p:cNvSpPr>
          <p:nvPr>
            <p:ph type="dt" sz="half" idx="10"/>
          </p:nvPr>
        </p:nvSpPr>
        <p:spPr/>
        <p:txBody>
          <a:bodyPr/>
          <a:lstStyle/>
          <a:p>
            <a:fld id="{602A0D05-078C-4B70-8E8A-CA0CE91A7F2D}"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E1A54EB2-45F4-4DBE-8FAC-DBD9F7A4F612}"/>
              </a:ext>
            </a:extLst>
          </p:cNvPr>
          <p:cNvSpPr>
            <a:spLocks noGrp="1"/>
          </p:cNvSpPr>
          <p:nvPr>
            <p:ph type="sldNum" sz="quarter" idx="12"/>
          </p:nvPr>
        </p:nvSpPr>
        <p:spPr/>
        <p:txBody>
          <a:bodyPr/>
          <a:lstStyle/>
          <a:p>
            <a:fld id="{6D22F896-40B5-4ADD-8801-0D06FADFA095}" type="slidenum">
              <a:rPr lang="en-US" sz="2400" b="1" smtClean="0">
                <a:solidFill>
                  <a:srgbClr val="FFFF00"/>
                </a:solidFill>
              </a:rPr>
              <a:t>68</a:t>
            </a:fld>
            <a:endParaRPr lang="en-US" sz="2400" b="1" dirty="0">
              <a:solidFill>
                <a:srgbClr val="FFFF00"/>
              </a:solidFill>
            </a:endParaRPr>
          </a:p>
        </p:txBody>
      </p:sp>
    </p:spTree>
    <p:extLst>
      <p:ext uri="{BB962C8B-B14F-4D97-AF65-F5344CB8AC3E}">
        <p14:creationId xmlns:p14="http://schemas.microsoft.com/office/powerpoint/2010/main" val="2913912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circle(in)">
                                      <p:cBhvr>
                                        <p:cTn id="12" dur="20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circle(in)">
                                      <p:cBhvr>
                                        <p:cTn id="17" dur="20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circle(in)">
                                      <p:cBhvr>
                                        <p:cTn id="22" dur="2000"/>
                                        <p:tgtEl>
                                          <p:spTgt spid="3">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Effect transition="in" filter="circle(in)">
                                      <p:cBhvr>
                                        <p:cTn id="27" dur="2000"/>
                                        <p:tgtEl>
                                          <p:spTgt spid="3">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Effect transition="in" filter="circle(in)">
                                      <p:cBhvr>
                                        <p:cTn id="32"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A20CE2AF-F621-FE66-7FBF-CA8F6B758E40}"/>
              </a:ext>
            </a:extLst>
          </p:cNvPr>
          <p:cNvPicPr>
            <a:picLocks noChangeAspect="1"/>
          </p:cNvPicPr>
          <p:nvPr/>
        </p:nvPicPr>
        <p:blipFill rotWithShape="1">
          <a:blip r:embed="rId2"/>
          <a:srcRect l="72651" t="19373" r="2735" b="37703"/>
          <a:stretch/>
        </p:blipFill>
        <p:spPr>
          <a:xfrm>
            <a:off x="9122735" y="365052"/>
            <a:ext cx="2913321" cy="5206408"/>
          </a:xfrm>
          <a:prstGeom prst="rect">
            <a:avLst/>
          </a:prstGeom>
        </p:spPr>
      </p:pic>
      <p:sp>
        <p:nvSpPr>
          <p:cNvPr id="2" name="Rectángulo: esquinas redondeadas 1">
            <a:extLst>
              <a:ext uri="{FF2B5EF4-FFF2-40B4-BE49-F238E27FC236}">
                <a16:creationId xmlns:a16="http://schemas.microsoft.com/office/drawing/2014/main" id="{CDBFC39D-4B88-F1EC-5A03-93D0E447FE1E}"/>
              </a:ext>
            </a:extLst>
          </p:cNvPr>
          <p:cNvSpPr/>
          <p:nvPr/>
        </p:nvSpPr>
        <p:spPr>
          <a:xfrm>
            <a:off x="1488558" y="715928"/>
            <a:ext cx="2838893" cy="6804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latin typeface="Arial Black" panose="020B0A04020102020204" pitchFamily="34" charset="0"/>
              </a:rPr>
              <a:t>Subconsciente </a:t>
            </a:r>
            <a:endParaRPr lang="es-PE" sz="2400" b="1" dirty="0">
              <a:latin typeface="Arial Black" panose="020B0A04020102020204" pitchFamily="34" charset="0"/>
            </a:endParaRPr>
          </a:p>
        </p:txBody>
      </p:sp>
      <p:sp>
        <p:nvSpPr>
          <p:cNvPr id="3" name="Rectángulo: esquinas redondeadas 2">
            <a:extLst>
              <a:ext uri="{FF2B5EF4-FFF2-40B4-BE49-F238E27FC236}">
                <a16:creationId xmlns:a16="http://schemas.microsoft.com/office/drawing/2014/main" id="{C444F025-260A-0509-AC74-84A21A3E2599}"/>
              </a:ext>
            </a:extLst>
          </p:cNvPr>
          <p:cNvSpPr/>
          <p:nvPr/>
        </p:nvSpPr>
        <p:spPr>
          <a:xfrm>
            <a:off x="6985590" y="829355"/>
            <a:ext cx="2027275" cy="680484"/>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400" b="1" dirty="0">
                <a:latin typeface="Arial Black" panose="020B0A04020102020204" pitchFamily="34" charset="0"/>
              </a:rPr>
              <a:t>Creencias  </a:t>
            </a:r>
            <a:endParaRPr lang="es-PE" sz="2400" b="1" dirty="0">
              <a:latin typeface="Arial Black" panose="020B0A04020102020204" pitchFamily="34" charset="0"/>
            </a:endParaRPr>
          </a:p>
        </p:txBody>
      </p:sp>
      <p:sp>
        <p:nvSpPr>
          <p:cNvPr id="5" name="CuadroTexto 4">
            <a:extLst>
              <a:ext uri="{FF2B5EF4-FFF2-40B4-BE49-F238E27FC236}">
                <a16:creationId xmlns:a16="http://schemas.microsoft.com/office/drawing/2014/main" id="{64DCB66A-500E-0478-F45C-095E22580722}"/>
              </a:ext>
            </a:extLst>
          </p:cNvPr>
          <p:cNvSpPr txBox="1"/>
          <p:nvPr/>
        </p:nvSpPr>
        <p:spPr>
          <a:xfrm>
            <a:off x="4125432" y="2115895"/>
            <a:ext cx="3044456" cy="584775"/>
          </a:xfrm>
          <a:prstGeom prst="rect">
            <a:avLst/>
          </a:prstGeom>
          <a:noFill/>
        </p:spPr>
        <p:txBody>
          <a:bodyPr wrap="square" rtlCol="0">
            <a:spAutoFit/>
          </a:bodyPr>
          <a:lstStyle/>
          <a:p>
            <a:r>
              <a:rPr lang="es-ES" sz="3200" dirty="0">
                <a:solidFill>
                  <a:srgbClr val="FFC000"/>
                </a:solidFill>
                <a:latin typeface="Arial Black" panose="020B0A04020102020204" pitchFamily="34" charset="0"/>
              </a:rPr>
              <a:t>Autoimagen</a:t>
            </a:r>
            <a:r>
              <a:rPr lang="es-ES" sz="3200" dirty="0">
                <a:latin typeface="Arial Black" panose="020B0A04020102020204" pitchFamily="34" charset="0"/>
              </a:rPr>
              <a:t> </a:t>
            </a:r>
            <a:endParaRPr lang="es-PE" sz="3200" dirty="0">
              <a:latin typeface="Arial Black" panose="020B0A04020102020204" pitchFamily="34" charset="0"/>
            </a:endParaRPr>
          </a:p>
        </p:txBody>
      </p:sp>
      <p:sp>
        <p:nvSpPr>
          <p:cNvPr id="6" name="CuadroTexto 5">
            <a:extLst>
              <a:ext uri="{FF2B5EF4-FFF2-40B4-BE49-F238E27FC236}">
                <a16:creationId xmlns:a16="http://schemas.microsoft.com/office/drawing/2014/main" id="{FE8B605B-99B5-2538-3FA4-DF899306CACA}"/>
              </a:ext>
            </a:extLst>
          </p:cNvPr>
          <p:cNvSpPr txBox="1"/>
          <p:nvPr/>
        </p:nvSpPr>
        <p:spPr>
          <a:xfrm>
            <a:off x="1107558" y="2736502"/>
            <a:ext cx="7960242" cy="1384995"/>
          </a:xfrm>
          <a:prstGeom prst="rect">
            <a:avLst/>
          </a:prstGeom>
          <a:noFill/>
        </p:spPr>
        <p:txBody>
          <a:bodyPr wrap="square" rtlCol="0">
            <a:spAutoFit/>
          </a:bodyPr>
          <a:lstStyle/>
          <a:p>
            <a:pPr algn="ctr"/>
            <a:r>
              <a:rPr lang="es-ES" sz="2800" dirty="0">
                <a:latin typeface="Arial Black" panose="020B0A04020102020204" pitchFamily="34" charset="0"/>
              </a:rPr>
              <a:t>Representaciones mental (filtro mental) que la persona tiene d si mismo. Física, psíquica, social</a:t>
            </a:r>
            <a:endParaRPr lang="es-PE" sz="2800" dirty="0">
              <a:latin typeface="Arial Black" panose="020B0A04020102020204" pitchFamily="34" charset="0"/>
            </a:endParaRPr>
          </a:p>
        </p:txBody>
      </p:sp>
      <p:sp>
        <p:nvSpPr>
          <p:cNvPr id="7" name="Rectángulo: esquinas redondeadas 6">
            <a:extLst>
              <a:ext uri="{FF2B5EF4-FFF2-40B4-BE49-F238E27FC236}">
                <a16:creationId xmlns:a16="http://schemas.microsoft.com/office/drawing/2014/main" id="{CD66BC75-84DB-CE40-B2B2-9E5DA4933C58}"/>
              </a:ext>
            </a:extLst>
          </p:cNvPr>
          <p:cNvSpPr/>
          <p:nvPr/>
        </p:nvSpPr>
        <p:spPr>
          <a:xfrm>
            <a:off x="2075122" y="4279605"/>
            <a:ext cx="6262577" cy="2030818"/>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ES" sz="2000" b="1" dirty="0">
                <a:solidFill>
                  <a:srgbClr val="FF0000"/>
                </a:solidFill>
                <a:latin typeface="Arial Black" panose="020B0A04020102020204" pitchFamily="34" charset="0"/>
              </a:rPr>
              <a:t>AUTOESTIMA </a:t>
            </a:r>
          </a:p>
          <a:p>
            <a:pPr algn="ctr"/>
            <a:r>
              <a:rPr lang="es-ES" sz="2000" b="1" dirty="0">
                <a:solidFill>
                  <a:schemeClr val="bg1"/>
                </a:solidFill>
                <a:latin typeface="Arial Black" panose="020B0A04020102020204" pitchFamily="34" charset="0"/>
              </a:rPr>
              <a:t>Pensamiento, emoción, comportamiento</a:t>
            </a:r>
          </a:p>
          <a:p>
            <a:pPr algn="ctr"/>
            <a:r>
              <a:rPr lang="es-ES" sz="2000" b="1" dirty="0">
                <a:solidFill>
                  <a:schemeClr val="bg1"/>
                </a:solidFill>
                <a:latin typeface="Arial Black" panose="020B0A04020102020204" pitchFamily="34" charset="0"/>
              </a:rPr>
              <a:t>Valoración         de uno mismo</a:t>
            </a:r>
          </a:p>
          <a:p>
            <a:pPr algn="ctr"/>
            <a:r>
              <a:rPr lang="es-ES" sz="2000" b="1" dirty="0">
                <a:solidFill>
                  <a:schemeClr val="bg1"/>
                </a:solidFill>
                <a:latin typeface="Arial Black" panose="020B0A04020102020204" pitchFamily="34" charset="0"/>
              </a:rPr>
              <a:t>Respecto            por los demás </a:t>
            </a:r>
          </a:p>
          <a:p>
            <a:pPr algn="ctr"/>
            <a:r>
              <a:rPr lang="es-ES" sz="2000" b="1" dirty="0">
                <a:solidFill>
                  <a:schemeClr val="bg1"/>
                </a:solidFill>
                <a:latin typeface="Arial Black" panose="020B0A04020102020204" pitchFamily="34" charset="0"/>
              </a:rPr>
              <a:t>¿ser ,hacer, tener ?</a:t>
            </a:r>
          </a:p>
          <a:p>
            <a:pPr algn="ctr"/>
            <a:r>
              <a:rPr lang="es-ES" sz="2000" b="1" dirty="0">
                <a:solidFill>
                  <a:srgbClr val="FF0000"/>
                </a:solidFill>
                <a:latin typeface="Arial Black" panose="020B0A04020102020204" pitchFamily="34" charset="0"/>
              </a:rPr>
              <a:t>AUTOCONFIANZA </a:t>
            </a:r>
            <a:endParaRPr lang="es-PE" sz="2000" b="1" dirty="0">
              <a:solidFill>
                <a:srgbClr val="FF0000"/>
              </a:solidFill>
              <a:latin typeface="Arial Black" panose="020B0A04020102020204" pitchFamily="34" charset="0"/>
            </a:endParaRPr>
          </a:p>
        </p:txBody>
      </p:sp>
      <p:sp>
        <p:nvSpPr>
          <p:cNvPr id="8" name="CuadroTexto 7">
            <a:extLst>
              <a:ext uri="{FF2B5EF4-FFF2-40B4-BE49-F238E27FC236}">
                <a16:creationId xmlns:a16="http://schemas.microsoft.com/office/drawing/2014/main" id="{8C844AB7-4CDD-8247-6905-F1E1A21861A9}"/>
              </a:ext>
            </a:extLst>
          </p:cNvPr>
          <p:cNvSpPr txBox="1"/>
          <p:nvPr/>
        </p:nvSpPr>
        <p:spPr>
          <a:xfrm>
            <a:off x="9122735" y="5870756"/>
            <a:ext cx="2619154" cy="400110"/>
          </a:xfrm>
          <a:prstGeom prst="rect">
            <a:avLst/>
          </a:prstGeom>
          <a:noFill/>
        </p:spPr>
        <p:txBody>
          <a:bodyPr wrap="square" rtlCol="0">
            <a:spAutoFit/>
          </a:bodyPr>
          <a:lstStyle/>
          <a:p>
            <a:r>
              <a:rPr lang="es-ES" sz="2000" dirty="0">
                <a:solidFill>
                  <a:srgbClr val="FFC000"/>
                </a:solidFill>
                <a:latin typeface="Arial Black" panose="020B0A04020102020204" pitchFamily="34" charset="0"/>
              </a:rPr>
              <a:t>AUTOEFICACIA </a:t>
            </a:r>
            <a:endParaRPr lang="es-PE" sz="2000" dirty="0">
              <a:solidFill>
                <a:srgbClr val="FFC000"/>
              </a:solidFill>
              <a:latin typeface="Arial Black" panose="020B0A04020102020204" pitchFamily="34" charset="0"/>
            </a:endParaRPr>
          </a:p>
        </p:txBody>
      </p:sp>
      <p:cxnSp>
        <p:nvCxnSpPr>
          <p:cNvPr id="10" name="Conector recto de flecha 9">
            <a:extLst>
              <a:ext uri="{FF2B5EF4-FFF2-40B4-BE49-F238E27FC236}">
                <a16:creationId xmlns:a16="http://schemas.microsoft.com/office/drawing/2014/main" id="{DA5B1186-16D9-00BA-2555-0D7B32617AEE}"/>
              </a:ext>
            </a:extLst>
          </p:cNvPr>
          <p:cNvCxnSpPr>
            <a:stCxn id="3" idx="2"/>
            <a:endCxn id="5" idx="0"/>
          </p:cNvCxnSpPr>
          <p:nvPr/>
        </p:nvCxnSpPr>
        <p:spPr>
          <a:xfrm flipH="1">
            <a:off x="5647660" y="1509839"/>
            <a:ext cx="2351568" cy="606056"/>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FB42BC2B-958E-47AF-52CB-B5E6629B982B}"/>
              </a:ext>
            </a:extLst>
          </p:cNvPr>
          <p:cNvCxnSpPr>
            <a:cxnSpLocks/>
            <a:stCxn id="2" idx="2"/>
          </p:cNvCxnSpPr>
          <p:nvPr/>
        </p:nvCxnSpPr>
        <p:spPr>
          <a:xfrm>
            <a:off x="2908005" y="1396412"/>
            <a:ext cx="2298406" cy="719483"/>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Conector recto de flecha 13">
            <a:extLst>
              <a:ext uri="{FF2B5EF4-FFF2-40B4-BE49-F238E27FC236}">
                <a16:creationId xmlns:a16="http://schemas.microsoft.com/office/drawing/2014/main" id="{4582ECE9-50E2-9FC5-ACC0-478651D7531A}"/>
              </a:ext>
            </a:extLst>
          </p:cNvPr>
          <p:cNvCxnSpPr>
            <a:cxnSpLocks/>
          </p:cNvCxnSpPr>
          <p:nvPr/>
        </p:nvCxnSpPr>
        <p:spPr>
          <a:xfrm>
            <a:off x="6578895" y="6070811"/>
            <a:ext cx="2324100" cy="0"/>
          </a:xfrm>
          <a:prstGeom prst="straightConnector1">
            <a:avLst/>
          </a:prstGeom>
          <a:ln w="571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 name="Marcador de fecha 8">
            <a:extLst>
              <a:ext uri="{FF2B5EF4-FFF2-40B4-BE49-F238E27FC236}">
                <a16:creationId xmlns:a16="http://schemas.microsoft.com/office/drawing/2014/main" id="{88D03F9A-A83D-48AD-ACA0-3DA703E3840F}"/>
              </a:ext>
            </a:extLst>
          </p:cNvPr>
          <p:cNvSpPr>
            <a:spLocks noGrp="1"/>
          </p:cNvSpPr>
          <p:nvPr>
            <p:ph type="dt" sz="half" idx="10"/>
          </p:nvPr>
        </p:nvSpPr>
        <p:spPr/>
        <p:txBody>
          <a:bodyPr/>
          <a:lstStyle/>
          <a:p>
            <a:fld id="{E141DF12-A175-4515-BBE1-A2EB21DBAE05}" type="datetime1">
              <a:rPr lang="es-PE" sz="2400" b="1" smtClean="0">
                <a:solidFill>
                  <a:srgbClr val="FF0000"/>
                </a:solidFill>
              </a:rPr>
              <a:t>29/08/2024</a:t>
            </a:fld>
            <a:endParaRPr lang="en-US" sz="2400" b="1" dirty="0">
              <a:solidFill>
                <a:srgbClr val="FF0000"/>
              </a:solidFill>
            </a:endParaRPr>
          </a:p>
        </p:txBody>
      </p:sp>
      <p:sp>
        <p:nvSpPr>
          <p:cNvPr id="12" name="Marcador de número de diapositiva 11">
            <a:extLst>
              <a:ext uri="{FF2B5EF4-FFF2-40B4-BE49-F238E27FC236}">
                <a16:creationId xmlns:a16="http://schemas.microsoft.com/office/drawing/2014/main" id="{48EE9818-7405-467A-B0C1-EE10598EB2E9}"/>
              </a:ext>
            </a:extLst>
          </p:cNvPr>
          <p:cNvSpPr>
            <a:spLocks noGrp="1"/>
          </p:cNvSpPr>
          <p:nvPr>
            <p:ph type="sldNum" sz="quarter" idx="12"/>
          </p:nvPr>
        </p:nvSpPr>
        <p:spPr>
          <a:xfrm>
            <a:off x="11506200" y="-13015"/>
            <a:ext cx="612913" cy="365125"/>
          </a:xfrm>
        </p:spPr>
        <p:txBody>
          <a:bodyPr/>
          <a:lstStyle/>
          <a:p>
            <a:fld id="{6D22F896-40B5-4ADD-8801-0D06FADFA095}" type="slidenum">
              <a:rPr lang="en-US" sz="2400" b="1" smtClean="0">
                <a:solidFill>
                  <a:srgbClr val="FF0000"/>
                </a:solidFill>
              </a:rPr>
              <a:t>69</a:t>
            </a:fld>
            <a:endParaRPr lang="en-US" sz="2400" b="1" dirty="0">
              <a:solidFill>
                <a:srgbClr val="FF0000"/>
              </a:solidFill>
            </a:endParaRPr>
          </a:p>
        </p:txBody>
      </p:sp>
    </p:spTree>
    <p:extLst>
      <p:ext uri="{BB962C8B-B14F-4D97-AF65-F5344CB8AC3E}">
        <p14:creationId xmlns:p14="http://schemas.microsoft.com/office/powerpoint/2010/main" val="42057025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ircle(in)">
                                      <p:cBhvr>
                                        <p:cTn id="17" dur="20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circle(in)">
                                      <p:cBhvr>
                                        <p:cTn id="27" dur="20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circle(in)">
                                      <p:cBhvr>
                                        <p:cTn id="32" dur="20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7"/>
                                        </p:tgtEl>
                                        <p:attrNameLst>
                                          <p:attrName>style.visibility</p:attrName>
                                        </p:attrNameLst>
                                      </p:cBhvr>
                                      <p:to>
                                        <p:strVal val="visible"/>
                                      </p:to>
                                    </p:set>
                                    <p:animEffect transition="in" filter="circle(in)">
                                      <p:cBhvr>
                                        <p:cTn id="37" dur="2000"/>
                                        <p:tgtEl>
                                          <p:spTgt spid="7"/>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circle(in)">
                                      <p:cBhvr>
                                        <p:cTn id="42" dur="20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animEffect transition="in" filter="circle(in)">
                                      <p:cBhvr>
                                        <p:cTn id="47" dur="2000"/>
                                        <p:tgtEl>
                                          <p:spTgt spid="7">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7">
                                            <p:txEl>
                                              <p:pRg st="2" end="2"/>
                                            </p:txEl>
                                          </p:spTgt>
                                        </p:tgtEl>
                                        <p:attrNameLst>
                                          <p:attrName>style.visibility</p:attrName>
                                        </p:attrNameLst>
                                      </p:cBhvr>
                                      <p:to>
                                        <p:strVal val="visible"/>
                                      </p:to>
                                    </p:set>
                                    <p:animEffect transition="in" filter="circle(in)">
                                      <p:cBhvr>
                                        <p:cTn id="52" dur="2000"/>
                                        <p:tgtEl>
                                          <p:spTgt spid="7">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6" presetClass="entr" presetSubtype="16" fill="hold" nodeType="clickEffect">
                                  <p:stCondLst>
                                    <p:cond delay="0"/>
                                  </p:stCondLst>
                                  <p:childTnLst>
                                    <p:set>
                                      <p:cBhvr>
                                        <p:cTn id="56" dur="1" fill="hold">
                                          <p:stCondLst>
                                            <p:cond delay="0"/>
                                          </p:stCondLst>
                                        </p:cTn>
                                        <p:tgtEl>
                                          <p:spTgt spid="7">
                                            <p:txEl>
                                              <p:pRg st="3" end="3"/>
                                            </p:txEl>
                                          </p:spTgt>
                                        </p:tgtEl>
                                        <p:attrNameLst>
                                          <p:attrName>style.visibility</p:attrName>
                                        </p:attrNameLst>
                                      </p:cBhvr>
                                      <p:to>
                                        <p:strVal val="visible"/>
                                      </p:to>
                                    </p:set>
                                    <p:animEffect transition="in" filter="circle(in)">
                                      <p:cBhvr>
                                        <p:cTn id="57" dur="2000"/>
                                        <p:tgtEl>
                                          <p:spTgt spid="7">
                                            <p:txEl>
                                              <p:pRg st="3" end="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6" presetClass="entr" presetSubtype="16" fill="hold" nodeType="clickEffect">
                                  <p:stCondLst>
                                    <p:cond delay="0"/>
                                  </p:stCondLst>
                                  <p:childTnLst>
                                    <p:set>
                                      <p:cBhvr>
                                        <p:cTn id="61" dur="1" fill="hold">
                                          <p:stCondLst>
                                            <p:cond delay="0"/>
                                          </p:stCondLst>
                                        </p:cTn>
                                        <p:tgtEl>
                                          <p:spTgt spid="7">
                                            <p:txEl>
                                              <p:pRg st="4" end="4"/>
                                            </p:txEl>
                                          </p:spTgt>
                                        </p:tgtEl>
                                        <p:attrNameLst>
                                          <p:attrName>style.visibility</p:attrName>
                                        </p:attrNameLst>
                                      </p:cBhvr>
                                      <p:to>
                                        <p:strVal val="visible"/>
                                      </p:to>
                                    </p:set>
                                    <p:animEffect transition="in" filter="circle(in)">
                                      <p:cBhvr>
                                        <p:cTn id="62" dur="2000"/>
                                        <p:tgtEl>
                                          <p:spTgt spid="7">
                                            <p:txEl>
                                              <p:pRg st="4" end="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6" presetClass="entr" presetSubtype="16" fill="hold" nodeType="clickEffect">
                                  <p:stCondLst>
                                    <p:cond delay="0"/>
                                  </p:stCondLst>
                                  <p:childTnLst>
                                    <p:set>
                                      <p:cBhvr>
                                        <p:cTn id="66" dur="1" fill="hold">
                                          <p:stCondLst>
                                            <p:cond delay="0"/>
                                          </p:stCondLst>
                                        </p:cTn>
                                        <p:tgtEl>
                                          <p:spTgt spid="7">
                                            <p:txEl>
                                              <p:pRg st="5" end="5"/>
                                            </p:txEl>
                                          </p:spTgt>
                                        </p:tgtEl>
                                        <p:attrNameLst>
                                          <p:attrName>style.visibility</p:attrName>
                                        </p:attrNameLst>
                                      </p:cBhvr>
                                      <p:to>
                                        <p:strVal val="visible"/>
                                      </p:to>
                                    </p:set>
                                    <p:animEffect transition="in" filter="circle(in)">
                                      <p:cBhvr>
                                        <p:cTn id="67" dur="2000"/>
                                        <p:tgtEl>
                                          <p:spTgt spid="7">
                                            <p:txEl>
                                              <p:pRg st="5" end="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6" presetClass="entr" presetSubtype="16" fill="hold" nodeType="clickEffect">
                                  <p:stCondLst>
                                    <p:cond delay="0"/>
                                  </p:stCondLst>
                                  <p:childTnLst>
                                    <p:set>
                                      <p:cBhvr>
                                        <p:cTn id="71" dur="1" fill="hold">
                                          <p:stCondLst>
                                            <p:cond delay="0"/>
                                          </p:stCondLst>
                                        </p:cTn>
                                        <p:tgtEl>
                                          <p:spTgt spid="14"/>
                                        </p:tgtEl>
                                        <p:attrNameLst>
                                          <p:attrName>style.visibility</p:attrName>
                                        </p:attrNameLst>
                                      </p:cBhvr>
                                      <p:to>
                                        <p:strVal val="visible"/>
                                      </p:to>
                                    </p:set>
                                    <p:animEffect transition="in" filter="circle(in)">
                                      <p:cBhvr>
                                        <p:cTn id="72" dur="2000"/>
                                        <p:tgtEl>
                                          <p:spTgt spid="14"/>
                                        </p:tgtEl>
                                      </p:cBhvr>
                                    </p:animEffect>
                                  </p:childTnLst>
                                </p:cTn>
                              </p:par>
                            </p:childTnLst>
                          </p:cTn>
                        </p:par>
                      </p:childTnLst>
                    </p:cTn>
                  </p:par>
                  <p:par>
                    <p:cTn id="73" fill="hold">
                      <p:stCondLst>
                        <p:cond delay="indefinite"/>
                      </p:stCondLst>
                      <p:childTnLst>
                        <p:par>
                          <p:cTn id="74" fill="hold">
                            <p:stCondLst>
                              <p:cond delay="0"/>
                            </p:stCondLst>
                            <p:childTnLst>
                              <p:par>
                                <p:cTn id="75" presetID="6" presetClass="entr" presetSubtype="16"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circle(in)">
                                      <p:cBhvr>
                                        <p:cTn id="77" dur="20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6" presetClass="entr" presetSubtype="16" fill="hold" nodeType="clickEffect">
                                  <p:stCondLst>
                                    <p:cond delay="0"/>
                                  </p:stCondLst>
                                  <p:childTnLst>
                                    <p:set>
                                      <p:cBhvr>
                                        <p:cTn id="81" dur="1" fill="hold">
                                          <p:stCondLst>
                                            <p:cond delay="0"/>
                                          </p:stCondLst>
                                        </p:cTn>
                                        <p:tgtEl>
                                          <p:spTgt spid="4"/>
                                        </p:tgtEl>
                                        <p:attrNameLst>
                                          <p:attrName>style.visibility</p:attrName>
                                        </p:attrNameLst>
                                      </p:cBhvr>
                                      <p:to>
                                        <p:strVal val="visible"/>
                                      </p:to>
                                    </p:set>
                                    <p:animEffect transition="in" filter="circle(in)">
                                      <p:cBhvr>
                                        <p:cTn id="8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p:bldP spid="6" grpId="0"/>
      <p:bldP spid="7" grpId="0" animBg="1"/>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82">
            <a:extLst>
              <a:ext uri="{FF2B5EF4-FFF2-40B4-BE49-F238E27FC236}">
                <a16:creationId xmlns:a16="http://schemas.microsoft.com/office/drawing/2014/main" id="{42C0019A-028B-ECC6-8250-27FC290BDB34}"/>
              </a:ext>
            </a:extLst>
          </p:cNvPr>
          <p:cNvPicPr/>
          <p:nvPr/>
        </p:nvPicPr>
        <p:blipFill rotWithShape="1">
          <a:blip r:embed="rId2"/>
          <a:srcRect l="65619" t="20125" r="3015" b="5050"/>
          <a:stretch/>
        </p:blipFill>
        <p:spPr>
          <a:xfrm>
            <a:off x="0" y="0"/>
            <a:ext cx="12192000" cy="6858000"/>
          </a:xfrm>
          <a:prstGeom prst="rect">
            <a:avLst/>
          </a:prstGeom>
        </p:spPr>
      </p:pic>
      <p:sp>
        <p:nvSpPr>
          <p:cNvPr id="5" name="Marcador de contenido 2">
            <a:extLst>
              <a:ext uri="{FF2B5EF4-FFF2-40B4-BE49-F238E27FC236}">
                <a16:creationId xmlns:a16="http://schemas.microsoft.com/office/drawing/2014/main" id="{1CDCC789-58C6-E161-9652-E78EEBF469FE}"/>
              </a:ext>
            </a:extLst>
          </p:cNvPr>
          <p:cNvSpPr txBox="1">
            <a:spLocks/>
          </p:cNvSpPr>
          <p:nvPr/>
        </p:nvSpPr>
        <p:spPr>
          <a:xfrm>
            <a:off x="125818" y="1965837"/>
            <a:ext cx="11940364" cy="444559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a:lstStyle>
          <a:p>
            <a:pPr marL="0" indent="0" algn="ctr">
              <a:buFont typeface="Arial" panose="020B0604020202020204" pitchFamily="34" charset="0"/>
              <a:buNone/>
            </a:pPr>
            <a:r>
              <a:rPr lang="es-MX" sz="6000" dirty="0">
                <a:solidFill>
                  <a:srgbClr val="FFC000"/>
                </a:solidFill>
                <a:latin typeface="Arial Black" panose="020B0A04020102020204" pitchFamily="34" charset="0"/>
              </a:rPr>
              <a:t>“La educación es el arma más poderosa que puede usar para cambiar el mundo”</a:t>
            </a:r>
          </a:p>
          <a:p>
            <a:pPr marL="0" indent="0" algn="ctr">
              <a:buFont typeface="Arial" panose="020B0604020202020204" pitchFamily="34" charset="0"/>
              <a:buNone/>
            </a:pPr>
            <a:r>
              <a:rPr lang="pt-BR" sz="6000" dirty="0">
                <a:solidFill>
                  <a:srgbClr val="FFC000"/>
                </a:solidFill>
                <a:latin typeface="Arial Black" panose="020B0A04020102020204" pitchFamily="34" charset="0"/>
              </a:rPr>
              <a:t>Nelson Mandela</a:t>
            </a:r>
            <a:r>
              <a:rPr lang="es-MX" sz="6000" dirty="0">
                <a:solidFill>
                  <a:srgbClr val="FFC000"/>
                </a:solidFill>
                <a:latin typeface="Arial Black" panose="020B0A04020102020204" pitchFamily="34" charset="0"/>
              </a:rPr>
              <a:t>”</a:t>
            </a:r>
            <a:endParaRPr lang="es-PE" sz="6000" dirty="0">
              <a:solidFill>
                <a:srgbClr val="FFC000"/>
              </a:solidFill>
              <a:latin typeface="Arial Black" panose="020B0A04020102020204" pitchFamily="34" charset="0"/>
            </a:endParaRPr>
          </a:p>
        </p:txBody>
      </p:sp>
      <p:sp>
        <p:nvSpPr>
          <p:cNvPr id="2" name="Marcador de fecha 1">
            <a:extLst>
              <a:ext uri="{FF2B5EF4-FFF2-40B4-BE49-F238E27FC236}">
                <a16:creationId xmlns:a16="http://schemas.microsoft.com/office/drawing/2014/main" id="{C53DEB3A-6E14-42EC-AC16-4D7717AFAF60}"/>
              </a:ext>
            </a:extLst>
          </p:cNvPr>
          <p:cNvSpPr>
            <a:spLocks noGrp="1"/>
          </p:cNvSpPr>
          <p:nvPr>
            <p:ph type="dt" sz="half" idx="10"/>
          </p:nvPr>
        </p:nvSpPr>
        <p:spPr>
          <a:xfrm>
            <a:off x="10035286" y="6411432"/>
            <a:ext cx="2030896" cy="365125"/>
          </a:xfrm>
        </p:spPr>
        <p:txBody>
          <a:bodyPr/>
          <a:lstStyle/>
          <a:p>
            <a:fld id="{87C83E14-E1FD-445E-A518-3C231E23FEBB}"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077C304-5968-43E8-BC97-76E602E1C0C2}"/>
              </a:ext>
            </a:extLst>
          </p:cNvPr>
          <p:cNvSpPr>
            <a:spLocks noGrp="1"/>
          </p:cNvSpPr>
          <p:nvPr>
            <p:ph type="sldNum" sz="quarter" idx="12"/>
          </p:nvPr>
        </p:nvSpPr>
        <p:spPr/>
        <p:txBody>
          <a:bodyPr/>
          <a:lstStyle/>
          <a:p>
            <a:fld id="{6D22F896-40B5-4ADD-8801-0D06FADFA095}" type="slidenum">
              <a:rPr lang="en-US" sz="2800" b="1" smtClean="0">
                <a:solidFill>
                  <a:srgbClr val="FFFF00"/>
                </a:solidFill>
              </a:rPr>
              <a:t>7</a:t>
            </a:fld>
            <a:endParaRPr lang="en-US" sz="2800" b="1" dirty="0">
              <a:solidFill>
                <a:srgbClr val="FFFF00"/>
              </a:solidFill>
            </a:endParaRPr>
          </a:p>
        </p:txBody>
      </p:sp>
    </p:spTree>
    <p:extLst>
      <p:ext uri="{BB962C8B-B14F-4D97-AF65-F5344CB8AC3E}">
        <p14:creationId xmlns:p14="http://schemas.microsoft.com/office/powerpoint/2010/main" val="269725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58417" y="204792"/>
            <a:ext cx="11675165" cy="1066800"/>
          </a:xfrm>
        </p:spPr>
        <p:txBody>
          <a:bodyPr>
            <a:normAutofit fontScale="90000"/>
          </a:bodyPr>
          <a:lstStyle/>
          <a:p>
            <a:pPr algn="ctr"/>
            <a:r>
              <a:rPr lang="es-ES" sz="4800" b="1" dirty="0">
                <a:solidFill>
                  <a:srgbClr val="FFC000"/>
                </a:solidFill>
                <a:latin typeface="Arial Black" panose="020B0A04020102020204" pitchFamily="34" charset="0"/>
              </a:rPr>
              <a:t>LOS SIETE HABITOS para lograr un neuro liderazgo</a:t>
            </a:r>
          </a:p>
        </p:txBody>
      </p:sp>
      <p:pic>
        <p:nvPicPr>
          <p:cNvPr id="4" name="Picture 5" descr="http://2.bp.blogspot.com/-fyvoYcYHfQ4/T6MbocqnNyI/AAAAAAAABHM/0my6WYpISMA/s1600/0511-1012-0921-0455_Bewildered_Man_Scratching_His_Head_in_Confusion_clipart_image.jpg"/>
          <p:cNvPicPr>
            <a:picLocks noChangeAspect="1" noChangeArrowheads="1"/>
          </p:cNvPicPr>
          <p:nvPr/>
        </p:nvPicPr>
        <p:blipFill>
          <a:blip r:embed="rId2"/>
          <a:srcRect/>
          <a:stretch>
            <a:fillRect/>
          </a:stretch>
        </p:blipFill>
        <p:spPr bwMode="auto">
          <a:xfrm>
            <a:off x="675861" y="1537252"/>
            <a:ext cx="10972800" cy="5115956"/>
          </a:xfrm>
          <a:prstGeom prst="rect">
            <a:avLst/>
          </a:prstGeom>
          <a:noFill/>
          <a:ln w="9525">
            <a:noFill/>
            <a:miter lim="800000"/>
            <a:headEnd/>
            <a:tailEnd/>
          </a:ln>
        </p:spPr>
      </p:pic>
      <p:sp>
        <p:nvSpPr>
          <p:cNvPr id="3" name="Marcador de fecha 2">
            <a:extLst>
              <a:ext uri="{FF2B5EF4-FFF2-40B4-BE49-F238E27FC236}">
                <a16:creationId xmlns:a16="http://schemas.microsoft.com/office/drawing/2014/main" id="{91542227-37AC-4EF9-9DEA-7541DD54BEA9}"/>
              </a:ext>
            </a:extLst>
          </p:cNvPr>
          <p:cNvSpPr>
            <a:spLocks noGrp="1"/>
          </p:cNvSpPr>
          <p:nvPr>
            <p:ph type="dt" sz="half" idx="10"/>
          </p:nvPr>
        </p:nvSpPr>
        <p:spPr/>
        <p:txBody>
          <a:bodyPr/>
          <a:lstStyle/>
          <a:p>
            <a:fld id="{AC75F0D5-814C-446E-B2A9-72AA50ED5C61}"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B7099545-B242-4ECA-98FE-598C9490A6F0}"/>
              </a:ext>
            </a:extLst>
          </p:cNvPr>
          <p:cNvSpPr>
            <a:spLocks noGrp="1"/>
          </p:cNvSpPr>
          <p:nvPr>
            <p:ph type="sldNum" sz="quarter" idx="12"/>
          </p:nvPr>
        </p:nvSpPr>
        <p:spPr>
          <a:xfrm>
            <a:off x="9054548" y="758038"/>
            <a:ext cx="2743200" cy="365125"/>
          </a:xfrm>
        </p:spPr>
        <p:txBody>
          <a:bodyPr/>
          <a:lstStyle/>
          <a:p>
            <a:fld id="{6D22F896-40B5-4ADD-8801-0D06FADFA095}" type="slidenum">
              <a:rPr lang="en-US" sz="2400" b="1" smtClean="0">
                <a:solidFill>
                  <a:srgbClr val="FFFF00"/>
                </a:solidFill>
              </a:rPr>
              <a:t>70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620276" y="217203"/>
            <a:ext cx="8951448" cy="709610"/>
          </a:xfrm>
        </p:spPr>
        <p:txBody>
          <a:bodyPr>
            <a:noAutofit/>
          </a:bodyPr>
          <a:lstStyle/>
          <a:p>
            <a:pPr algn="ctr"/>
            <a:br>
              <a:rPr lang="es-ES" sz="5400" b="1" dirty="0">
                <a:solidFill>
                  <a:schemeClr val="hlink"/>
                </a:solidFill>
              </a:rPr>
            </a:br>
            <a:r>
              <a:rPr lang="es-ES" sz="5400" b="1" dirty="0">
                <a:solidFill>
                  <a:srgbClr val="FFFF00"/>
                </a:solidFill>
                <a:latin typeface="Arial Black" panose="020B0A04020102020204" pitchFamily="34" charset="0"/>
              </a:rPr>
              <a:t>ÉTICA DEL CARÁCTER</a:t>
            </a:r>
            <a:br>
              <a:rPr lang="es-ES" sz="5400" b="1" dirty="0">
                <a:solidFill>
                  <a:srgbClr val="FFFF00"/>
                </a:solidFill>
              </a:rPr>
            </a:br>
            <a:endParaRPr lang="es-ES" sz="5400" dirty="0">
              <a:solidFill>
                <a:srgbClr val="FFFF00"/>
              </a:solidFill>
            </a:endParaRPr>
          </a:p>
        </p:txBody>
      </p:sp>
      <p:sp>
        <p:nvSpPr>
          <p:cNvPr id="3" name="2 Marcador de contenido"/>
          <p:cNvSpPr>
            <a:spLocks noGrp="1"/>
          </p:cNvSpPr>
          <p:nvPr>
            <p:ph idx="1"/>
          </p:nvPr>
        </p:nvSpPr>
        <p:spPr>
          <a:xfrm>
            <a:off x="404190" y="1232233"/>
            <a:ext cx="11642035" cy="4386689"/>
          </a:xfrm>
        </p:spPr>
        <p:txBody>
          <a:bodyPr>
            <a:normAutofit/>
          </a:bodyPr>
          <a:lstStyle/>
          <a:p>
            <a:pPr algn="just"/>
            <a:r>
              <a:rPr lang="es-MX" sz="3600" b="1" dirty="0"/>
              <a:t>Existen principios básicos para vivir con efectividad y las personas sólo pueden experimentar un verdadero éxito y una felicidad duradera cuando aprenden esos principios y los integran en su carácter básico.</a:t>
            </a:r>
            <a:r>
              <a:rPr lang="es-ES" sz="3600" b="1" dirty="0"/>
              <a:t> </a:t>
            </a:r>
          </a:p>
          <a:p>
            <a:pPr algn="just"/>
            <a:r>
              <a:rPr lang="es-ES" sz="3600" b="1" dirty="0">
                <a:solidFill>
                  <a:srgbClr val="FF0000"/>
                </a:solidFill>
              </a:rPr>
              <a:t>Implica: </a:t>
            </a:r>
            <a:r>
              <a:rPr lang="es-ES" sz="3600" b="1" dirty="0"/>
              <a:t>I</a:t>
            </a:r>
            <a:r>
              <a:rPr lang="es-MX" sz="3600" b="1" dirty="0"/>
              <a:t>integridad, humildad, fidelidad, mesura, valor, justicia, paciencia, esfuerzo, simplicidad, modestia.</a:t>
            </a:r>
            <a:endParaRPr lang="es-ES" sz="3600" b="1" dirty="0"/>
          </a:p>
          <a:p>
            <a:endParaRPr lang="es-ES" dirty="0"/>
          </a:p>
        </p:txBody>
      </p:sp>
      <p:pic>
        <p:nvPicPr>
          <p:cNvPr id="4" name="Picture 3" descr="Go to fullsize image">
            <a:hlinkClick r:id="rId2"/>
          </p:cNvPr>
          <p:cNvPicPr>
            <a:picLocks noChangeAspect="1" noChangeArrowheads="1"/>
          </p:cNvPicPr>
          <p:nvPr/>
        </p:nvPicPr>
        <p:blipFill>
          <a:blip r:embed="rId3"/>
          <a:srcRect/>
          <a:stretch>
            <a:fillRect/>
          </a:stretch>
        </p:blipFill>
        <p:spPr bwMode="auto">
          <a:xfrm>
            <a:off x="7511931" y="5004559"/>
            <a:ext cx="4163234" cy="1754050"/>
          </a:xfrm>
          <a:prstGeom prst="rect">
            <a:avLst/>
          </a:prstGeom>
          <a:noFill/>
          <a:ln w="9525">
            <a:noFill/>
            <a:miter lim="800000"/>
            <a:headEnd/>
            <a:tailEnd/>
          </a:ln>
        </p:spPr>
      </p:pic>
      <p:sp>
        <p:nvSpPr>
          <p:cNvPr id="5" name="Marcador de fecha 4">
            <a:extLst>
              <a:ext uri="{FF2B5EF4-FFF2-40B4-BE49-F238E27FC236}">
                <a16:creationId xmlns:a16="http://schemas.microsoft.com/office/drawing/2014/main" id="{1C6E46E3-89CD-4832-9F10-017297DE1D55}"/>
              </a:ext>
            </a:extLst>
          </p:cNvPr>
          <p:cNvSpPr>
            <a:spLocks noGrp="1"/>
          </p:cNvSpPr>
          <p:nvPr>
            <p:ph type="dt" sz="half" idx="10"/>
          </p:nvPr>
        </p:nvSpPr>
        <p:spPr/>
        <p:txBody>
          <a:bodyPr/>
          <a:lstStyle/>
          <a:p>
            <a:fld id="{4F22ECC6-982C-4175-AB0C-9D7A22B6F0DB}"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F1E057F1-784E-4A41-8DDC-23666B39EA1B}"/>
              </a:ext>
            </a:extLst>
          </p:cNvPr>
          <p:cNvSpPr>
            <a:spLocks noGrp="1"/>
          </p:cNvSpPr>
          <p:nvPr>
            <p:ph type="sldNum" sz="quarter" idx="12"/>
          </p:nvPr>
        </p:nvSpPr>
        <p:spPr>
          <a:xfrm>
            <a:off x="10721008" y="381000"/>
            <a:ext cx="785191" cy="365125"/>
          </a:xfrm>
        </p:spPr>
        <p:txBody>
          <a:bodyPr/>
          <a:lstStyle/>
          <a:p>
            <a:fld id="{6D22F896-40B5-4ADD-8801-0D06FADFA095}" type="slidenum">
              <a:rPr lang="en-US" sz="2400" b="1" smtClean="0">
                <a:solidFill>
                  <a:srgbClr val="FFFF00"/>
                </a:solidFill>
              </a:rPr>
              <a:t>71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a:extLst>
              <a:ext uri="{FF2B5EF4-FFF2-40B4-BE49-F238E27FC236}">
                <a16:creationId xmlns:a16="http://schemas.microsoft.com/office/drawing/2014/main" id="{8D2AF561-CBF7-489E-BEBB-B9F26E4A9D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9" name="Marcador de número de diapositiva 4">
            <a:extLst>
              <a:ext uri="{FF2B5EF4-FFF2-40B4-BE49-F238E27FC236}">
                <a16:creationId xmlns:a16="http://schemas.microsoft.com/office/drawing/2014/main" id="{6A35052D-D81D-45F1-A360-D29F6E7C81F5}"/>
              </a:ext>
            </a:extLst>
          </p:cNvPr>
          <p:cNvSpPr txBox="1">
            <a:spLocks/>
          </p:cNvSpPr>
          <p:nvPr/>
        </p:nvSpPr>
        <p:spPr>
          <a:xfrm>
            <a:off x="11317355" y="139838"/>
            <a:ext cx="737153"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D22F896-40B5-4ADD-8801-0D06FADFA095}" type="slidenum">
              <a:rPr lang="en-US" sz="2400" b="1" smtClean="0">
                <a:solidFill>
                  <a:srgbClr val="FF0000"/>
                </a:solidFill>
              </a:rPr>
              <a:pPr/>
              <a:t>72</a:t>
            </a:fld>
            <a:endParaRPr lang="en-US" sz="2400" b="1" dirty="0">
              <a:solidFill>
                <a:srgbClr val="FF0000"/>
              </a:solidFill>
            </a:endParaRPr>
          </a:p>
        </p:txBody>
      </p:sp>
      <p:sp>
        <p:nvSpPr>
          <p:cNvPr id="10" name="Marcador de fecha 3">
            <a:extLst>
              <a:ext uri="{FF2B5EF4-FFF2-40B4-BE49-F238E27FC236}">
                <a16:creationId xmlns:a16="http://schemas.microsoft.com/office/drawing/2014/main" id="{940B3EDB-30AC-488B-8EC8-888830CD31E8}"/>
              </a:ext>
            </a:extLst>
          </p:cNvPr>
          <p:cNvSpPr txBox="1">
            <a:spLocks/>
          </p:cNvSpPr>
          <p:nvPr/>
        </p:nvSpPr>
        <p:spPr>
          <a:xfrm>
            <a:off x="9990482" y="6353037"/>
            <a:ext cx="2064026" cy="365125"/>
          </a:xfrm>
          <a:prstGeom prst="rect">
            <a:avLst/>
          </a:prstGeom>
        </p:spPr>
        <p:txBody>
          <a:bodyPr vert="horz" lIns="91440" tIns="45720" rIns="91440" bIns="45720" rtlCol="0" anchor="ctr"/>
          <a:lstStyle>
            <a:defPPr>
              <a:defRPr lang="en-US"/>
            </a:defPPr>
            <a:lvl1pPr marL="0" algn="r" defTabSz="457200" rtl="0" eaLnBrk="1" latinLnBrk="0" hangingPunct="1">
              <a:defRPr sz="105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55B599-0A90-4C19-805A-B6A209E563E3}" type="datetime1">
              <a:rPr lang="es-PE" sz="2400" b="1" smtClean="0">
                <a:solidFill>
                  <a:srgbClr val="FF0000"/>
                </a:solidFill>
              </a:rPr>
              <a:pPr/>
              <a:t>29/08/2024</a:t>
            </a:fld>
            <a:endParaRPr lang="en-US" sz="2400" b="1" dirty="0">
              <a:solidFill>
                <a:srgbClr val="FF0000"/>
              </a:solidFill>
            </a:endParaRPr>
          </a:p>
        </p:txBody>
      </p:sp>
      <p:sp>
        <p:nvSpPr>
          <p:cNvPr id="6" name="CuadroTexto 5">
            <a:extLst>
              <a:ext uri="{FF2B5EF4-FFF2-40B4-BE49-F238E27FC236}">
                <a16:creationId xmlns:a16="http://schemas.microsoft.com/office/drawing/2014/main" id="{8911DD3B-E741-41CC-BE21-7E505A068F25}"/>
              </a:ext>
            </a:extLst>
          </p:cNvPr>
          <p:cNvSpPr txBox="1"/>
          <p:nvPr/>
        </p:nvSpPr>
        <p:spPr>
          <a:xfrm>
            <a:off x="660952" y="1288249"/>
            <a:ext cx="4664765" cy="2246769"/>
          </a:xfrm>
          <a:prstGeom prst="rect">
            <a:avLst/>
          </a:prstGeom>
          <a:noFill/>
        </p:spPr>
        <p:txBody>
          <a:bodyPr wrap="square" rtlCol="0">
            <a:spAutoFit/>
          </a:bodyPr>
          <a:lstStyle/>
          <a:p>
            <a:pPr algn="ctr"/>
            <a:r>
              <a:rPr lang="es-MX" sz="2800" b="1" dirty="0">
                <a:solidFill>
                  <a:srgbClr val="FFFF00"/>
                </a:solidFill>
                <a:latin typeface="Arial Black" panose="020B0A04020102020204" pitchFamily="34" charset="0"/>
              </a:rPr>
              <a:t>DOPAMINA</a:t>
            </a:r>
          </a:p>
          <a:p>
            <a:r>
              <a:rPr lang="es-MX" sz="2800" b="1" dirty="0">
                <a:solidFill>
                  <a:schemeClr val="bg1"/>
                </a:solidFill>
                <a:latin typeface="Arial Black" panose="020B0A04020102020204" pitchFamily="34" charset="0"/>
              </a:rPr>
              <a:t>Duerme de 7 a 9 horas</a:t>
            </a:r>
          </a:p>
          <a:p>
            <a:r>
              <a:rPr lang="es-MX" sz="2800" b="1" dirty="0">
                <a:solidFill>
                  <a:schemeClr val="bg1"/>
                </a:solidFill>
                <a:latin typeface="Arial Black" panose="020B0A04020102020204" pitchFamily="34" charset="0"/>
              </a:rPr>
              <a:t>Celebra logros diarios</a:t>
            </a:r>
          </a:p>
          <a:p>
            <a:r>
              <a:rPr lang="es-MX" sz="2800" b="1" dirty="0">
                <a:solidFill>
                  <a:schemeClr val="bg1"/>
                </a:solidFill>
                <a:latin typeface="Arial Black" panose="020B0A04020102020204" pitchFamily="34" charset="0"/>
              </a:rPr>
              <a:t>Haz ejercicios diarios.</a:t>
            </a:r>
          </a:p>
          <a:p>
            <a:r>
              <a:rPr lang="es-MX" sz="2800" b="1" dirty="0">
                <a:solidFill>
                  <a:schemeClr val="bg1"/>
                </a:solidFill>
                <a:latin typeface="Arial Black" panose="020B0A04020102020204" pitchFamily="34" charset="0"/>
              </a:rPr>
              <a:t>  </a:t>
            </a:r>
            <a:endParaRPr lang="es-PE" sz="2800" b="1" dirty="0">
              <a:solidFill>
                <a:schemeClr val="bg1"/>
              </a:solidFill>
              <a:latin typeface="Arial Black" panose="020B0A04020102020204" pitchFamily="34" charset="0"/>
            </a:endParaRPr>
          </a:p>
        </p:txBody>
      </p:sp>
      <p:sp>
        <p:nvSpPr>
          <p:cNvPr id="12" name="CuadroTexto 11">
            <a:extLst>
              <a:ext uri="{FF2B5EF4-FFF2-40B4-BE49-F238E27FC236}">
                <a16:creationId xmlns:a16="http://schemas.microsoft.com/office/drawing/2014/main" id="{F44B5721-992A-44F8-8545-FD0C54E8CB76}"/>
              </a:ext>
            </a:extLst>
          </p:cNvPr>
          <p:cNvSpPr txBox="1"/>
          <p:nvPr/>
        </p:nvSpPr>
        <p:spPr>
          <a:xfrm>
            <a:off x="5325717" y="1076214"/>
            <a:ext cx="5991638" cy="2246769"/>
          </a:xfrm>
          <a:prstGeom prst="rect">
            <a:avLst/>
          </a:prstGeom>
          <a:noFill/>
        </p:spPr>
        <p:txBody>
          <a:bodyPr wrap="square" rtlCol="0">
            <a:spAutoFit/>
          </a:bodyPr>
          <a:lstStyle/>
          <a:p>
            <a:pPr algn="ctr"/>
            <a:r>
              <a:rPr lang="es-MX" sz="2800" b="1" dirty="0">
                <a:solidFill>
                  <a:srgbClr val="FFFF00"/>
                </a:solidFill>
                <a:latin typeface="Arial Black" panose="020B0A04020102020204" pitchFamily="34" charset="0"/>
              </a:rPr>
              <a:t>OXITOCINA</a:t>
            </a:r>
          </a:p>
          <a:p>
            <a:r>
              <a:rPr lang="es-MX" sz="2800" b="1" dirty="0">
                <a:solidFill>
                  <a:schemeClr val="bg1"/>
                </a:solidFill>
                <a:latin typeface="Arial Black" panose="020B0A04020102020204" pitchFamily="34" charset="0"/>
              </a:rPr>
              <a:t>Medita cada mañana</a:t>
            </a:r>
          </a:p>
          <a:p>
            <a:r>
              <a:rPr lang="es-MX" sz="2800" b="1" dirty="0">
                <a:solidFill>
                  <a:schemeClr val="bg1"/>
                </a:solidFill>
                <a:latin typeface="Arial Black" panose="020B0A04020102020204" pitchFamily="34" charset="0"/>
              </a:rPr>
              <a:t>Dale un abrazo a alguien</a:t>
            </a:r>
          </a:p>
          <a:p>
            <a:r>
              <a:rPr lang="es-MX" sz="2800" b="1" dirty="0">
                <a:solidFill>
                  <a:schemeClr val="bg1"/>
                </a:solidFill>
                <a:latin typeface="Arial Black" panose="020B0A04020102020204" pitchFamily="34" charset="0"/>
              </a:rPr>
              <a:t>Haz un acto de generosidad.</a:t>
            </a:r>
          </a:p>
          <a:p>
            <a:r>
              <a:rPr lang="es-MX" sz="2800" b="1" dirty="0">
                <a:solidFill>
                  <a:schemeClr val="bg1"/>
                </a:solidFill>
                <a:latin typeface="Arial Black" panose="020B0A04020102020204" pitchFamily="34" charset="0"/>
              </a:rPr>
              <a:t>  </a:t>
            </a:r>
            <a:endParaRPr lang="es-PE" sz="2800" b="1" dirty="0">
              <a:solidFill>
                <a:schemeClr val="bg1"/>
              </a:solidFill>
              <a:latin typeface="Arial Black" panose="020B0A04020102020204" pitchFamily="34" charset="0"/>
            </a:endParaRPr>
          </a:p>
        </p:txBody>
      </p:sp>
      <p:sp>
        <p:nvSpPr>
          <p:cNvPr id="13" name="CuadroTexto 12">
            <a:extLst>
              <a:ext uri="{FF2B5EF4-FFF2-40B4-BE49-F238E27FC236}">
                <a16:creationId xmlns:a16="http://schemas.microsoft.com/office/drawing/2014/main" id="{6E9DDAB3-04D4-4A64-8B24-F4994B22F82B}"/>
              </a:ext>
            </a:extLst>
          </p:cNvPr>
          <p:cNvSpPr txBox="1"/>
          <p:nvPr/>
        </p:nvSpPr>
        <p:spPr>
          <a:xfrm>
            <a:off x="1992796" y="3275812"/>
            <a:ext cx="5216388" cy="2677656"/>
          </a:xfrm>
          <a:prstGeom prst="rect">
            <a:avLst/>
          </a:prstGeom>
          <a:noFill/>
        </p:spPr>
        <p:txBody>
          <a:bodyPr wrap="square" rtlCol="0">
            <a:spAutoFit/>
          </a:bodyPr>
          <a:lstStyle/>
          <a:p>
            <a:pPr algn="ctr"/>
            <a:r>
              <a:rPr lang="es-MX" sz="2800" b="1" dirty="0">
                <a:solidFill>
                  <a:srgbClr val="FFFF00"/>
                </a:solidFill>
                <a:latin typeface="Arial Black" panose="020B0A04020102020204" pitchFamily="34" charset="0"/>
              </a:rPr>
              <a:t>SEROTONINA </a:t>
            </a:r>
          </a:p>
          <a:p>
            <a:r>
              <a:rPr lang="es-MX" sz="2800" b="1" dirty="0">
                <a:solidFill>
                  <a:schemeClr val="bg1"/>
                </a:solidFill>
                <a:latin typeface="Arial Black" panose="020B0A04020102020204" pitchFamily="34" charset="0"/>
              </a:rPr>
              <a:t>Agradece todos los días </a:t>
            </a:r>
          </a:p>
          <a:p>
            <a:r>
              <a:rPr lang="es-MX" sz="2800" b="1" dirty="0">
                <a:solidFill>
                  <a:schemeClr val="bg1"/>
                </a:solidFill>
                <a:latin typeface="Arial Black" panose="020B0A04020102020204" pitchFamily="34" charset="0"/>
              </a:rPr>
              <a:t>Disfruta de la naturaleza</a:t>
            </a:r>
          </a:p>
          <a:p>
            <a:r>
              <a:rPr lang="es-MX" sz="2800" b="1" dirty="0">
                <a:solidFill>
                  <a:schemeClr val="bg1"/>
                </a:solidFill>
                <a:latin typeface="Arial Black" panose="020B0A04020102020204" pitchFamily="34" charset="0"/>
              </a:rPr>
              <a:t>Recuerda momentos importantes .</a:t>
            </a:r>
          </a:p>
          <a:p>
            <a:r>
              <a:rPr lang="es-MX" sz="2800" b="1" dirty="0">
                <a:solidFill>
                  <a:schemeClr val="bg1"/>
                </a:solidFill>
                <a:latin typeface="Arial Black" panose="020B0A04020102020204" pitchFamily="34" charset="0"/>
              </a:rPr>
              <a:t>  </a:t>
            </a:r>
            <a:endParaRPr lang="es-PE" sz="2800" b="1" dirty="0">
              <a:solidFill>
                <a:schemeClr val="bg1"/>
              </a:solidFill>
              <a:latin typeface="Arial Black" panose="020B0A04020102020204" pitchFamily="34" charset="0"/>
            </a:endParaRPr>
          </a:p>
        </p:txBody>
      </p:sp>
      <p:sp>
        <p:nvSpPr>
          <p:cNvPr id="14" name="CuadroTexto 13">
            <a:extLst>
              <a:ext uri="{FF2B5EF4-FFF2-40B4-BE49-F238E27FC236}">
                <a16:creationId xmlns:a16="http://schemas.microsoft.com/office/drawing/2014/main" id="{6D61AA05-13C7-4F32-89A2-C079792D98D3}"/>
              </a:ext>
            </a:extLst>
          </p:cNvPr>
          <p:cNvSpPr txBox="1"/>
          <p:nvPr/>
        </p:nvSpPr>
        <p:spPr>
          <a:xfrm>
            <a:off x="7046017" y="2947534"/>
            <a:ext cx="4827932" cy="2246769"/>
          </a:xfrm>
          <a:prstGeom prst="rect">
            <a:avLst/>
          </a:prstGeom>
          <a:noFill/>
        </p:spPr>
        <p:txBody>
          <a:bodyPr wrap="square" rtlCol="0">
            <a:spAutoFit/>
          </a:bodyPr>
          <a:lstStyle/>
          <a:p>
            <a:pPr algn="ctr"/>
            <a:r>
              <a:rPr lang="es-MX" sz="2800" b="1" dirty="0">
                <a:solidFill>
                  <a:srgbClr val="FFFF00"/>
                </a:solidFill>
                <a:latin typeface="Arial Black" panose="020B0A04020102020204" pitchFamily="34" charset="0"/>
              </a:rPr>
              <a:t>ENDORFINA  </a:t>
            </a:r>
          </a:p>
          <a:p>
            <a:r>
              <a:rPr lang="es-MX" sz="2800" b="1" dirty="0">
                <a:solidFill>
                  <a:schemeClr val="bg1"/>
                </a:solidFill>
                <a:latin typeface="Arial Black" panose="020B0A04020102020204" pitchFamily="34" charset="0"/>
              </a:rPr>
              <a:t>Practica hobbies </a:t>
            </a:r>
          </a:p>
          <a:p>
            <a:r>
              <a:rPr lang="es-MX" sz="2800" b="1" dirty="0">
                <a:solidFill>
                  <a:schemeClr val="bg1"/>
                </a:solidFill>
                <a:latin typeface="Arial Black" panose="020B0A04020102020204" pitchFamily="34" charset="0"/>
              </a:rPr>
              <a:t>Ríe con seres queridos</a:t>
            </a:r>
          </a:p>
          <a:p>
            <a:r>
              <a:rPr lang="es-MX" sz="2800" b="1" dirty="0">
                <a:solidFill>
                  <a:schemeClr val="bg1"/>
                </a:solidFill>
                <a:latin typeface="Arial Black" panose="020B0A04020102020204" pitchFamily="34" charset="0"/>
              </a:rPr>
              <a:t>Baila canta </a:t>
            </a:r>
          </a:p>
          <a:p>
            <a:r>
              <a:rPr lang="es-MX" sz="2800" b="1" dirty="0">
                <a:solidFill>
                  <a:schemeClr val="bg1"/>
                </a:solidFill>
                <a:latin typeface="Arial Black" panose="020B0A04020102020204" pitchFamily="34" charset="0"/>
              </a:rPr>
              <a:t>  </a:t>
            </a:r>
            <a:endParaRPr lang="es-PE" sz="2800" b="1"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2971253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wipe(down)">
                                      <p:cBhvr>
                                        <p:cTn id="7" dur="500"/>
                                        <p:tgtEl>
                                          <p:spTgt spid="102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wipe(down)">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wipe(down)">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
                                            <p:txEl>
                                              <p:pRg st="2" end="2"/>
                                            </p:txEl>
                                          </p:spTgt>
                                        </p:tgtEl>
                                        <p:attrNameLst>
                                          <p:attrName>style.visibility</p:attrName>
                                        </p:attrNameLst>
                                      </p:cBhvr>
                                      <p:to>
                                        <p:strVal val="visible"/>
                                      </p:to>
                                    </p:set>
                                    <p:animEffect transition="in" filter="wipe(down)">
                                      <p:cBhvr>
                                        <p:cTn id="22" dur="500"/>
                                        <p:tgtEl>
                                          <p:spTgt spid="6">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6">
                                            <p:txEl>
                                              <p:pRg st="3" end="3"/>
                                            </p:txEl>
                                          </p:spTgt>
                                        </p:tgtEl>
                                        <p:attrNameLst>
                                          <p:attrName>style.visibility</p:attrName>
                                        </p:attrNameLst>
                                      </p:cBhvr>
                                      <p:to>
                                        <p:strVal val="visible"/>
                                      </p:to>
                                    </p:set>
                                    <p:animEffect transition="in" filter="wipe(down)">
                                      <p:cBhvr>
                                        <p:cTn id="27" dur="500"/>
                                        <p:tgtEl>
                                          <p:spTgt spid="6">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12">
                                            <p:txEl>
                                              <p:pRg st="0" end="0"/>
                                            </p:txEl>
                                          </p:spTgt>
                                        </p:tgtEl>
                                        <p:attrNameLst>
                                          <p:attrName>style.visibility</p:attrName>
                                        </p:attrNameLst>
                                      </p:cBhvr>
                                      <p:to>
                                        <p:strVal val="visible"/>
                                      </p:to>
                                    </p:set>
                                    <p:animEffect transition="in" filter="wipe(down)">
                                      <p:cBhvr>
                                        <p:cTn id="32" dur="500"/>
                                        <p:tgtEl>
                                          <p:spTgt spid="12">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2">
                                            <p:txEl>
                                              <p:pRg st="1" end="1"/>
                                            </p:txEl>
                                          </p:spTgt>
                                        </p:tgtEl>
                                        <p:attrNameLst>
                                          <p:attrName>style.visibility</p:attrName>
                                        </p:attrNameLst>
                                      </p:cBhvr>
                                      <p:to>
                                        <p:strVal val="visible"/>
                                      </p:to>
                                    </p:set>
                                    <p:animEffect transition="in" filter="wipe(down)">
                                      <p:cBhvr>
                                        <p:cTn id="37" dur="500"/>
                                        <p:tgtEl>
                                          <p:spTgt spid="12">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2">
                                            <p:txEl>
                                              <p:pRg st="2" end="2"/>
                                            </p:txEl>
                                          </p:spTgt>
                                        </p:tgtEl>
                                        <p:attrNameLst>
                                          <p:attrName>style.visibility</p:attrName>
                                        </p:attrNameLst>
                                      </p:cBhvr>
                                      <p:to>
                                        <p:strVal val="visible"/>
                                      </p:to>
                                    </p:set>
                                    <p:animEffect transition="in" filter="wipe(down)">
                                      <p:cBhvr>
                                        <p:cTn id="42" dur="500"/>
                                        <p:tgtEl>
                                          <p:spTgt spid="12">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2">
                                            <p:txEl>
                                              <p:pRg st="3" end="3"/>
                                            </p:txEl>
                                          </p:spTgt>
                                        </p:tgtEl>
                                        <p:attrNameLst>
                                          <p:attrName>style.visibility</p:attrName>
                                        </p:attrNameLst>
                                      </p:cBhvr>
                                      <p:to>
                                        <p:strVal val="visible"/>
                                      </p:to>
                                    </p:set>
                                    <p:animEffect transition="in" filter="wipe(down)">
                                      <p:cBhvr>
                                        <p:cTn id="47" dur="500"/>
                                        <p:tgtEl>
                                          <p:spTgt spid="12">
                                            <p:txEl>
                                              <p:pRg st="3" end="3"/>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3">
                                            <p:txEl>
                                              <p:pRg st="0" end="0"/>
                                            </p:txEl>
                                          </p:spTgt>
                                        </p:tgtEl>
                                        <p:attrNameLst>
                                          <p:attrName>style.visibility</p:attrName>
                                        </p:attrNameLst>
                                      </p:cBhvr>
                                      <p:to>
                                        <p:strVal val="visible"/>
                                      </p:to>
                                    </p:set>
                                    <p:animEffect transition="in" filter="wipe(down)">
                                      <p:cBhvr>
                                        <p:cTn id="52" dur="500"/>
                                        <p:tgtEl>
                                          <p:spTgt spid="13">
                                            <p:txEl>
                                              <p:pRg st="0" end="0"/>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3">
                                            <p:txEl>
                                              <p:pRg st="1" end="1"/>
                                            </p:txEl>
                                          </p:spTgt>
                                        </p:tgtEl>
                                        <p:attrNameLst>
                                          <p:attrName>style.visibility</p:attrName>
                                        </p:attrNameLst>
                                      </p:cBhvr>
                                      <p:to>
                                        <p:strVal val="visible"/>
                                      </p:to>
                                    </p:set>
                                    <p:animEffect transition="in" filter="wipe(down)">
                                      <p:cBhvr>
                                        <p:cTn id="57" dur="500"/>
                                        <p:tgtEl>
                                          <p:spTgt spid="13">
                                            <p:txEl>
                                              <p:pRg st="1" end="1"/>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nodeType="clickEffect">
                                  <p:stCondLst>
                                    <p:cond delay="0"/>
                                  </p:stCondLst>
                                  <p:childTnLst>
                                    <p:set>
                                      <p:cBhvr>
                                        <p:cTn id="61" dur="1" fill="hold">
                                          <p:stCondLst>
                                            <p:cond delay="0"/>
                                          </p:stCondLst>
                                        </p:cTn>
                                        <p:tgtEl>
                                          <p:spTgt spid="13">
                                            <p:txEl>
                                              <p:pRg st="2" end="2"/>
                                            </p:txEl>
                                          </p:spTgt>
                                        </p:tgtEl>
                                        <p:attrNameLst>
                                          <p:attrName>style.visibility</p:attrName>
                                        </p:attrNameLst>
                                      </p:cBhvr>
                                      <p:to>
                                        <p:strVal val="visible"/>
                                      </p:to>
                                    </p:set>
                                    <p:animEffect transition="in" filter="wipe(down)">
                                      <p:cBhvr>
                                        <p:cTn id="62" dur="500"/>
                                        <p:tgtEl>
                                          <p:spTgt spid="13">
                                            <p:txEl>
                                              <p:pRg st="2" end="2"/>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13">
                                            <p:txEl>
                                              <p:pRg st="3" end="3"/>
                                            </p:txEl>
                                          </p:spTgt>
                                        </p:tgtEl>
                                        <p:attrNameLst>
                                          <p:attrName>style.visibility</p:attrName>
                                        </p:attrNameLst>
                                      </p:cBhvr>
                                      <p:to>
                                        <p:strVal val="visible"/>
                                      </p:to>
                                    </p:set>
                                    <p:animEffect transition="in" filter="wipe(down)">
                                      <p:cBhvr>
                                        <p:cTn id="67" dur="500"/>
                                        <p:tgtEl>
                                          <p:spTgt spid="13">
                                            <p:txEl>
                                              <p:pRg st="3" end="3"/>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4">
                                            <p:txEl>
                                              <p:pRg st="0" end="0"/>
                                            </p:txEl>
                                          </p:spTgt>
                                        </p:tgtEl>
                                        <p:attrNameLst>
                                          <p:attrName>style.visibility</p:attrName>
                                        </p:attrNameLst>
                                      </p:cBhvr>
                                      <p:to>
                                        <p:strVal val="visible"/>
                                      </p:to>
                                    </p:set>
                                    <p:animEffect transition="in" filter="wipe(down)">
                                      <p:cBhvr>
                                        <p:cTn id="72" dur="500"/>
                                        <p:tgtEl>
                                          <p:spTgt spid="14">
                                            <p:txEl>
                                              <p:pRg st="0" end="0"/>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nodeType="clickEffect">
                                  <p:stCondLst>
                                    <p:cond delay="0"/>
                                  </p:stCondLst>
                                  <p:childTnLst>
                                    <p:set>
                                      <p:cBhvr>
                                        <p:cTn id="76" dur="1" fill="hold">
                                          <p:stCondLst>
                                            <p:cond delay="0"/>
                                          </p:stCondLst>
                                        </p:cTn>
                                        <p:tgtEl>
                                          <p:spTgt spid="14">
                                            <p:txEl>
                                              <p:pRg st="1" end="1"/>
                                            </p:txEl>
                                          </p:spTgt>
                                        </p:tgtEl>
                                        <p:attrNameLst>
                                          <p:attrName>style.visibility</p:attrName>
                                        </p:attrNameLst>
                                      </p:cBhvr>
                                      <p:to>
                                        <p:strVal val="visible"/>
                                      </p:to>
                                    </p:set>
                                    <p:animEffect transition="in" filter="wipe(down)">
                                      <p:cBhvr>
                                        <p:cTn id="77" dur="500"/>
                                        <p:tgtEl>
                                          <p:spTgt spid="14">
                                            <p:txEl>
                                              <p:pRg st="1" end="1"/>
                                            </p:txEl>
                                          </p:spTgt>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14">
                                            <p:txEl>
                                              <p:pRg st="2" end="2"/>
                                            </p:txEl>
                                          </p:spTgt>
                                        </p:tgtEl>
                                        <p:attrNameLst>
                                          <p:attrName>style.visibility</p:attrName>
                                        </p:attrNameLst>
                                      </p:cBhvr>
                                      <p:to>
                                        <p:strVal val="visible"/>
                                      </p:to>
                                    </p:set>
                                    <p:animEffect transition="in" filter="wipe(down)">
                                      <p:cBhvr>
                                        <p:cTn id="82" dur="500"/>
                                        <p:tgtEl>
                                          <p:spTgt spid="14">
                                            <p:txEl>
                                              <p:pRg st="2" end="2"/>
                                            </p:txEl>
                                          </p:spTgt>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14">
                                            <p:txEl>
                                              <p:pRg st="3" end="3"/>
                                            </p:txEl>
                                          </p:spTgt>
                                        </p:tgtEl>
                                        <p:attrNameLst>
                                          <p:attrName>style.visibility</p:attrName>
                                        </p:attrNameLst>
                                      </p:cBhvr>
                                      <p:to>
                                        <p:strVal val="visible"/>
                                      </p:to>
                                    </p:set>
                                    <p:animEffect transition="in" filter="wipe(down)">
                                      <p:cBhvr>
                                        <p:cTn id="87" dur="5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fecha 3">
            <a:extLst>
              <a:ext uri="{FF2B5EF4-FFF2-40B4-BE49-F238E27FC236}">
                <a16:creationId xmlns:a16="http://schemas.microsoft.com/office/drawing/2014/main" id="{D26FC822-E22E-44CD-A272-B22961BF167E}"/>
              </a:ext>
            </a:extLst>
          </p:cNvPr>
          <p:cNvSpPr>
            <a:spLocks noGrp="1"/>
          </p:cNvSpPr>
          <p:nvPr>
            <p:ph type="dt" sz="half" idx="10"/>
          </p:nvPr>
        </p:nvSpPr>
        <p:spPr/>
        <p:txBody>
          <a:bodyPr/>
          <a:lstStyle/>
          <a:p>
            <a:fld id="{6955B599-0A90-4C19-805A-B6A209E563E3}"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486895BB-18C6-4B23-8B32-484B1ADC2D49}"/>
              </a:ext>
            </a:extLst>
          </p:cNvPr>
          <p:cNvSpPr>
            <a:spLocks noGrp="1"/>
          </p:cNvSpPr>
          <p:nvPr>
            <p:ph type="sldNum" sz="quarter" idx="12"/>
          </p:nvPr>
        </p:nvSpPr>
        <p:spPr>
          <a:xfrm>
            <a:off x="9334783" y="560618"/>
            <a:ext cx="2743200" cy="365125"/>
          </a:xfrm>
        </p:spPr>
        <p:txBody>
          <a:bodyPr/>
          <a:lstStyle/>
          <a:p>
            <a:fld id="{6D22F896-40B5-4ADD-8801-0D06FADFA095}" type="slidenum">
              <a:rPr lang="en-US" sz="2400" b="1" smtClean="0">
                <a:solidFill>
                  <a:srgbClr val="FFFF00"/>
                </a:solidFill>
              </a:rPr>
              <a:t>73</a:t>
            </a:fld>
            <a:endParaRPr lang="en-US" sz="2400" b="1" dirty="0">
              <a:solidFill>
                <a:srgbClr val="FFFF00"/>
              </a:solidFill>
            </a:endParaRPr>
          </a:p>
        </p:txBody>
      </p:sp>
      <p:pic>
        <p:nvPicPr>
          <p:cNvPr id="7" name="Picture 2">
            <a:extLst>
              <a:ext uri="{FF2B5EF4-FFF2-40B4-BE49-F238E27FC236}">
                <a16:creationId xmlns:a16="http://schemas.microsoft.com/office/drawing/2014/main" id="{447FB503-F076-48F1-9600-B55F5180E07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69590" b="64717"/>
          <a:stretch/>
        </p:blipFill>
        <p:spPr bwMode="auto">
          <a:xfrm>
            <a:off x="205409" y="260960"/>
            <a:ext cx="1954696" cy="2206488"/>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a:extLst>
              <a:ext uri="{FF2B5EF4-FFF2-40B4-BE49-F238E27FC236}">
                <a16:creationId xmlns:a16="http://schemas.microsoft.com/office/drawing/2014/main" id="{D8C661BB-B9CC-44CA-AAA8-CF93A513DF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076" r="53146" b="65082"/>
          <a:stretch/>
        </p:blipFill>
        <p:spPr bwMode="auto">
          <a:xfrm>
            <a:off x="2300911" y="218660"/>
            <a:ext cx="1858615" cy="220648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a:extLst>
              <a:ext uri="{FF2B5EF4-FFF2-40B4-BE49-F238E27FC236}">
                <a16:creationId xmlns:a16="http://schemas.microsoft.com/office/drawing/2014/main" id="{53FA20BF-F81B-4AC9-8B19-271C178B4A3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447" r="35194" b="65905"/>
          <a:stretch/>
        </p:blipFill>
        <p:spPr bwMode="auto">
          <a:xfrm>
            <a:off x="4300332" y="218661"/>
            <a:ext cx="1583633" cy="2206488"/>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a:extLst>
              <a:ext uri="{FF2B5EF4-FFF2-40B4-BE49-F238E27FC236}">
                <a16:creationId xmlns:a16="http://schemas.microsoft.com/office/drawing/2014/main" id="{E097F8D1-3091-48B2-819F-8D0E44612A4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513" t="33666" r="72998" b="29770"/>
          <a:stretch/>
        </p:blipFill>
        <p:spPr bwMode="auto">
          <a:xfrm>
            <a:off x="205409" y="2594111"/>
            <a:ext cx="1954696" cy="233569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D4DA8C47-8784-4C0B-8328-27864DC26A6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6216" t="35558" r="53231" b="30804"/>
          <a:stretch/>
        </p:blipFill>
        <p:spPr bwMode="auto">
          <a:xfrm>
            <a:off x="2353920" y="2594110"/>
            <a:ext cx="1805606" cy="233569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a:extLst>
              <a:ext uri="{FF2B5EF4-FFF2-40B4-BE49-F238E27FC236}">
                <a16:creationId xmlns:a16="http://schemas.microsoft.com/office/drawing/2014/main" id="{FB9226BE-E005-48B5-9C00-F48E516EFCB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8355" t="32854" r="32770" b="30584"/>
          <a:stretch/>
        </p:blipFill>
        <p:spPr bwMode="auto">
          <a:xfrm>
            <a:off x="4300331" y="2594111"/>
            <a:ext cx="1583633" cy="2335695"/>
          </a:xfrm>
          <a:prstGeom prst="rect">
            <a:avLst/>
          </a:prstGeom>
          <a:noFill/>
          <a:extLst>
            <a:ext uri="{909E8E84-426E-40DD-AFC4-6F175D3DCCD1}">
              <a14:hiddenFill xmlns:a14="http://schemas.microsoft.com/office/drawing/2010/main">
                <a:solidFill>
                  <a:srgbClr val="FFFFFF"/>
                </a:solidFill>
              </a14:hiddenFill>
            </a:ext>
          </a:extLst>
        </p:spPr>
      </p:pic>
      <p:sp>
        <p:nvSpPr>
          <p:cNvPr id="6" name="Flecha: a la derecha 5">
            <a:extLst>
              <a:ext uri="{FF2B5EF4-FFF2-40B4-BE49-F238E27FC236}">
                <a16:creationId xmlns:a16="http://schemas.microsoft.com/office/drawing/2014/main" id="{0C6992B5-9688-4FD1-8556-406E00E04F64}"/>
              </a:ext>
            </a:extLst>
          </p:cNvPr>
          <p:cNvSpPr/>
          <p:nvPr/>
        </p:nvSpPr>
        <p:spPr>
          <a:xfrm>
            <a:off x="1585290" y="4929806"/>
            <a:ext cx="4373217" cy="17592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ELLOS REGULAN NUESTRA VIDA </a:t>
            </a:r>
            <a:endParaRPr lang="es-PE" sz="2400" dirty="0">
              <a:solidFill>
                <a:schemeClr val="bg1"/>
              </a:solidFill>
              <a:latin typeface="Arial Black" panose="020B0A04020102020204" pitchFamily="34" charset="0"/>
            </a:endParaRPr>
          </a:p>
        </p:txBody>
      </p:sp>
      <p:sp>
        <p:nvSpPr>
          <p:cNvPr id="13" name="CuadroTexto 12">
            <a:extLst>
              <a:ext uri="{FF2B5EF4-FFF2-40B4-BE49-F238E27FC236}">
                <a16:creationId xmlns:a16="http://schemas.microsoft.com/office/drawing/2014/main" id="{A0B482D3-0151-4E35-8AC6-C3011417D591}"/>
              </a:ext>
            </a:extLst>
          </p:cNvPr>
          <p:cNvSpPr txBox="1"/>
          <p:nvPr/>
        </p:nvSpPr>
        <p:spPr>
          <a:xfrm>
            <a:off x="6190421" y="448690"/>
            <a:ext cx="5145157" cy="954107"/>
          </a:xfrm>
          <a:prstGeom prst="rect">
            <a:avLst/>
          </a:prstGeom>
          <a:noFill/>
        </p:spPr>
        <p:txBody>
          <a:bodyPr wrap="square" rtlCol="0">
            <a:spAutoFit/>
          </a:bodyPr>
          <a:lstStyle/>
          <a:p>
            <a:pPr algn="ctr"/>
            <a:r>
              <a:rPr lang="es-MX" sz="2800" b="1" dirty="0">
                <a:solidFill>
                  <a:srgbClr val="FFC000"/>
                </a:solidFill>
                <a:latin typeface="Arial Black" panose="020B0A04020102020204" pitchFamily="34" charset="0"/>
              </a:rPr>
              <a:t>NEUROTRANSMISORES Y COMPORTAMIENTO</a:t>
            </a:r>
            <a:endParaRPr lang="es-PE" sz="2800" b="1" dirty="0">
              <a:solidFill>
                <a:srgbClr val="FFC000"/>
              </a:solidFill>
              <a:latin typeface="Arial Black" panose="020B0A04020102020204" pitchFamily="34" charset="0"/>
            </a:endParaRPr>
          </a:p>
        </p:txBody>
      </p:sp>
      <p:pic>
        <p:nvPicPr>
          <p:cNvPr id="15" name="Picture 2">
            <a:extLst>
              <a:ext uri="{FF2B5EF4-FFF2-40B4-BE49-F238E27FC236}">
                <a16:creationId xmlns:a16="http://schemas.microsoft.com/office/drawing/2014/main" id="{0C5ACBE7-7CB5-4BC4-A6BF-4B69B56F24F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8131" t="70521" r="30947"/>
          <a:stretch/>
        </p:blipFill>
        <p:spPr bwMode="auto">
          <a:xfrm>
            <a:off x="6096000" y="3525079"/>
            <a:ext cx="2910840" cy="319639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Hombre Señalando PNG para descargar gratis">
            <a:extLst>
              <a:ext uri="{FF2B5EF4-FFF2-40B4-BE49-F238E27FC236}">
                <a16:creationId xmlns:a16="http://schemas.microsoft.com/office/drawing/2014/main" id="{15370D2B-0716-4633-9793-5393E6B5834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95360" y="2467448"/>
            <a:ext cx="3482623" cy="3627437"/>
          </a:xfrm>
          <a:prstGeom prst="rect">
            <a:avLst/>
          </a:prstGeom>
          <a:noFill/>
          <a:extLst>
            <a:ext uri="{909E8E84-426E-40DD-AFC4-6F175D3DCCD1}">
              <a14:hiddenFill xmlns:a14="http://schemas.microsoft.com/office/drawing/2010/main">
                <a:solidFill>
                  <a:srgbClr val="FFFFFF"/>
                </a:solidFill>
              </a14:hiddenFill>
            </a:ext>
          </a:extLst>
        </p:spPr>
      </p:pic>
      <p:sp>
        <p:nvSpPr>
          <p:cNvPr id="14" name="Bocadillo nube: nube 13">
            <a:extLst>
              <a:ext uri="{FF2B5EF4-FFF2-40B4-BE49-F238E27FC236}">
                <a16:creationId xmlns:a16="http://schemas.microsoft.com/office/drawing/2014/main" id="{48031558-FB09-4F97-BA9E-2EDF2E40AD7B}"/>
              </a:ext>
            </a:extLst>
          </p:cNvPr>
          <p:cNvSpPr/>
          <p:nvPr/>
        </p:nvSpPr>
        <p:spPr>
          <a:xfrm>
            <a:off x="6841436" y="1402798"/>
            <a:ext cx="5145156" cy="1721322"/>
          </a:xfrm>
          <a:prstGeom prst="cloudCallout">
            <a:avLst>
              <a:gd name="adj1" fmla="val 22438"/>
              <a:gd name="adj2" fmla="val 6173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b="1" dirty="0"/>
              <a:t>Esta químicamente explicado </a:t>
            </a:r>
            <a:endParaRPr lang="es-PE" sz="3200" b="1" dirty="0"/>
          </a:p>
        </p:txBody>
      </p:sp>
    </p:spTree>
    <p:extLst>
      <p:ext uri="{BB962C8B-B14F-4D97-AF65-F5344CB8AC3E}">
        <p14:creationId xmlns:p14="http://schemas.microsoft.com/office/powerpoint/2010/main" val="28473301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wipe(down)">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wipe(down)">
                                      <p:cBhvr>
                                        <p:cTn id="32" dur="500"/>
                                        <p:tgtEl>
                                          <p:spTgt spid="8"/>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wipe(down)">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grpId="0" nodeType="clickEffect">
                                  <p:stCondLst>
                                    <p:cond delay="0"/>
                                  </p:stCondLst>
                                  <p:childTnLst>
                                    <p:set>
                                      <p:cBhvr>
                                        <p:cTn id="56" dur="1" fill="hold">
                                          <p:stCondLst>
                                            <p:cond delay="0"/>
                                          </p:stCondLst>
                                        </p:cTn>
                                        <p:tgtEl>
                                          <p:spTgt spid="6"/>
                                        </p:tgtEl>
                                        <p:attrNameLst>
                                          <p:attrName>style.visibility</p:attrName>
                                        </p:attrNameLst>
                                      </p:cBhvr>
                                      <p:to>
                                        <p:strVal val="visible"/>
                                      </p:to>
                                    </p:set>
                                    <p:animEffect transition="in" filter="wipe(down)">
                                      <p:cBhvr>
                                        <p:cTn id="5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p:bldP spid="14"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F0FDD8DE-C10A-4074-8211-C096E05470D7}"/>
              </a:ext>
            </a:extLst>
          </p:cNvPr>
          <p:cNvSpPr>
            <a:spLocks noGrp="1"/>
          </p:cNvSpPr>
          <p:nvPr>
            <p:ph type="title"/>
          </p:nvPr>
        </p:nvSpPr>
        <p:spPr>
          <a:xfrm>
            <a:off x="887963" y="114961"/>
            <a:ext cx="10618237" cy="607226"/>
          </a:xfrm>
          <a:solidFill>
            <a:schemeClr val="accent6">
              <a:lumMod val="75000"/>
            </a:schemeClr>
          </a:solidFill>
        </p:spPr>
        <p:txBody>
          <a:bodyPr>
            <a:normAutofit fontScale="90000"/>
          </a:bodyPr>
          <a:lstStyle/>
          <a:p>
            <a:r>
              <a:rPr lang="es-ES" dirty="0">
                <a:latin typeface="Arial Black" panose="020B0A04020102020204" pitchFamily="34" charset="0"/>
              </a:rPr>
              <a:t>LOS PRINCIPALES NEUROTRASMISORES</a:t>
            </a:r>
            <a:endParaRPr lang="es-PE" dirty="0">
              <a:latin typeface="Arial Black" panose="020B0A04020102020204" pitchFamily="34" charset="0"/>
            </a:endParaRPr>
          </a:p>
        </p:txBody>
      </p:sp>
      <p:sp>
        <p:nvSpPr>
          <p:cNvPr id="7" name="CuadroTexto 6">
            <a:extLst>
              <a:ext uri="{FF2B5EF4-FFF2-40B4-BE49-F238E27FC236}">
                <a16:creationId xmlns:a16="http://schemas.microsoft.com/office/drawing/2014/main" id="{1956809F-1E69-4AEC-8A94-6AB9A67EB143}"/>
              </a:ext>
            </a:extLst>
          </p:cNvPr>
          <p:cNvSpPr txBox="1"/>
          <p:nvPr/>
        </p:nvSpPr>
        <p:spPr>
          <a:xfrm>
            <a:off x="167951" y="2565918"/>
            <a:ext cx="3303037" cy="954107"/>
          </a:xfrm>
          <a:prstGeom prst="rect">
            <a:avLst/>
          </a:prstGeom>
          <a:noFill/>
        </p:spPr>
        <p:txBody>
          <a:bodyPr wrap="square" rtlCol="0">
            <a:spAutoFit/>
          </a:bodyPr>
          <a:lstStyle/>
          <a:p>
            <a:r>
              <a:rPr lang="es-ES" sz="2800" b="1" dirty="0"/>
              <a:t>NORADRENALINA</a:t>
            </a:r>
          </a:p>
          <a:p>
            <a:r>
              <a:rPr lang="es-ES" sz="2800" b="1" dirty="0"/>
              <a:t>Atención e interés</a:t>
            </a:r>
            <a:endParaRPr lang="es-PE" sz="2800" b="1" dirty="0"/>
          </a:p>
        </p:txBody>
      </p:sp>
      <p:sp>
        <p:nvSpPr>
          <p:cNvPr id="8" name="CuadroTexto 7">
            <a:extLst>
              <a:ext uri="{FF2B5EF4-FFF2-40B4-BE49-F238E27FC236}">
                <a16:creationId xmlns:a16="http://schemas.microsoft.com/office/drawing/2014/main" id="{BC6446CB-E4C1-4374-A1C5-008039CF0681}"/>
              </a:ext>
            </a:extLst>
          </p:cNvPr>
          <p:cNvSpPr txBox="1"/>
          <p:nvPr/>
        </p:nvSpPr>
        <p:spPr>
          <a:xfrm>
            <a:off x="196221" y="5185493"/>
            <a:ext cx="3303037" cy="1384995"/>
          </a:xfrm>
          <a:prstGeom prst="rect">
            <a:avLst/>
          </a:prstGeom>
          <a:noFill/>
        </p:spPr>
        <p:txBody>
          <a:bodyPr wrap="square" rtlCol="0">
            <a:spAutoFit/>
          </a:bodyPr>
          <a:lstStyle/>
          <a:p>
            <a:pPr algn="ctr"/>
            <a:r>
              <a:rPr lang="es-ES" sz="2800" b="1" dirty="0"/>
              <a:t>SEROTONINA/</a:t>
            </a:r>
          </a:p>
          <a:p>
            <a:pPr algn="ctr"/>
            <a:r>
              <a:rPr lang="es-ES" sz="2800" b="1" dirty="0"/>
              <a:t>ENDORFINAS</a:t>
            </a:r>
          </a:p>
          <a:p>
            <a:pPr algn="ctr"/>
            <a:r>
              <a:rPr lang="es-ES" sz="2800" b="1" dirty="0"/>
              <a:t>Satisfacción </a:t>
            </a:r>
            <a:endParaRPr lang="es-PE" sz="2800" b="1" dirty="0"/>
          </a:p>
        </p:txBody>
      </p:sp>
      <p:sp>
        <p:nvSpPr>
          <p:cNvPr id="9" name="CuadroTexto 8">
            <a:extLst>
              <a:ext uri="{FF2B5EF4-FFF2-40B4-BE49-F238E27FC236}">
                <a16:creationId xmlns:a16="http://schemas.microsoft.com/office/drawing/2014/main" id="{BC0CFFB3-8114-4376-80AC-1D48C121EE74}"/>
              </a:ext>
            </a:extLst>
          </p:cNvPr>
          <p:cNvSpPr txBox="1"/>
          <p:nvPr/>
        </p:nvSpPr>
        <p:spPr>
          <a:xfrm>
            <a:off x="4393797" y="5400938"/>
            <a:ext cx="3303037" cy="954107"/>
          </a:xfrm>
          <a:prstGeom prst="rect">
            <a:avLst/>
          </a:prstGeom>
          <a:noFill/>
        </p:spPr>
        <p:txBody>
          <a:bodyPr wrap="square" rtlCol="0">
            <a:spAutoFit/>
          </a:bodyPr>
          <a:lstStyle/>
          <a:p>
            <a:pPr algn="ctr"/>
            <a:r>
              <a:rPr lang="es-ES" sz="2800" b="1" dirty="0"/>
              <a:t>ADRENALINA</a:t>
            </a:r>
          </a:p>
          <a:p>
            <a:pPr algn="ctr"/>
            <a:r>
              <a:rPr lang="es-ES" sz="2800" b="1" dirty="0"/>
              <a:t>Decisión /acción</a:t>
            </a:r>
            <a:endParaRPr lang="es-PE" sz="2800" b="1" dirty="0"/>
          </a:p>
        </p:txBody>
      </p:sp>
      <p:sp>
        <p:nvSpPr>
          <p:cNvPr id="10" name="CuadroTexto 9">
            <a:extLst>
              <a:ext uri="{FF2B5EF4-FFF2-40B4-BE49-F238E27FC236}">
                <a16:creationId xmlns:a16="http://schemas.microsoft.com/office/drawing/2014/main" id="{DA381F4F-F90C-481C-9F80-3D7B860CC7D7}"/>
              </a:ext>
            </a:extLst>
          </p:cNvPr>
          <p:cNvSpPr txBox="1"/>
          <p:nvPr/>
        </p:nvSpPr>
        <p:spPr>
          <a:xfrm>
            <a:off x="8311956" y="3056291"/>
            <a:ext cx="3657601" cy="954107"/>
          </a:xfrm>
          <a:prstGeom prst="rect">
            <a:avLst/>
          </a:prstGeom>
          <a:noFill/>
        </p:spPr>
        <p:txBody>
          <a:bodyPr wrap="square" rtlCol="0">
            <a:spAutoFit/>
          </a:bodyPr>
          <a:lstStyle/>
          <a:p>
            <a:pPr algn="ctr"/>
            <a:r>
              <a:rPr lang="es-ES" sz="2800" b="1" dirty="0"/>
              <a:t>OXITOCINA</a:t>
            </a:r>
          </a:p>
          <a:p>
            <a:pPr algn="ctr"/>
            <a:r>
              <a:rPr lang="es-ES" sz="2800" b="1" dirty="0"/>
              <a:t>Confianza (madres)</a:t>
            </a:r>
            <a:endParaRPr lang="es-PE" sz="2800" b="1" dirty="0"/>
          </a:p>
        </p:txBody>
      </p:sp>
      <p:sp>
        <p:nvSpPr>
          <p:cNvPr id="11" name="CuadroTexto 10">
            <a:extLst>
              <a:ext uri="{FF2B5EF4-FFF2-40B4-BE49-F238E27FC236}">
                <a16:creationId xmlns:a16="http://schemas.microsoft.com/office/drawing/2014/main" id="{821BC3F4-3F1B-4200-A909-5F0ACF7CCDB4}"/>
              </a:ext>
            </a:extLst>
          </p:cNvPr>
          <p:cNvSpPr txBox="1"/>
          <p:nvPr/>
        </p:nvSpPr>
        <p:spPr>
          <a:xfrm>
            <a:off x="4432043" y="980008"/>
            <a:ext cx="3701143" cy="954107"/>
          </a:xfrm>
          <a:prstGeom prst="rect">
            <a:avLst/>
          </a:prstGeom>
          <a:noFill/>
        </p:spPr>
        <p:txBody>
          <a:bodyPr wrap="square" rtlCol="0">
            <a:spAutoFit/>
          </a:bodyPr>
          <a:lstStyle/>
          <a:p>
            <a:pPr algn="ctr"/>
            <a:r>
              <a:rPr lang="es-ES" sz="2800" b="1" dirty="0"/>
              <a:t>DOPAMINA</a:t>
            </a:r>
          </a:p>
          <a:p>
            <a:pPr algn="ctr"/>
            <a:r>
              <a:rPr lang="es-ES" sz="2800" b="1" dirty="0"/>
              <a:t>Motivación /Deseo</a:t>
            </a:r>
            <a:endParaRPr lang="es-PE" sz="2800" b="1" dirty="0"/>
          </a:p>
        </p:txBody>
      </p:sp>
      <p:sp>
        <p:nvSpPr>
          <p:cNvPr id="12" name="Flecha: a la derecha 11">
            <a:extLst>
              <a:ext uri="{FF2B5EF4-FFF2-40B4-BE49-F238E27FC236}">
                <a16:creationId xmlns:a16="http://schemas.microsoft.com/office/drawing/2014/main" id="{9B87BFF7-CB1A-4AA3-8265-995D71609422}"/>
              </a:ext>
            </a:extLst>
          </p:cNvPr>
          <p:cNvSpPr/>
          <p:nvPr/>
        </p:nvSpPr>
        <p:spPr>
          <a:xfrm rot="20282839">
            <a:off x="2272147" y="1447516"/>
            <a:ext cx="2184245"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3" name="Flecha: a la derecha 12">
            <a:extLst>
              <a:ext uri="{FF2B5EF4-FFF2-40B4-BE49-F238E27FC236}">
                <a16:creationId xmlns:a16="http://schemas.microsoft.com/office/drawing/2014/main" id="{27729704-224A-47A3-82C5-5D20B3577332}"/>
              </a:ext>
            </a:extLst>
          </p:cNvPr>
          <p:cNvSpPr/>
          <p:nvPr/>
        </p:nvSpPr>
        <p:spPr>
          <a:xfrm rot="2106463">
            <a:off x="7929608" y="1625896"/>
            <a:ext cx="2184245"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4" name="Flecha: a la derecha 13">
            <a:extLst>
              <a:ext uri="{FF2B5EF4-FFF2-40B4-BE49-F238E27FC236}">
                <a16:creationId xmlns:a16="http://schemas.microsoft.com/office/drawing/2014/main" id="{522CC116-AD76-4675-A63C-7704E7AA0139}"/>
              </a:ext>
            </a:extLst>
          </p:cNvPr>
          <p:cNvSpPr/>
          <p:nvPr/>
        </p:nvSpPr>
        <p:spPr>
          <a:xfrm rot="8061024">
            <a:off x="7679197" y="4670600"/>
            <a:ext cx="2356968"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sp>
        <p:nvSpPr>
          <p:cNvPr id="15" name="Flecha: a la derecha 14">
            <a:extLst>
              <a:ext uri="{FF2B5EF4-FFF2-40B4-BE49-F238E27FC236}">
                <a16:creationId xmlns:a16="http://schemas.microsoft.com/office/drawing/2014/main" id="{048ADADC-D896-49D4-BB42-E7CDC54A26FB}"/>
              </a:ext>
            </a:extLst>
          </p:cNvPr>
          <p:cNvSpPr/>
          <p:nvPr/>
        </p:nvSpPr>
        <p:spPr>
          <a:xfrm rot="10800000">
            <a:off x="3221856" y="5570538"/>
            <a:ext cx="1210187" cy="784507"/>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PE"/>
          </a:p>
        </p:txBody>
      </p:sp>
      <p:pic>
        <p:nvPicPr>
          <p:cNvPr id="16" name="Imagen 15">
            <a:extLst>
              <a:ext uri="{FF2B5EF4-FFF2-40B4-BE49-F238E27FC236}">
                <a16:creationId xmlns:a16="http://schemas.microsoft.com/office/drawing/2014/main" id="{9D5E4A63-C0F1-4947-8B33-D7F8318C2A8D}"/>
              </a:ext>
            </a:extLst>
          </p:cNvPr>
          <p:cNvPicPr>
            <a:picLocks noChangeAspect="1"/>
          </p:cNvPicPr>
          <p:nvPr/>
        </p:nvPicPr>
        <p:blipFill>
          <a:blip r:embed="rId2"/>
          <a:stretch>
            <a:fillRect/>
          </a:stretch>
        </p:blipFill>
        <p:spPr>
          <a:xfrm>
            <a:off x="3583282" y="2206408"/>
            <a:ext cx="4636987" cy="3002007"/>
          </a:xfrm>
          <a:prstGeom prst="rect">
            <a:avLst/>
          </a:prstGeom>
        </p:spPr>
      </p:pic>
      <p:sp>
        <p:nvSpPr>
          <p:cNvPr id="2" name="Marcador de fecha 1">
            <a:extLst>
              <a:ext uri="{FF2B5EF4-FFF2-40B4-BE49-F238E27FC236}">
                <a16:creationId xmlns:a16="http://schemas.microsoft.com/office/drawing/2014/main" id="{04D5BC52-B128-488D-9D6C-B6D22501D313}"/>
              </a:ext>
            </a:extLst>
          </p:cNvPr>
          <p:cNvSpPr>
            <a:spLocks noGrp="1"/>
          </p:cNvSpPr>
          <p:nvPr>
            <p:ph type="dt" sz="half" idx="10"/>
          </p:nvPr>
        </p:nvSpPr>
        <p:spPr/>
        <p:txBody>
          <a:bodyPr/>
          <a:lstStyle/>
          <a:p>
            <a:fld id="{5B965903-85D7-4D51-ABA6-033C0F96BE36}"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670F2F5-FF72-4073-8BDA-E58AF04BC4A5}"/>
              </a:ext>
            </a:extLst>
          </p:cNvPr>
          <p:cNvSpPr>
            <a:spLocks noGrp="1"/>
          </p:cNvSpPr>
          <p:nvPr>
            <p:ph type="sldNum" sz="quarter" idx="12"/>
          </p:nvPr>
        </p:nvSpPr>
        <p:spPr>
          <a:xfrm>
            <a:off x="9226357" y="797445"/>
            <a:ext cx="2743200" cy="365125"/>
          </a:xfrm>
        </p:spPr>
        <p:txBody>
          <a:bodyPr/>
          <a:lstStyle/>
          <a:p>
            <a:fld id="{6D22F896-40B5-4ADD-8801-0D06FADFA095}" type="slidenum">
              <a:rPr lang="en-US" sz="2400" b="1" smtClean="0">
                <a:solidFill>
                  <a:srgbClr val="FFFF00"/>
                </a:solidFill>
              </a:rPr>
              <a:t>74</a:t>
            </a:fld>
            <a:endParaRPr lang="en-US" sz="2400" b="1" dirty="0">
              <a:solidFill>
                <a:srgbClr val="FFFF00"/>
              </a:solidFill>
            </a:endParaRPr>
          </a:p>
        </p:txBody>
      </p:sp>
    </p:spTree>
    <p:extLst>
      <p:ext uri="{BB962C8B-B14F-4D97-AF65-F5344CB8AC3E}">
        <p14:creationId xmlns:p14="http://schemas.microsoft.com/office/powerpoint/2010/main" val="494746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500" fill="hold"/>
                                        <p:tgtEl>
                                          <p:spTgt spid="13"/>
                                        </p:tgtEl>
                                        <p:attrNameLst>
                                          <p:attrName>ppt_w</p:attrName>
                                        </p:attrNameLst>
                                      </p:cBhvr>
                                      <p:tavLst>
                                        <p:tav tm="0">
                                          <p:val>
                                            <p:fltVal val="0"/>
                                          </p:val>
                                        </p:tav>
                                        <p:tav tm="100000">
                                          <p:val>
                                            <p:strVal val="#ppt_w"/>
                                          </p:val>
                                        </p:tav>
                                      </p:tavLst>
                                    </p:anim>
                                    <p:anim calcmode="lin" valueType="num">
                                      <p:cBhvr>
                                        <p:cTn id="29" dur="500" fill="hold"/>
                                        <p:tgtEl>
                                          <p:spTgt spid="13"/>
                                        </p:tgtEl>
                                        <p:attrNameLst>
                                          <p:attrName>ppt_h</p:attrName>
                                        </p:attrNameLst>
                                      </p:cBhvr>
                                      <p:tavLst>
                                        <p:tav tm="0">
                                          <p:val>
                                            <p:fltVal val="0"/>
                                          </p:val>
                                        </p:tav>
                                        <p:tav tm="100000">
                                          <p:val>
                                            <p:strVal val="#ppt_h"/>
                                          </p:val>
                                        </p:tav>
                                      </p:tavLst>
                                    </p:anim>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 calcmode="lin" valueType="num">
                                      <p:cBhvr>
                                        <p:cTn id="35" dur="500" fill="hold"/>
                                        <p:tgtEl>
                                          <p:spTgt spid="10"/>
                                        </p:tgtEl>
                                        <p:attrNameLst>
                                          <p:attrName>ppt_w</p:attrName>
                                        </p:attrNameLst>
                                      </p:cBhvr>
                                      <p:tavLst>
                                        <p:tav tm="0">
                                          <p:val>
                                            <p:fltVal val="0"/>
                                          </p:val>
                                        </p:tav>
                                        <p:tav tm="100000">
                                          <p:val>
                                            <p:strVal val="#ppt_w"/>
                                          </p:val>
                                        </p:tav>
                                      </p:tavLst>
                                    </p:anim>
                                    <p:anim calcmode="lin" valueType="num">
                                      <p:cBhvr>
                                        <p:cTn id="36" dur="500" fill="hold"/>
                                        <p:tgtEl>
                                          <p:spTgt spid="10"/>
                                        </p:tgtEl>
                                        <p:attrNameLst>
                                          <p:attrName>ppt_h</p:attrName>
                                        </p:attrNameLst>
                                      </p:cBhvr>
                                      <p:tavLst>
                                        <p:tav tm="0">
                                          <p:val>
                                            <p:fltVal val="0"/>
                                          </p:val>
                                        </p:tav>
                                        <p:tav tm="100000">
                                          <p:val>
                                            <p:strVal val="#ppt_h"/>
                                          </p:val>
                                        </p:tav>
                                      </p:tavLst>
                                    </p:anim>
                                    <p:animEffect transition="in" filter="fade">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 calcmode="lin" valueType="num">
                                      <p:cBhvr>
                                        <p:cTn id="42" dur="500" fill="hold"/>
                                        <p:tgtEl>
                                          <p:spTgt spid="14"/>
                                        </p:tgtEl>
                                        <p:attrNameLst>
                                          <p:attrName>ppt_w</p:attrName>
                                        </p:attrNameLst>
                                      </p:cBhvr>
                                      <p:tavLst>
                                        <p:tav tm="0">
                                          <p:val>
                                            <p:fltVal val="0"/>
                                          </p:val>
                                        </p:tav>
                                        <p:tav tm="100000">
                                          <p:val>
                                            <p:strVal val="#ppt_w"/>
                                          </p:val>
                                        </p:tav>
                                      </p:tavLst>
                                    </p:anim>
                                    <p:anim calcmode="lin" valueType="num">
                                      <p:cBhvr>
                                        <p:cTn id="43" dur="500" fill="hold"/>
                                        <p:tgtEl>
                                          <p:spTgt spid="14"/>
                                        </p:tgtEl>
                                        <p:attrNameLst>
                                          <p:attrName>ppt_h</p:attrName>
                                        </p:attrNameLst>
                                      </p:cBhvr>
                                      <p:tavLst>
                                        <p:tav tm="0">
                                          <p:val>
                                            <p:fltVal val="0"/>
                                          </p:val>
                                        </p:tav>
                                        <p:tav tm="100000">
                                          <p:val>
                                            <p:strVal val="#ppt_h"/>
                                          </p:val>
                                        </p:tav>
                                      </p:tavLst>
                                    </p:anim>
                                    <p:animEffect transition="in" filter="fade">
                                      <p:cBhvr>
                                        <p:cTn id="44" dur="500"/>
                                        <p:tgtEl>
                                          <p:spTgt spid="14"/>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500" fill="hold"/>
                                        <p:tgtEl>
                                          <p:spTgt spid="9"/>
                                        </p:tgtEl>
                                        <p:attrNameLst>
                                          <p:attrName>ppt_w</p:attrName>
                                        </p:attrNameLst>
                                      </p:cBhvr>
                                      <p:tavLst>
                                        <p:tav tm="0">
                                          <p:val>
                                            <p:fltVal val="0"/>
                                          </p:val>
                                        </p:tav>
                                        <p:tav tm="100000">
                                          <p:val>
                                            <p:strVal val="#ppt_w"/>
                                          </p:val>
                                        </p:tav>
                                      </p:tavLst>
                                    </p:anim>
                                    <p:anim calcmode="lin" valueType="num">
                                      <p:cBhvr>
                                        <p:cTn id="50" dur="500" fill="hold"/>
                                        <p:tgtEl>
                                          <p:spTgt spid="9"/>
                                        </p:tgtEl>
                                        <p:attrNameLst>
                                          <p:attrName>ppt_h</p:attrName>
                                        </p:attrNameLst>
                                      </p:cBhvr>
                                      <p:tavLst>
                                        <p:tav tm="0">
                                          <p:val>
                                            <p:fltVal val="0"/>
                                          </p:val>
                                        </p:tav>
                                        <p:tav tm="100000">
                                          <p:val>
                                            <p:strVal val="#ppt_h"/>
                                          </p:val>
                                        </p:tav>
                                      </p:tavLst>
                                    </p:anim>
                                    <p:animEffect transition="in" filter="fade">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5"/>
                                        </p:tgtEl>
                                        <p:attrNameLst>
                                          <p:attrName>style.visibility</p:attrName>
                                        </p:attrNameLst>
                                      </p:cBhvr>
                                      <p:to>
                                        <p:strVal val="visible"/>
                                      </p:to>
                                    </p:set>
                                    <p:anim calcmode="lin" valueType="num">
                                      <p:cBhvr>
                                        <p:cTn id="56" dur="500" fill="hold"/>
                                        <p:tgtEl>
                                          <p:spTgt spid="15"/>
                                        </p:tgtEl>
                                        <p:attrNameLst>
                                          <p:attrName>ppt_w</p:attrName>
                                        </p:attrNameLst>
                                      </p:cBhvr>
                                      <p:tavLst>
                                        <p:tav tm="0">
                                          <p:val>
                                            <p:fltVal val="0"/>
                                          </p:val>
                                        </p:tav>
                                        <p:tav tm="100000">
                                          <p:val>
                                            <p:strVal val="#ppt_w"/>
                                          </p:val>
                                        </p:tav>
                                      </p:tavLst>
                                    </p:anim>
                                    <p:anim calcmode="lin" valueType="num">
                                      <p:cBhvr>
                                        <p:cTn id="57" dur="500" fill="hold"/>
                                        <p:tgtEl>
                                          <p:spTgt spid="15"/>
                                        </p:tgtEl>
                                        <p:attrNameLst>
                                          <p:attrName>ppt_h</p:attrName>
                                        </p:attrNameLst>
                                      </p:cBhvr>
                                      <p:tavLst>
                                        <p:tav tm="0">
                                          <p:val>
                                            <p:fltVal val="0"/>
                                          </p:val>
                                        </p:tav>
                                        <p:tav tm="100000">
                                          <p:val>
                                            <p:strVal val="#ppt_h"/>
                                          </p:val>
                                        </p:tav>
                                      </p:tavLst>
                                    </p:anim>
                                    <p:animEffect transition="in" filter="fade">
                                      <p:cBhvr>
                                        <p:cTn id="58" dur="5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 calcmode="lin" valueType="num">
                                      <p:cBhvr>
                                        <p:cTn id="63" dur="500" fill="hold"/>
                                        <p:tgtEl>
                                          <p:spTgt spid="8"/>
                                        </p:tgtEl>
                                        <p:attrNameLst>
                                          <p:attrName>ppt_w</p:attrName>
                                        </p:attrNameLst>
                                      </p:cBhvr>
                                      <p:tavLst>
                                        <p:tav tm="0">
                                          <p:val>
                                            <p:fltVal val="0"/>
                                          </p:val>
                                        </p:tav>
                                        <p:tav tm="100000">
                                          <p:val>
                                            <p:strVal val="#ppt_w"/>
                                          </p:val>
                                        </p:tav>
                                      </p:tavLst>
                                    </p:anim>
                                    <p:anim calcmode="lin" valueType="num">
                                      <p:cBhvr>
                                        <p:cTn id="64" dur="500" fill="hold"/>
                                        <p:tgtEl>
                                          <p:spTgt spid="8"/>
                                        </p:tgtEl>
                                        <p:attrNameLst>
                                          <p:attrName>ppt_h</p:attrName>
                                        </p:attrNameLst>
                                      </p:cBhvr>
                                      <p:tavLst>
                                        <p:tav tm="0">
                                          <p:val>
                                            <p:fltVal val="0"/>
                                          </p:val>
                                        </p:tav>
                                        <p:tav tm="100000">
                                          <p:val>
                                            <p:strVal val="#ppt_h"/>
                                          </p:val>
                                        </p:tav>
                                      </p:tavLst>
                                    </p:anim>
                                    <p:animEffect transition="in" filter="fade">
                                      <p:cBhvr>
                                        <p:cTn id="65" dur="5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500" fill="hold"/>
                                        <p:tgtEl>
                                          <p:spTgt spid="16"/>
                                        </p:tgtEl>
                                        <p:attrNameLst>
                                          <p:attrName>ppt_w</p:attrName>
                                        </p:attrNameLst>
                                      </p:cBhvr>
                                      <p:tavLst>
                                        <p:tav tm="0">
                                          <p:val>
                                            <p:fltVal val="0"/>
                                          </p:val>
                                        </p:tav>
                                        <p:tav tm="100000">
                                          <p:val>
                                            <p:strVal val="#ppt_w"/>
                                          </p:val>
                                        </p:tav>
                                      </p:tavLst>
                                    </p:anim>
                                    <p:anim calcmode="lin" valueType="num">
                                      <p:cBhvr>
                                        <p:cTn id="71" dur="500" fill="hold"/>
                                        <p:tgtEl>
                                          <p:spTgt spid="16"/>
                                        </p:tgtEl>
                                        <p:attrNameLst>
                                          <p:attrName>ppt_h</p:attrName>
                                        </p:attrNameLst>
                                      </p:cBhvr>
                                      <p:tavLst>
                                        <p:tav tm="0">
                                          <p:val>
                                            <p:fltVal val="0"/>
                                          </p:val>
                                        </p:tav>
                                        <p:tav tm="100000">
                                          <p:val>
                                            <p:strVal val="#ppt_h"/>
                                          </p:val>
                                        </p:tav>
                                      </p:tavLst>
                                    </p:anim>
                                    <p:animEffect transition="in" filter="fade">
                                      <p:cBhvr>
                                        <p:cTn id="7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animBg="1"/>
      <p:bldP spid="13" grpId="0" animBg="1"/>
      <p:bldP spid="14" grpId="0" animBg="1"/>
      <p:bldP spid="15" grpId="0" animBg="1"/>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53548" y="184269"/>
            <a:ext cx="10084904" cy="756635"/>
          </a:xfrm>
        </p:spPr>
        <p:txBody>
          <a:bodyPr>
            <a:noAutofit/>
          </a:bodyPr>
          <a:lstStyle/>
          <a:p>
            <a:pPr algn="ctr"/>
            <a:r>
              <a:rPr lang="es-ES" sz="4800" b="1" dirty="0">
                <a:solidFill>
                  <a:srgbClr val="FFFF00"/>
                </a:solidFill>
                <a:latin typeface="Arial Black" panose="020B0A04020102020204" pitchFamily="34" charset="0"/>
              </a:rPr>
              <a:t>ÉTICA DE LA PERSONALIDAD</a:t>
            </a:r>
            <a:endParaRPr lang="es-ES" sz="4800" dirty="0">
              <a:solidFill>
                <a:srgbClr val="FFFF00"/>
              </a:solidFill>
              <a:latin typeface="Arial Black" panose="020B0A04020102020204" pitchFamily="34" charset="0"/>
            </a:endParaRPr>
          </a:p>
        </p:txBody>
      </p:sp>
      <p:sp>
        <p:nvSpPr>
          <p:cNvPr id="3" name="2 Marcador de contenido"/>
          <p:cNvSpPr>
            <a:spLocks noGrp="1"/>
          </p:cNvSpPr>
          <p:nvPr>
            <p:ph idx="1"/>
          </p:nvPr>
        </p:nvSpPr>
        <p:spPr>
          <a:xfrm>
            <a:off x="168965" y="940904"/>
            <a:ext cx="11854070" cy="5618921"/>
          </a:xfrm>
        </p:spPr>
        <p:txBody>
          <a:bodyPr>
            <a:normAutofit/>
          </a:bodyPr>
          <a:lstStyle/>
          <a:p>
            <a:pPr algn="just"/>
            <a:r>
              <a:rPr lang="es-MX" sz="3200" b="1" dirty="0"/>
              <a:t>El éxito pasó a ser más una función de la personalidad, de la imagen pública, de las actitudes y conductas, habilidades y técnicas que hacen funcionar los procesos de la interacción humana. </a:t>
            </a:r>
          </a:p>
          <a:p>
            <a:pPr algn="just"/>
            <a:r>
              <a:rPr lang="es-MX" sz="3200" b="1" dirty="0">
                <a:solidFill>
                  <a:srgbClr val="FF0000"/>
                </a:solidFill>
              </a:rPr>
              <a:t>La ética de la personalidad tomó dos sendas: </a:t>
            </a:r>
            <a:r>
              <a:rPr lang="es-MX" sz="3200" b="1" dirty="0"/>
              <a:t>la de las técnicas de relaciones públicas y humanas y la actitud mental positiva (AMP).</a:t>
            </a:r>
          </a:p>
          <a:p>
            <a:pPr algn="just"/>
            <a:r>
              <a:rPr lang="es-MX" sz="3200" b="1" dirty="0">
                <a:solidFill>
                  <a:srgbClr val="FF0000"/>
                </a:solidFill>
              </a:rPr>
              <a:t>Tiene partes manipuladoras o falaces: </a:t>
            </a:r>
            <a:r>
              <a:rPr lang="es-MX" sz="3200" b="1" dirty="0"/>
              <a:t>técnicas para gustar a los demás,  o fingir interés por los intereses de los otros para obtener de ellos lo que uno quisiera o usar el “aspecto poderoso” , o intimidar a la gente para desviarla de su camino de vida.</a:t>
            </a:r>
            <a:endParaRPr lang="es-ES" sz="3200" b="1" dirty="0"/>
          </a:p>
          <a:p>
            <a:pPr algn="just"/>
            <a:endParaRPr lang="es-ES" dirty="0"/>
          </a:p>
        </p:txBody>
      </p:sp>
      <p:sp>
        <p:nvSpPr>
          <p:cNvPr id="4" name="Marcador de fecha 3">
            <a:extLst>
              <a:ext uri="{FF2B5EF4-FFF2-40B4-BE49-F238E27FC236}">
                <a16:creationId xmlns:a16="http://schemas.microsoft.com/office/drawing/2014/main" id="{7C9C0030-EF91-4FEC-A071-B05E2819372F}"/>
              </a:ext>
            </a:extLst>
          </p:cNvPr>
          <p:cNvSpPr>
            <a:spLocks noGrp="1"/>
          </p:cNvSpPr>
          <p:nvPr>
            <p:ph type="dt" sz="half" idx="10"/>
          </p:nvPr>
        </p:nvSpPr>
        <p:spPr/>
        <p:txBody>
          <a:bodyPr/>
          <a:lstStyle/>
          <a:p>
            <a:fld id="{A988ADD4-93EA-4657-A4FA-A937194C0414}"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7BB82185-0372-4131-8B59-055E2C28E0A3}"/>
              </a:ext>
            </a:extLst>
          </p:cNvPr>
          <p:cNvSpPr>
            <a:spLocks noGrp="1"/>
          </p:cNvSpPr>
          <p:nvPr>
            <p:ph type="sldNum" sz="quarter" idx="12"/>
          </p:nvPr>
        </p:nvSpPr>
        <p:spPr>
          <a:xfrm>
            <a:off x="11463131" y="298175"/>
            <a:ext cx="559904" cy="365125"/>
          </a:xfrm>
        </p:spPr>
        <p:txBody>
          <a:bodyPr/>
          <a:lstStyle/>
          <a:p>
            <a:fld id="{6D22F896-40B5-4ADD-8801-0D06FADFA095}" type="slidenum">
              <a:rPr lang="en-US" sz="2400" b="1" smtClean="0">
                <a:solidFill>
                  <a:srgbClr val="FFFF00"/>
                </a:solidFill>
              </a:rPr>
              <a:t>75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865007" y="162942"/>
            <a:ext cx="8869253" cy="1066800"/>
          </a:xfrm>
        </p:spPr>
        <p:txBody>
          <a:bodyPr>
            <a:noAutofit/>
          </a:bodyPr>
          <a:lstStyle/>
          <a:p>
            <a:pPr algn="ctr"/>
            <a:br>
              <a:rPr lang="es-ES" sz="5400" b="1" dirty="0">
                <a:solidFill>
                  <a:schemeClr val="hlink"/>
                </a:solidFill>
              </a:rPr>
            </a:br>
            <a:r>
              <a:rPr lang="es-ES" sz="5400" b="1" dirty="0">
                <a:solidFill>
                  <a:srgbClr val="FFFF00"/>
                </a:solidFill>
                <a:latin typeface="Arial Black" panose="020B0A04020102020204" pitchFamily="34" charset="0"/>
              </a:rPr>
              <a:t>GRANDEZA PRIMARIA</a:t>
            </a:r>
            <a:br>
              <a:rPr lang="es-ES" sz="5400" b="1" dirty="0">
                <a:solidFill>
                  <a:srgbClr val="FFFF00"/>
                </a:solidFill>
              </a:rPr>
            </a:br>
            <a:endParaRPr lang="es-ES" sz="5400" dirty="0">
              <a:solidFill>
                <a:srgbClr val="FFFF00"/>
              </a:solidFill>
            </a:endParaRPr>
          </a:p>
        </p:txBody>
      </p:sp>
      <p:sp>
        <p:nvSpPr>
          <p:cNvPr id="3" name="2 Marcador de contenido"/>
          <p:cNvSpPr>
            <a:spLocks noGrp="1"/>
          </p:cNvSpPr>
          <p:nvPr>
            <p:ph idx="1"/>
          </p:nvPr>
        </p:nvSpPr>
        <p:spPr>
          <a:xfrm>
            <a:off x="258417" y="1285859"/>
            <a:ext cx="7176053" cy="5022175"/>
          </a:xfrm>
        </p:spPr>
        <p:txBody>
          <a:bodyPr>
            <a:noAutofit/>
          </a:bodyPr>
          <a:lstStyle/>
          <a:p>
            <a:pPr algn="just"/>
            <a:r>
              <a:rPr lang="es-MX" sz="5400" b="1" dirty="0"/>
              <a:t>Es la integridad profunda y fuerza fundamental del carácter. </a:t>
            </a:r>
          </a:p>
          <a:p>
            <a:pPr algn="just"/>
            <a:r>
              <a:rPr lang="es-MX" sz="5400" b="1" dirty="0"/>
              <a:t>Ética del carácter</a:t>
            </a:r>
            <a:endParaRPr lang="es-ES" sz="5400" dirty="0"/>
          </a:p>
        </p:txBody>
      </p:sp>
      <p:pic>
        <p:nvPicPr>
          <p:cNvPr id="4" name="Picture 2" descr="Go to fullsize image">
            <a:hlinkClick r:id="rId2"/>
          </p:cNvPr>
          <p:cNvPicPr>
            <a:picLocks noChangeAspect="1" noChangeArrowheads="1"/>
          </p:cNvPicPr>
          <p:nvPr/>
        </p:nvPicPr>
        <p:blipFill>
          <a:blip r:embed="rId3"/>
          <a:srcRect/>
          <a:stretch>
            <a:fillRect/>
          </a:stretch>
        </p:blipFill>
        <p:spPr bwMode="auto">
          <a:xfrm>
            <a:off x="7618761" y="1285858"/>
            <a:ext cx="4314821" cy="5022175"/>
          </a:xfrm>
          <a:prstGeom prst="rect">
            <a:avLst/>
          </a:prstGeom>
          <a:noFill/>
          <a:ln w="9525">
            <a:noFill/>
            <a:miter lim="800000"/>
            <a:headEnd/>
            <a:tailEnd/>
          </a:ln>
        </p:spPr>
      </p:pic>
      <p:sp>
        <p:nvSpPr>
          <p:cNvPr id="5" name="Marcador de fecha 4">
            <a:extLst>
              <a:ext uri="{FF2B5EF4-FFF2-40B4-BE49-F238E27FC236}">
                <a16:creationId xmlns:a16="http://schemas.microsoft.com/office/drawing/2014/main" id="{862EAE4D-7EBC-4BF5-8B15-36936F07E4F3}"/>
              </a:ext>
            </a:extLst>
          </p:cNvPr>
          <p:cNvSpPr>
            <a:spLocks noGrp="1"/>
          </p:cNvSpPr>
          <p:nvPr>
            <p:ph type="dt" sz="half" idx="10"/>
          </p:nvPr>
        </p:nvSpPr>
        <p:spPr/>
        <p:txBody>
          <a:bodyPr/>
          <a:lstStyle/>
          <a:p>
            <a:fld id="{A54B222D-437C-48A8-BDEC-BE589901B575}"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8193A762-BAFF-408A-AFC5-F64EFF2C0DDC}"/>
              </a:ext>
            </a:extLst>
          </p:cNvPr>
          <p:cNvSpPr>
            <a:spLocks noGrp="1"/>
          </p:cNvSpPr>
          <p:nvPr>
            <p:ph type="sldNum" sz="quarter" idx="12"/>
          </p:nvPr>
        </p:nvSpPr>
        <p:spPr/>
        <p:txBody>
          <a:bodyPr/>
          <a:lstStyle/>
          <a:p>
            <a:fld id="{6D22F896-40B5-4ADD-8801-0D06FADFA095}" type="slidenum">
              <a:rPr lang="en-US" sz="2400" b="1" smtClean="0">
                <a:solidFill>
                  <a:srgbClr val="FFFF00"/>
                </a:solidFill>
              </a:rPr>
              <a:t>76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95078" y="142852"/>
            <a:ext cx="10001843" cy="846291"/>
          </a:xfrm>
        </p:spPr>
        <p:txBody>
          <a:bodyPr>
            <a:normAutofit fontScale="90000"/>
          </a:bodyPr>
          <a:lstStyle/>
          <a:p>
            <a:pPr algn="ctr"/>
            <a:r>
              <a:rPr lang="es-ES" sz="6000" b="1" dirty="0">
                <a:solidFill>
                  <a:srgbClr val="FFFF00"/>
                </a:solidFill>
                <a:latin typeface="Arial Black" panose="020B0A04020102020204" pitchFamily="34" charset="0"/>
              </a:rPr>
              <a:t>GRANDEZA SECUNDARIA</a:t>
            </a:r>
            <a:r>
              <a:rPr lang="es-MX" sz="6000" b="1" dirty="0">
                <a:solidFill>
                  <a:srgbClr val="FFFF00"/>
                </a:solidFill>
                <a:latin typeface="Arial Black" panose="020B0A04020102020204" pitchFamily="34" charset="0"/>
              </a:rPr>
              <a:t> </a:t>
            </a:r>
            <a:endParaRPr lang="es-ES" dirty="0">
              <a:solidFill>
                <a:srgbClr val="FFFF00"/>
              </a:solidFill>
            </a:endParaRPr>
          </a:p>
        </p:txBody>
      </p:sp>
      <p:sp>
        <p:nvSpPr>
          <p:cNvPr id="3" name="2 Marcador de contenido"/>
          <p:cNvSpPr>
            <a:spLocks noGrp="1"/>
          </p:cNvSpPr>
          <p:nvPr>
            <p:ph idx="1"/>
          </p:nvPr>
        </p:nvSpPr>
        <p:spPr>
          <a:xfrm>
            <a:off x="272467" y="989143"/>
            <a:ext cx="11680993" cy="4894822"/>
          </a:xfrm>
        </p:spPr>
        <p:txBody>
          <a:bodyPr>
            <a:normAutofit/>
          </a:bodyPr>
          <a:lstStyle/>
          <a:p>
            <a:pPr algn="just"/>
            <a:r>
              <a:rPr lang="es-MX" sz="3200" b="1" dirty="0"/>
              <a:t>Son estrategias de influencia y tácticas para que los demás actúen como lo deseo, es la ética de la personalidad. </a:t>
            </a:r>
          </a:p>
          <a:p>
            <a:pPr algn="just"/>
            <a:r>
              <a:rPr lang="es-MX" sz="3200" b="1" dirty="0"/>
              <a:t>Nunca tendré éxito si mi carácter es imperfecto marcado por la duplicidad y la falta de sinceridad. </a:t>
            </a:r>
          </a:p>
          <a:p>
            <a:pPr algn="just"/>
            <a:r>
              <a:rPr lang="es-MX" sz="3200" b="1" dirty="0"/>
              <a:t>La duplicidad alimentará la desconfianza y me percibiré manipulador.</a:t>
            </a:r>
          </a:p>
          <a:p>
            <a:pPr algn="just"/>
            <a:r>
              <a:rPr lang="es-MX" sz="3200" b="1" dirty="0"/>
              <a:t> Los hábitos representan la internalización de principios correctos que cimientan la felicidad y el éxito.</a:t>
            </a:r>
            <a:endParaRPr lang="es-ES" sz="3200" b="1" dirty="0"/>
          </a:p>
          <a:p>
            <a:endParaRPr lang="es-ES" dirty="0"/>
          </a:p>
        </p:txBody>
      </p:sp>
      <p:pic>
        <p:nvPicPr>
          <p:cNvPr id="4" name="Picture 8" descr="Go to fullsize image">
            <a:hlinkClick r:id="rId2"/>
          </p:cNvPr>
          <p:cNvPicPr>
            <a:picLocks noChangeAspect="1" noChangeArrowheads="1"/>
          </p:cNvPicPr>
          <p:nvPr/>
        </p:nvPicPr>
        <p:blipFill>
          <a:blip r:embed="rId3"/>
          <a:srcRect/>
          <a:stretch>
            <a:fillRect/>
          </a:stretch>
        </p:blipFill>
        <p:spPr bwMode="auto">
          <a:xfrm>
            <a:off x="8441635" y="5372934"/>
            <a:ext cx="3217610" cy="1357322"/>
          </a:xfrm>
          <a:prstGeom prst="rect">
            <a:avLst/>
          </a:prstGeom>
          <a:noFill/>
          <a:ln w="9525">
            <a:noFill/>
            <a:miter lim="800000"/>
            <a:headEnd/>
            <a:tailEnd/>
          </a:ln>
        </p:spPr>
      </p:pic>
      <p:sp>
        <p:nvSpPr>
          <p:cNvPr id="5" name="Marcador de fecha 4">
            <a:extLst>
              <a:ext uri="{FF2B5EF4-FFF2-40B4-BE49-F238E27FC236}">
                <a16:creationId xmlns:a16="http://schemas.microsoft.com/office/drawing/2014/main" id="{2074214C-E961-4A3A-A8EF-EAF1D4E05D8F}"/>
              </a:ext>
            </a:extLst>
          </p:cNvPr>
          <p:cNvSpPr>
            <a:spLocks noGrp="1"/>
          </p:cNvSpPr>
          <p:nvPr>
            <p:ph type="dt" sz="half" idx="10"/>
          </p:nvPr>
        </p:nvSpPr>
        <p:spPr/>
        <p:txBody>
          <a:bodyPr/>
          <a:lstStyle/>
          <a:p>
            <a:fld id="{1A86E3DD-1926-4308-A0FF-84A62D2C0DDC}" type="datetime1">
              <a:rPr lang="es-PE" sz="2400" b="1" smtClean="0">
                <a:solidFill>
                  <a:srgbClr val="FF0000"/>
                </a:solidFill>
              </a:rPr>
              <a:t>29/08/2024</a:t>
            </a:fld>
            <a:endParaRPr lang="en-US" sz="2400" b="1" dirty="0">
              <a:solidFill>
                <a:srgbClr val="FF0000"/>
              </a:solidFill>
            </a:endParaRPr>
          </a:p>
        </p:txBody>
      </p:sp>
      <p:sp>
        <p:nvSpPr>
          <p:cNvPr id="6" name="Marcador de número de diapositiva 5">
            <a:extLst>
              <a:ext uri="{FF2B5EF4-FFF2-40B4-BE49-F238E27FC236}">
                <a16:creationId xmlns:a16="http://schemas.microsoft.com/office/drawing/2014/main" id="{FA2AFC7F-CF94-49B1-B738-6A9065D93B08}"/>
              </a:ext>
            </a:extLst>
          </p:cNvPr>
          <p:cNvSpPr>
            <a:spLocks noGrp="1"/>
          </p:cNvSpPr>
          <p:nvPr>
            <p:ph type="sldNum" sz="quarter" idx="12"/>
          </p:nvPr>
        </p:nvSpPr>
        <p:spPr>
          <a:xfrm>
            <a:off x="11240358" y="383434"/>
            <a:ext cx="679174" cy="365125"/>
          </a:xfrm>
        </p:spPr>
        <p:txBody>
          <a:bodyPr/>
          <a:lstStyle/>
          <a:p>
            <a:fld id="{6D22F896-40B5-4ADD-8801-0D06FADFA095}" type="slidenum">
              <a:rPr lang="en-US" sz="2400" b="1" smtClean="0">
                <a:solidFill>
                  <a:srgbClr val="FFFF00"/>
                </a:solidFill>
              </a:rPr>
              <a:t>77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ppt_x"/>
                                          </p:val>
                                        </p:tav>
                                        <p:tav tm="100000">
                                          <p:val>
                                            <p:strVal val="#ppt_x"/>
                                          </p:val>
                                        </p:tav>
                                      </p:tavLst>
                                    </p:anim>
                                    <p:anim calcmode="lin" valueType="num">
                                      <p:cBhvr additive="base">
                                        <p:cTn id="3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9" name="1 Título"/>
          <p:cNvSpPr>
            <a:spLocks noGrp="1"/>
          </p:cNvSpPr>
          <p:nvPr>
            <p:ph type="title" idx="4294967295"/>
          </p:nvPr>
        </p:nvSpPr>
        <p:spPr>
          <a:xfrm>
            <a:off x="1981200" y="179092"/>
            <a:ext cx="8229600" cy="1066800"/>
          </a:xfrm>
        </p:spPr>
        <p:txBody>
          <a:bodyPr>
            <a:noAutofit/>
          </a:bodyPr>
          <a:lstStyle/>
          <a:p>
            <a:pPr marL="342900" indent="-342900" algn="ctr">
              <a:defRPr/>
            </a:pPr>
            <a:r>
              <a:rPr lang="es-MX" sz="7200" dirty="0">
                <a:solidFill>
                  <a:srgbClr val="FFFF00"/>
                </a:solidFill>
                <a:effectLst>
                  <a:outerShdw blurRad="38100" dist="38100" dir="2700000" algn="tl">
                    <a:srgbClr val="C0C0C0"/>
                  </a:outerShdw>
                </a:effectLst>
                <a:latin typeface="Haettenschweiler" pitchFamily="34" charset="0"/>
              </a:rPr>
              <a:t>El poder de un paradigma.</a:t>
            </a:r>
            <a:endParaRPr lang="es-ES" sz="7200" dirty="0">
              <a:solidFill>
                <a:srgbClr val="FFFF00"/>
              </a:solidFill>
              <a:effectLst>
                <a:outerShdw blurRad="38100" dist="38100" dir="2700000" algn="tl">
                  <a:srgbClr val="C0C0C0"/>
                </a:outerShdw>
              </a:effectLst>
              <a:latin typeface="Haettenschweiler" pitchFamily="34" charset="0"/>
            </a:endParaRPr>
          </a:p>
        </p:txBody>
      </p:sp>
      <p:sp>
        <p:nvSpPr>
          <p:cNvPr id="13316" name="2 Marcador de contenido"/>
          <p:cNvSpPr>
            <a:spLocks noGrp="1"/>
          </p:cNvSpPr>
          <p:nvPr>
            <p:ph idx="4294967295"/>
          </p:nvPr>
        </p:nvSpPr>
        <p:spPr>
          <a:xfrm>
            <a:off x="178904" y="1388360"/>
            <a:ext cx="11867322" cy="5290547"/>
          </a:xfrm>
        </p:spPr>
        <p:txBody>
          <a:bodyPr>
            <a:normAutofit/>
          </a:bodyPr>
          <a:lstStyle/>
          <a:p>
            <a:pPr algn="just"/>
            <a:r>
              <a:rPr lang="es-MX" dirty="0"/>
              <a:t> </a:t>
            </a:r>
            <a:r>
              <a:rPr lang="es-MX" sz="4400" b="1" dirty="0"/>
              <a:t>Los hábitos representan la internalización de los principios correctos que cimientan la felicidad y el éxito duraderos.</a:t>
            </a:r>
          </a:p>
          <a:p>
            <a:pPr algn="just"/>
            <a:r>
              <a:rPr lang="es-MX" sz="4400" b="1" dirty="0">
                <a:solidFill>
                  <a:srgbClr val="FF0000"/>
                </a:solidFill>
              </a:rPr>
              <a:t>Paradigma: </a:t>
            </a:r>
            <a:r>
              <a:rPr lang="es-MX" sz="4400" b="1" dirty="0"/>
              <a:t>Modelo, teoría, percepción, supuesto o marco de referencia. </a:t>
            </a:r>
          </a:p>
          <a:p>
            <a:pPr algn="just"/>
            <a:r>
              <a:rPr lang="es-MX" sz="4400" b="1" dirty="0"/>
              <a:t>Es el modelo en que vemos el mundo, como percepción, comprensión e interpretación. </a:t>
            </a:r>
          </a:p>
          <a:p>
            <a:pPr algn="just" eaLnBrk="1" hangingPunct="1">
              <a:buFontTx/>
              <a:buNone/>
            </a:pPr>
            <a:endParaRPr lang="es-MX" sz="4400" b="1" dirty="0"/>
          </a:p>
        </p:txBody>
      </p:sp>
      <p:sp>
        <p:nvSpPr>
          <p:cNvPr id="2" name="Marcador de fecha 1">
            <a:extLst>
              <a:ext uri="{FF2B5EF4-FFF2-40B4-BE49-F238E27FC236}">
                <a16:creationId xmlns:a16="http://schemas.microsoft.com/office/drawing/2014/main" id="{FBFDFD15-F0AE-417A-B580-9B002644B972}"/>
              </a:ext>
            </a:extLst>
          </p:cNvPr>
          <p:cNvSpPr>
            <a:spLocks noGrp="1"/>
          </p:cNvSpPr>
          <p:nvPr>
            <p:ph type="dt" sz="half" idx="10"/>
          </p:nvPr>
        </p:nvSpPr>
        <p:spPr/>
        <p:txBody>
          <a:bodyPr/>
          <a:lstStyle/>
          <a:p>
            <a:fld id="{80787C04-B141-4C54-93F7-5976BC0209F8}"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F34C319E-D0C7-4F15-9EDD-5F27D933D509}"/>
              </a:ext>
            </a:extLst>
          </p:cNvPr>
          <p:cNvSpPr>
            <a:spLocks noGrp="1"/>
          </p:cNvSpPr>
          <p:nvPr>
            <p:ph type="sldNum" sz="quarter" idx="12"/>
          </p:nvPr>
        </p:nvSpPr>
        <p:spPr/>
        <p:txBody>
          <a:bodyPr/>
          <a:lstStyle/>
          <a:p>
            <a:fld id="{6D22F896-40B5-4ADD-8801-0D06FADFA095}" type="slidenum">
              <a:rPr lang="en-US" sz="2400" b="1" smtClean="0">
                <a:solidFill>
                  <a:srgbClr val="FFFF00"/>
                </a:solidFill>
              </a:rPr>
              <a:t>78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9379"/>
                                        </p:tgtEl>
                                        <p:attrNameLst>
                                          <p:attrName>style.visibility</p:attrName>
                                        </p:attrNameLst>
                                      </p:cBhvr>
                                      <p:to>
                                        <p:strVal val="visible"/>
                                      </p:to>
                                    </p:set>
                                    <p:anim calcmode="lin" valueType="num">
                                      <p:cBhvr additive="base">
                                        <p:cTn id="7" dur="500" fill="hold"/>
                                        <p:tgtEl>
                                          <p:spTgt spid="229379"/>
                                        </p:tgtEl>
                                        <p:attrNameLst>
                                          <p:attrName>ppt_x</p:attrName>
                                        </p:attrNameLst>
                                      </p:cBhvr>
                                      <p:tavLst>
                                        <p:tav tm="0">
                                          <p:val>
                                            <p:strVal val="#ppt_x"/>
                                          </p:val>
                                        </p:tav>
                                        <p:tav tm="100000">
                                          <p:val>
                                            <p:strVal val="#ppt_x"/>
                                          </p:val>
                                        </p:tav>
                                      </p:tavLst>
                                    </p:anim>
                                    <p:anim calcmode="lin" valueType="num">
                                      <p:cBhvr additive="base">
                                        <p:cTn id="8" dur="500" fill="hold"/>
                                        <p:tgtEl>
                                          <p:spTgt spid="22937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3316">
                                            <p:txEl>
                                              <p:pRg st="0" end="0"/>
                                            </p:txEl>
                                          </p:spTgt>
                                        </p:tgtEl>
                                        <p:attrNameLst>
                                          <p:attrName>style.visibility</p:attrName>
                                        </p:attrNameLst>
                                      </p:cBhvr>
                                      <p:to>
                                        <p:strVal val="visible"/>
                                      </p:to>
                                    </p:set>
                                    <p:anim calcmode="lin" valueType="num">
                                      <p:cBhvr additive="base">
                                        <p:cTn id="13" dur="500" fill="hold"/>
                                        <p:tgtEl>
                                          <p:spTgt spid="13316">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331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316">
                                            <p:txEl>
                                              <p:pRg st="1" end="1"/>
                                            </p:txEl>
                                          </p:spTgt>
                                        </p:tgtEl>
                                        <p:attrNameLst>
                                          <p:attrName>style.visibility</p:attrName>
                                        </p:attrNameLst>
                                      </p:cBhvr>
                                      <p:to>
                                        <p:strVal val="visible"/>
                                      </p:to>
                                    </p:set>
                                    <p:anim calcmode="lin" valueType="num">
                                      <p:cBhvr additive="base">
                                        <p:cTn id="19" dur="500" fill="hold"/>
                                        <p:tgtEl>
                                          <p:spTgt spid="13316">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331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3316">
                                            <p:txEl>
                                              <p:pRg st="2" end="2"/>
                                            </p:txEl>
                                          </p:spTgt>
                                        </p:tgtEl>
                                        <p:attrNameLst>
                                          <p:attrName>style.visibility</p:attrName>
                                        </p:attrNameLst>
                                      </p:cBhvr>
                                      <p:to>
                                        <p:strVal val="visible"/>
                                      </p:to>
                                    </p:set>
                                    <p:anim calcmode="lin" valueType="num">
                                      <p:cBhvr additive="base">
                                        <p:cTn id="25" dur="500" fill="hold"/>
                                        <p:tgtEl>
                                          <p:spTgt spid="13316">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331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9379" grpId="0"/>
      <p:bldP spid="13316" grpId="0" build="p"/>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descr="Go to fullsize image">
            <a:hlinkClick r:id="rId3"/>
          </p:cNvPr>
          <p:cNvPicPr>
            <a:picLocks noChangeAspect="1" noChangeArrowheads="1"/>
          </p:cNvPicPr>
          <p:nvPr/>
        </p:nvPicPr>
        <p:blipFill>
          <a:blip r:embed="rId4"/>
          <a:srcRect/>
          <a:stretch>
            <a:fillRect/>
          </a:stretch>
        </p:blipFill>
        <p:spPr bwMode="auto">
          <a:xfrm>
            <a:off x="5749808" y="131793"/>
            <a:ext cx="2507910" cy="1264429"/>
          </a:xfrm>
          <a:prstGeom prst="rect">
            <a:avLst/>
          </a:prstGeom>
          <a:noFill/>
          <a:ln w="9525">
            <a:noFill/>
            <a:miter lim="800000"/>
            <a:headEnd/>
            <a:tailEnd/>
          </a:ln>
        </p:spPr>
      </p:pic>
      <p:pic>
        <p:nvPicPr>
          <p:cNvPr id="14341" name="Picture 5" descr="Go to fullsize image">
            <a:hlinkClick r:id="rId5"/>
          </p:cNvPr>
          <p:cNvPicPr>
            <a:picLocks noChangeAspect="1" noChangeArrowheads="1"/>
          </p:cNvPicPr>
          <p:nvPr/>
        </p:nvPicPr>
        <p:blipFill>
          <a:blip r:embed="rId6"/>
          <a:srcRect/>
          <a:stretch>
            <a:fillRect/>
          </a:stretch>
        </p:blipFill>
        <p:spPr bwMode="auto">
          <a:xfrm>
            <a:off x="8298903" y="131793"/>
            <a:ext cx="1666670" cy="1285875"/>
          </a:xfrm>
          <a:prstGeom prst="rect">
            <a:avLst/>
          </a:prstGeom>
          <a:noFill/>
          <a:ln w="9525">
            <a:noFill/>
            <a:miter lim="800000"/>
            <a:headEnd/>
            <a:tailEnd/>
          </a:ln>
        </p:spPr>
      </p:pic>
      <p:pic>
        <p:nvPicPr>
          <p:cNvPr id="14342" name="Picture 6" descr="Go to fullsize image">
            <a:hlinkClick r:id="rId7"/>
          </p:cNvPr>
          <p:cNvPicPr>
            <a:picLocks noChangeAspect="1" noChangeArrowheads="1"/>
          </p:cNvPicPr>
          <p:nvPr/>
        </p:nvPicPr>
        <p:blipFill>
          <a:blip r:embed="rId8"/>
          <a:srcRect/>
          <a:stretch>
            <a:fillRect/>
          </a:stretch>
        </p:blipFill>
        <p:spPr bwMode="auto">
          <a:xfrm>
            <a:off x="3706934" y="234203"/>
            <a:ext cx="1957735" cy="994735"/>
          </a:xfrm>
          <a:prstGeom prst="rect">
            <a:avLst/>
          </a:prstGeom>
          <a:noFill/>
          <a:ln w="9525">
            <a:noFill/>
            <a:miter lim="800000"/>
            <a:headEnd/>
            <a:tailEnd/>
          </a:ln>
        </p:spPr>
      </p:pic>
      <p:pic>
        <p:nvPicPr>
          <p:cNvPr id="14343" name="Picture 7" descr="ejecutivos">
            <a:hlinkClick r:id="rId9"/>
          </p:cNvPr>
          <p:cNvPicPr>
            <a:picLocks noChangeAspect="1" noChangeArrowheads="1"/>
          </p:cNvPicPr>
          <p:nvPr/>
        </p:nvPicPr>
        <p:blipFill>
          <a:blip r:embed="rId10"/>
          <a:srcRect/>
          <a:stretch>
            <a:fillRect/>
          </a:stretch>
        </p:blipFill>
        <p:spPr bwMode="auto">
          <a:xfrm>
            <a:off x="106017" y="2610813"/>
            <a:ext cx="1031278" cy="1588672"/>
          </a:xfrm>
          <a:prstGeom prst="rect">
            <a:avLst/>
          </a:prstGeom>
          <a:noFill/>
          <a:ln w="9525">
            <a:noFill/>
            <a:miter lim="800000"/>
            <a:headEnd/>
            <a:tailEnd/>
          </a:ln>
        </p:spPr>
      </p:pic>
      <p:pic>
        <p:nvPicPr>
          <p:cNvPr id="14344" name="Picture 8" descr="Go to fullsize image">
            <a:hlinkClick r:id="rId11"/>
          </p:cNvPr>
          <p:cNvPicPr>
            <a:picLocks noChangeAspect="1" noChangeArrowheads="1"/>
          </p:cNvPicPr>
          <p:nvPr/>
        </p:nvPicPr>
        <p:blipFill>
          <a:blip r:embed="rId12"/>
          <a:srcRect/>
          <a:stretch>
            <a:fillRect/>
          </a:stretch>
        </p:blipFill>
        <p:spPr bwMode="auto">
          <a:xfrm>
            <a:off x="1071600" y="149644"/>
            <a:ext cx="2256651" cy="1228725"/>
          </a:xfrm>
          <a:prstGeom prst="rect">
            <a:avLst/>
          </a:prstGeom>
          <a:noFill/>
          <a:ln w="9525">
            <a:noFill/>
            <a:miter lim="800000"/>
            <a:headEnd/>
            <a:tailEnd/>
          </a:ln>
        </p:spPr>
      </p:pic>
      <p:pic>
        <p:nvPicPr>
          <p:cNvPr id="14346" name="Picture 10" descr="Go to fullsize image">
            <a:hlinkClick r:id="rId13"/>
          </p:cNvPr>
          <p:cNvPicPr>
            <a:picLocks noChangeAspect="1" noChangeArrowheads="1"/>
          </p:cNvPicPr>
          <p:nvPr/>
        </p:nvPicPr>
        <p:blipFill>
          <a:blip r:embed="rId14"/>
          <a:srcRect/>
          <a:stretch>
            <a:fillRect/>
          </a:stretch>
        </p:blipFill>
        <p:spPr bwMode="auto">
          <a:xfrm>
            <a:off x="10256638" y="563890"/>
            <a:ext cx="1730537" cy="1285875"/>
          </a:xfrm>
          <a:prstGeom prst="rect">
            <a:avLst/>
          </a:prstGeom>
          <a:noFill/>
          <a:ln w="9525">
            <a:noFill/>
            <a:miter lim="800000"/>
            <a:headEnd/>
            <a:tailEnd/>
          </a:ln>
        </p:spPr>
      </p:pic>
      <p:sp>
        <p:nvSpPr>
          <p:cNvPr id="2" name="Explosión: 8 puntos 1">
            <a:extLst>
              <a:ext uri="{FF2B5EF4-FFF2-40B4-BE49-F238E27FC236}">
                <a16:creationId xmlns:a16="http://schemas.microsoft.com/office/drawing/2014/main" id="{96C2CC57-3E7B-4067-BCD1-9BC05F83754C}"/>
              </a:ext>
            </a:extLst>
          </p:cNvPr>
          <p:cNvSpPr/>
          <p:nvPr/>
        </p:nvSpPr>
        <p:spPr>
          <a:xfrm>
            <a:off x="3887785" y="2509059"/>
            <a:ext cx="4678017" cy="1928827"/>
          </a:xfrm>
          <a:prstGeom prst="irregularSeal1">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800" dirty="0">
                <a:solidFill>
                  <a:schemeClr val="bg1"/>
                </a:solidFill>
                <a:latin typeface="Berlin Sans FB Demi" panose="020E0802020502020306" pitchFamily="34" charset="0"/>
              </a:rPr>
              <a:t>PARADIGMAS </a:t>
            </a:r>
            <a:endParaRPr lang="es-PE" sz="2800" dirty="0">
              <a:solidFill>
                <a:schemeClr val="bg1"/>
              </a:solidFill>
              <a:latin typeface="Berlin Sans FB Demi" panose="020E0802020502020306" pitchFamily="34" charset="0"/>
            </a:endParaRPr>
          </a:p>
        </p:txBody>
      </p:sp>
      <p:sp>
        <p:nvSpPr>
          <p:cNvPr id="3" name="CuadroTexto 2">
            <a:extLst>
              <a:ext uri="{FF2B5EF4-FFF2-40B4-BE49-F238E27FC236}">
                <a16:creationId xmlns:a16="http://schemas.microsoft.com/office/drawing/2014/main" id="{11F0EEED-4700-4A3B-A84A-35AA1ECCBF78}"/>
              </a:ext>
            </a:extLst>
          </p:cNvPr>
          <p:cNvSpPr txBox="1"/>
          <p:nvPr/>
        </p:nvSpPr>
        <p:spPr>
          <a:xfrm>
            <a:off x="999723" y="1533594"/>
            <a:ext cx="2959939" cy="1077218"/>
          </a:xfrm>
          <a:prstGeom prst="rect">
            <a:avLst/>
          </a:prstGeom>
          <a:noFill/>
        </p:spPr>
        <p:txBody>
          <a:bodyPr wrap="square" rtlCol="0">
            <a:spAutoFit/>
          </a:bodyPr>
          <a:lstStyle/>
          <a:p>
            <a:r>
              <a:rPr lang="es-MX" sz="3200" b="1" dirty="0">
                <a:latin typeface="Berlin Sans FB Demi" panose="020E0802020502020306" pitchFamily="34" charset="0"/>
              </a:rPr>
              <a:t>AMBIENTE DE COMPAÑEROS </a:t>
            </a:r>
            <a:endParaRPr lang="es-PE" sz="3200" b="1" dirty="0">
              <a:latin typeface="Berlin Sans FB Demi" panose="020E0802020502020306" pitchFamily="34" charset="0"/>
            </a:endParaRPr>
          </a:p>
        </p:txBody>
      </p:sp>
      <p:sp>
        <p:nvSpPr>
          <p:cNvPr id="17" name="CuadroTexto 16">
            <a:extLst>
              <a:ext uri="{FF2B5EF4-FFF2-40B4-BE49-F238E27FC236}">
                <a16:creationId xmlns:a16="http://schemas.microsoft.com/office/drawing/2014/main" id="{350DEB23-F9B6-4FC0-A4FD-7977CC0F68BC}"/>
              </a:ext>
            </a:extLst>
          </p:cNvPr>
          <p:cNvSpPr txBox="1"/>
          <p:nvPr/>
        </p:nvSpPr>
        <p:spPr>
          <a:xfrm>
            <a:off x="3890044" y="1236189"/>
            <a:ext cx="1957735" cy="584775"/>
          </a:xfrm>
          <a:prstGeom prst="rect">
            <a:avLst/>
          </a:prstGeom>
          <a:noFill/>
        </p:spPr>
        <p:txBody>
          <a:bodyPr wrap="square" rtlCol="0">
            <a:spAutoFit/>
          </a:bodyPr>
          <a:lstStyle/>
          <a:p>
            <a:r>
              <a:rPr lang="es-MX" sz="3200" b="1" dirty="0">
                <a:latin typeface="Berlin Sans FB Demi" panose="020E0802020502020306" pitchFamily="34" charset="0"/>
              </a:rPr>
              <a:t>ESCUELA </a:t>
            </a:r>
            <a:endParaRPr lang="es-PE" sz="3200" b="1" dirty="0">
              <a:latin typeface="Berlin Sans FB Demi" panose="020E0802020502020306" pitchFamily="34" charset="0"/>
            </a:endParaRPr>
          </a:p>
        </p:txBody>
      </p:sp>
      <p:sp>
        <p:nvSpPr>
          <p:cNvPr id="18" name="CuadroTexto 17">
            <a:extLst>
              <a:ext uri="{FF2B5EF4-FFF2-40B4-BE49-F238E27FC236}">
                <a16:creationId xmlns:a16="http://schemas.microsoft.com/office/drawing/2014/main" id="{2B22567D-E0EB-49E4-91EC-AEDAD3A906A8}"/>
              </a:ext>
            </a:extLst>
          </p:cNvPr>
          <p:cNvSpPr txBox="1"/>
          <p:nvPr/>
        </p:nvSpPr>
        <p:spPr>
          <a:xfrm>
            <a:off x="1174217" y="2915468"/>
            <a:ext cx="2676646" cy="1077218"/>
          </a:xfrm>
          <a:prstGeom prst="rect">
            <a:avLst/>
          </a:prstGeom>
          <a:noFill/>
        </p:spPr>
        <p:txBody>
          <a:bodyPr wrap="square" rtlCol="0">
            <a:spAutoFit/>
          </a:bodyPr>
          <a:lstStyle/>
          <a:p>
            <a:r>
              <a:rPr lang="es-MX" sz="3200" b="1" dirty="0">
                <a:latin typeface="Berlin Sans FB Demi" panose="020E0802020502020306" pitchFamily="34" charset="0"/>
              </a:rPr>
              <a:t>AMBIENTE DE TRABAJO </a:t>
            </a:r>
            <a:endParaRPr lang="es-PE" sz="3200" b="1" dirty="0">
              <a:latin typeface="Berlin Sans FB Demi" panose="020E0802020502020306" pitchFamily="34" charset="0"/>
            </a:endParaRPr>
          </a:p>
        </p:txBody>
      </p:sp>
      <p:sp>
        <p:nvSpPr>
          <p:cNvPr id="19" name="CuadroTexto 18">
            <a:extLst>
              <a:ext uri="{FF2B5EF4-FFF2-40B4-BE49-F238E27FC236}">
                <a16:creationId xmlns:a16="http://schemas.microsoft.com/office/drawing/2014/main" id="{BBD189F6-5C30-4A58-8F8B-A24C9181F34D}"/>
              </a:ext>
            </a:extLst>
          </p:cNvPr>
          <p:cNvSpPr txBox="1"/>
          <p:nvPr/>
        </p:nvSpPr>
        <p:spPr>
          <a:xfrm>
            <a:off x="6377944" y="1367865"/>
            <a:ext cx="1957735" cy="584775"/>
          </a:xfrm>
          <a:prstGeom prst="rect">
            <a:avLst/>
          </a:prstGeom>
          <a:noFill/>
        </p:spPr>
        <p:txBody>
          <a:bodyPr wrap="square" rtlCol="0">
            <a:spAutoFit/>
          </a:bodyPr>
          <a:lstStyle/>
          <a:p>
            <a:r>
              <a:rPr lang="es-MX" sz="3200" b="1" dirty="0">
                <a:latin typeface="Berlin Sans FB Demi" panose="020E0802020502020306" pitchFamily="34" charset="0"/>
              </a:rPr>
              <a:t>IGLESIA </a:t>
            </a:r>
            <a:endParaRPr lang="es-PE" sz="3200" b="1" dirty="0">
              <a:latin typeface="Berlin Sans FB Demi" panose="020E0802020502020306" pitchFamily="34" charset="0"/>
            </a:endParaRPr>
          </a:p>
        </p:txBody>
      </p:sp>
      <p:sp>
        <p:nvSpPr>
          <p:cNvPr id="20" name="CuadroTexto 19">
            <a:extLst>
              <a:ext uri="{FF2B5EF4-FFF2-40B4-BE49-F238E27FC236}">
                <a16:creationId xmlns:a16="http://schemas.microsoft.com/office/drawing/2014/main" id="{28F089E6-7944-4F0F-B531-E6D6E79A3E25}"/>
              </a:ext>
            </a:extLst>
          </p:cNvPr>
          <p:cNvSpPr txBox="1"/>
          <p:nvPr/>
        </p:nvSpPr>
        <p:spPr>
          <a:xfrm>
            <a:off x="8381274" y="1361598"/>
            <a:ext cx="1957735" cy="584775"/>
          </a:xfrm>
          <a:prstGeom prst="rect">
            <a:avLst/>
          </a:prstGeom>
          <a:noFill/>
        </p:spPr>
        <p:txBody>
          <a:bodyPr wrap="square" rtlCol="0">
            <a:spAutoFit/>
          </a:bodyPr>
          <a:lstStyle/>
          <a:p>
            <a:r>
              <a:rPr lang="es-MX" sz="3200" b="1" dirty="0">
                <a:latin typeface="Berlin Sans FB Demi" panose="020E0802020502020306" pitchFamily="34" charset="0"/>
              </a:rPr>
              <a:t>FAMILIA  </a:t>
            </a:r>
            <a:endParaRPr lang="es-PE" sz="3200" b="1" dirty="0">
              <a:latin typeface="Berlin Sans FB Demi" panose="020E0802020502020306" pitchFamily="34" charset="0"/>
            </a:endParaRPr>
          </a:p>
        </p:txBody>
      </p:sp>
      <p:sp>
        <p:nvSpPr>
          <p:cNvPr id="26" name="CuadroTexto 25">
            <a:extLst>
              <a:ext uri="{FF2B5EF4-FFF2-40B4-BE49-F238E27FC236}">
                <a16:creationId xmlns:a16="http://schemas.microsoft.com/office/drawing/2014/main" id="{02CA1F48-BDAC-4EDD-9ED5-D84D9B6E278B}"/>
              </a:ext>
            </a:extLst>
          </p:cNvPr>
          <p:cNvSpPr txBox="1"/>
          <p:nvPr/>
        </p:nvSpPr>
        <p:spPr>
          <a:xfrm>
            <a:off x="9676640" y="2027253"/>
            <a:ext cx="2157550" cy="584775"/>
          </a:xfrm>
          <a:prstGeom prst="rect">
            <a:avLst/>
          </a:prstGeom>
          <a:noFill/>
        </p:spPr>
        <p:txBody>
          <a:bodyPr wrap="square" rtlCol="0">
            <a:spAutoFit/>
          </a:bodyPr>
          <a:lstStyle/>
          <a:p>
            <a:pPr algn="ctr"/>
            <a:r>
              <a:rPr lang="es-MX" sz="3200" b="1" dirty="0">
                <a:latin typeface="Berlin Sans FB Demi" panose="020E0802020502020306" pitchFamily="34" charset="0"/>
              </a:rPr>
              <a:t>CIENCIA </a:t>
            </a:r>
            <a:endParaRPr lang="es-PE" sz="3200" b="1" dirty="0">
              <a:latin typeface="Berlin Sans FB Demi" panose="020E0802020502020306" pitchFamily="34" charset="0"/>
            </a:endParaRPr>
          </a:p>
        </p:txBody>
      </p:sp>
      <p:cxnSp>
        <p:nvCxnSpPr>
          <p:cNvPr id="9" name="Conector recto de flecha 8">
            <a:extLst>
              <a:ext uri="{FF2B5EF4-FFF2-40B4-BE49-F238E27FC236}">
                <a16:creationId xmlns:a16="http://schemas.microsoft.com/office/drawing/2014/main" id="{34DAE78C-8BA9-426A-A012-D32308B77A8E}"/>
              </a:ext>
            </a:extLst>
          </p:cNvPr>
          <p:cNvCxnSpPr/>
          <p:nvPr/>
        </p:nvCxnSpPr>
        <p:spPr>
          <a:xfrm>
            <a:off x="3511826" y="3429000"/>
            <a:ext cx="748946" cy="13583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ector recto de flecha 28">
            <a:extLst>
              <a:ext uri="{FF2B5EF4-FFF2-40B4-BE49-F238E27FC236}">
                <a16:creationId xmlns:a16="http://schemas.microsoft.com/office/drawing/2014/main" id="{1798F6CA-26AD-4416-AD1F-A3354A8BF287}"/>
              </a:ext>
            </a:extLst>
          </p:cNvPr>
          <p:cNvCxnSpPr>
            <a:cxnSpLocks/>
          </p:cNvCxnSpPr>
          <p:nvPr/>
        </p:nvCxnSpPr>
        <p:spPr>
          <a:xfrm>
            <a:off x="3936855" y="2029176"/>
            <a:ext cx="857475" cy="767253"/>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1" name="Conector recto de flecha 30">
            <a:extLst>
              <a:ext uri="{FF2B5EF4-FFF2-40B4-BE49-F238E27FC236}">
                <a16:creationId xmlns:a16="http://schemas.microsoft.com/office/drawing/2014/main" id="{0E90A03E-CD38-4D0A-B19D-B5087CB954FB}"/>
              </a:ext>
            </a:extLst>
          </p:cNvPr>
          <p:cNvCxnSpPr>
            <a:cxnSpLocks/>
          </p:cNvCxnSpPr>
          <p:nvPr/>
        </p:nvCxnSpPr>
        <p:spPr>
          <a:xfrm>
            <a:off x="5144428" y="1806082"/>
            <a:ext cx="351676" cy="96633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Conector recto de flecha 32">
            <a:extLst>
              <a:ext uri="{FF2B5EF4-FFF2-40B4-BE49-F238E27FC236}">
                <a16:creationId xmlns:a16="http://schemas.microsoft.com/office/drawing/2014/main" id="{BC01729E-1E81-48F9-896C-9C17B02374C3}"/>
              </a:ext>
            </a:extLst>
          </p:cNvPr>
          <p:cNvCxnSpPr>
            <a:cxnSpLocks/>
          </p:cNvCxnSpPr>
          <p:nvPr/>
        </p:nvCxnSpPr>
        <p:spPr>
          <a:xfrm flipH="1">
            <a:off x="6656480" y="1961382"/>
            <a:ext cx="567739" cy="64943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Conector recto de flecha 34">
            <a:extLst>
              <a:ext uri="{FF2B5EF4-FFF2-40B4-BE49-F238E27FC236}">
                <a16:creationId xmlns:a16="http://schemas.microsoft.com/office/drawing/2014/main" id="{4F6C5FE4-45CD-420E-A81F-6721DE0E4B6D}"/>
              </a:ext>
            </a:extLst>
          </p:cNvPr>
          <p:cNvCxnSpPr>
            <a:cxnSpLocks/>
          </p:cNvCxnSpPr>
          <p:nvPr/>
        </p:nvCxnSpPr>
        <p:spPr>
          <a:xfrm flipH="1">
            <a:off x="7356811" y="1897221"/>
            <a:ext cx="1473554" cy="875191"/>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onector recto de flecha 36">
            <a:extLst>
              <a:ext uri="{FF2B5EF4-FFF2-40B4-BE49-F238E27FC236}">
                <a16:creationId xmlns:a16="http://schemas.microsoft.com/office/drawing/2014/main" id="{6EBF5B3A-9F4B-4F9C-88A3-B316F9541BBF}"/>
              </a:ext>
            </a:extLst>
          </p:cNvPr>
          <p:cNvCxnSpPr>
            <a:cxnSpLocks/>
          </p:cNvCxnSpPr>
          <p:nvPr/>
        </p:nvCxnSpPr>
        <p:spPr>
          <a:xfrm flipH="1">
            <a:off x="8203086" y="2584377"/>
            <a:ext cx="1004449" cy="520094"/>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2" name="Estrella: 7 puntas 21">
            <a:extLst>
              <a:ext uri="{FF2B5EF4-FFF2-40B4-BE49-F238E27FC236}">
                <a16:creationId xmlns:a16="http://schemas.microsoft.com/office/drawing/2014/main" id="{F0528C25-53C3-42A9-B0B3-79F09E6C59B7}"/>
              </a:ext>
            </a:extLst>
          </p:cNvPr>
          <p:cNvSpPr/>
          <p:nvPr/>
        </p:nvSpPr>
        <p:spPr>
          <a:xfrm>
            <a:off x="7818784" y="3992686"/>
            <a:ext cx="4168391" cy="2509556"/>
          </a:xfrm>
          <a:prstGeom prst="star7">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bg1"/>
                </a:solidFill>
                <a:latin typeface="Gill Sans Ultra Bold" panose="020B0A02020104020203" pitchFamily="34" charset="0"/>
              </a:rPr>
              <a:t>EXAMINARLOS </a:t>
            </a:r>
            <a:endParaRPr lang="es-PE" dirty="0">
              <a:solidFill>
                <a:schemeClr val="bg1"/>
              </a:solidFill>
              <a:latin typeface="Gill Sans Ultra Bold" panose="020B0A02020104020203" pitchFamily="34" charset="0"/>
            </a:endParaRPr>
          </a:p>
        </p:txBody>
      </p:sp>
      <p:sp>
        <p:nvSpPr>
          <p:cNvPr id="24" name="Rectángulo: esquinas redondeadas 23">
            <a:extLst>
              <a:ext uri="{FF2B5EF4-FFF2-40B4-BE49-F238E27FC236}">
                <a16:creationId xmlns:a16="http://schemas.microsoft.com/office/drawing/2014/main" id="{005E9B88-246B-496F-82C3-B733BA1E14B5}"/>
              </a:ext>
            </a:extLst>
          </p:cNvPr>
          <p:cNvSpPr/>
          <p:nvPr/>
        </p:nvSpPr>
        <p:spPr>
          <a:xfrm>
            <a:off x="549116" y="4625257"/>
            <a:ext cx="3301618" cy="1749287"/>
          </a:xfrm>
          <a:prstGeom prst="round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600" dirty="0">
                <a:solidFill>
                  <a:schemeClr val="bg1"/>
                </a:solidFill>
                <a:latin typeface="Berlin Sans FB Demi" panose="020E0802020502020306" pitchFamily="34" charset="0"/>
              </a:rPr>
              <a:t>ACTITUDES Y CONDUCTAS  </a:t>
            </a:r>
            <a:endParaRPr lang="es-PE" sz="3600" dirty="0">
              <a:solidFill>
                <a:schemeClr val="bg1"/>
              </a:solidFill>
              <a:latin typeface="Berlin Sans FB Demi" panose="020E0802020502020306" pitchFamily="34" charset="0"/>
            </a:endParaRPr>
          </a:p>
        </p:txBody>
      </p:sp>
      <p:sp>
        <p:nvSpPr>
          <p:cNvPr id="25" name="Flecha: hacia la izquierda 24">
            <a:extLst>
              <a:ext uri="{FF2B5EF4-FFF2-40B4-BE49-F238E27FC236}">
                <a16:creationId xmlns:a16="http://schemas.microsoft.com/office/drawing/2014/main" id="{A5640A79-F8F8-4CB3-8AA7-FE79599C9E12}"/>
              </a:ext>
            </a:extLst>
          </p:cNvPr>
          <p:cNvSpPr/>
          <p:nvPr/>
        </p:nvSpPr>
        <p:spPr>
          <a:xfrm>
            <a:off x="3983360" y="4674137"/>
            <a:ext cx="3686842" cy="1591853"/>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3200" dirty="0">
                <a:latin typeface="Gill Sans Ultra Bold" panose="020B0A02020104020203" pitchFamily="34" charset="0"/>
              </a:rPr>
              <a:t>CAMBIAR  </a:t>
            </a:r>
            <a:endParaRPr lang="es-PE" sz="3200" dirty="0">
              <a:latin typeface="Gill Sans Ultra Bold" panose="020B0A02020104020203" pitchFamily="34" charset="0"/>
            </a:endParaRPr>
          </a:p>
        </p:txBody>
      </p:sp>
      <p:sp>
        <p:nvSpPr>
          <p:cNvPr id="27" name="Marcador de fecha 26">
            <a:extLst>
              <a:ext uri="{FF2B5EF4-FFF2-40B4-BE49-F238E27FC236}">
                <a16:creationId xmlns:a16="http://schemas.microsoft.com/office/drawing/2014/main" id="{E86BF420-1B9C-4955-9CF1-185F65DCB7D6}"/>
              </a:ext>
            </a:extLst>
          </p:cNvPr>
          <p:cNvSpPr>
            <a:spLocks noGrp="1"/>
          </p:cNvSpPr>
          <p:nvPr>
            <p:ph type="dt" sz="half" idx="10"/>
          </p:nvPr>
        </p:nvSpPr>
        <p:spPr/>
        <p:txBody>
          <a:bodyPr/>
          <a:lstStyle/>
          <a:p>
            <a:fld id="{1E7046F8-B89D-4F88-93C2-8B82D3C2B409}" type="datetime1">
              <a:rPr lang="es-PE" sz="2400" b="1" smtClean="0">
                <a:solidFill>
                  <a:srgbClr val="FF0000"/>
                </a:solidFill>
              </a:rPr>
              <a:t>29/08/2024</a:t>
            </a:fld>
            <a:endParaRPr lang="en-US" sz="2400" b="1" dirty="0">
              <a:solidFill>
                <a:srgbClr val="FF0000"/>
              </a:solidFill>
            </a:endParaRPr>
          </a:p>
        </p:txBody>
      </p:sp>
      <p:sp>
        <p:nvSpPr>
          <p:cNvPr id="28" name="Marcador de número de diapositiva 27">
            <a:extLst>
              <a:ext uri="{FF2B5EF4-FFF2-40B4-BE49-F238E27FC236}">
                <a16:creationId xmlns:a16="http://schemas.microsoft.com/office/drawing/2014/main" id="{DA802ACC-4112-4074-A82A-6E0009D815D9}"/>
              </a:ext>
            </a:extLst>
          </p:cNvPr>
          <p:cNvSpPr>
            <a:spLocks noGrp="1"/>
          </p:cNvSpPr>
          <p:nvPr>
            <p:ph type="sldNum" sz="quarter" idx="12"/>
          </p:nvPr>
        </p:nvSpPr>
        <p:spPr>
          <a:xfrm>
            <a:off x="11160250" y="51640"/>
            <a:ext cx="826925" cy="365125"/>
          </a:xfrm>
        </p:spPr>
        <p:txBody>
          <a:bodyPr/>
          <a:lstStyle/>
          <a:p>
            <a:fld id="{6D22F896-40B5-4ADD-8801-0D06FADFA095}" type="slidenum">
              <a:rPr lang="en-US" sz="2400" b="1" smtClean="0">
                <a:solidFill>
                  <a:srgbClr val="FF0000"/>
                </a:solidFill>
              </a:rPr>
              <a:t>79</a:t>
            </a:fld>
            <a:endParaRPr lang="en-US" sz="2400" b="1" dirty="0">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343"/>
                                        </p:tgtEl>
                                        <p:attrNameLst>
                                          <p:attrName>style.visibility</p:attrName>
                                        </p:attrNameLst>
                                      </p:cBhvr>
                                      <p:to>
                                        <p:strVal val="visible"/>
                                      </p:to>
                                    </p:set>
                                    <p:animEffect transition="in" filter="wipe(down)">
                                      <p:cBhvr>
                                        <p:cTn id="12" dur="500"/>
                                        <p:tgtEl>
                                          <p:spTgt spid="1434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ipe(down)">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14344"/>
                                        </p:tgtEl>
                                        <p:attrNameLst>
                                          <p:attrName>style.visibility</p:attrName>
                                        </p:attrNameLst>
                                      </p:cBhvr>
                                      <p:to>
                                        <p:strVal val="visible"/>
                                      </p:to>
                                    </p:set>
                                    <p:animEffect transition="in" filter="wipe(down)">
                                      <p:cBhvr>
                                        <p:cTn id="27" dur="500"/>
                                        <p:tgtEl>
                                          <p:spTgt spid="14344"/>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wipe(down)">
                                      <p:cBhvr>
                                        <p:cTn id="32" dur="5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14342"/>
                                        </p:tgtEl>
                                        <p:attrNameLst>
                                          <p:attrName>style.visibility</p:attrName>
                                        </p:attrNameLst>
                                      </p:cBhvr>
                                      <p:to>
                                        <p:strVal val="visible"/>
                                      </p:to>
                                    </p:set>
                                    <p:animEffect transition="in" filter="wipe(down)">
                                      <p:cBhvr>
                                        <p:cTn id="42" dur="500"/>
                                        <p:tgtEl>
                                          <p:spTgt spid="14342"/>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17"/>
                                        </p:tgtEl>
                                        <p:attrNameLst>
                                          <p:attrName>style.visibility</p:attrName>
                                        </p:attrNameLst>
                                      </p:cBhvr>
                                      <p:to>
                                        <p:strVal val="visible"/>
                                      </p:to>
                                    </p:set>
                                    <p:animEffect transition="in" filter="wipe(down)">
                                      <p:cBhvr>
                                        <p:cTn id="47" dur="500"/>
                                        <p:tgtEl>
                                          <p:spTgt spid="17"/>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nodeType="clickEffect">
                                  <p:stCondLst>
                                    <p:cond delay="0"/>
                                  </p:stCondLst>
                                  <p:childTnLst>
                                    <p:set>
                                      <p:cBhvr>
                                        <p:cTn id="51" dur="1" fill="hold">
                                          <p:stCondLst>
                                            <p:cond delay="0"/>
                                          </p:stCondLst>
                                        </p:cTn>
                                        <p:tgtEl>
                                          <p:spTgt spid="31"/>
                                        </p:tgtEl>
                                        <p:attrNameLst>
                                          <p:attrName>style.visibility</p:attrName>
                                        </p:attrNameLst>
                                      </p:cBhvr>
                                      <p:to>
                                        <p:strVal val="visible"/>
                                      </p:to>
                                    </p:set>
                                    <p:animEffect transition="in" filter="wipe(down)">
                                      <p:cBhvr>
                                        <p:cTn id="52" dur="500"/>
                                        <p:tgtEl>
                                          <p:spTgt spid="31"/>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14340"/>
                                        </p:tgtEl>
                                        <p:attrNameLst>
                                          <p:attrName>style.visibility</p:attrName>
                                        </p:attrNameLst>
                                      </p:cBhvr>
                                      <p:to>
                                        <p:strVal val="visible"/>
                                      </p:to>
                                    </p:set>
                                    <p:animEffect transition="in" filter="wipe(down)">
                                      <p:cBhvr>
                                        <p:cTn id="57" dur="500"/>
                                        <p:tgtEl>
                                          <p:spTgt spid="14340"/>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4" fill="hold" grpId="0" nodeType="clickEffect">
                                  <p:stCondLst>
                                    <p:cond delay="0"/>
                                  </p:stCondLst>
                                  <p:childTnLst>
                                    <p:set>
                                      <p:cBhvr>
                                        <p:cTn id="61" dur="1" fill="hold">
                                          <p:stCondLst>
                                            <p:cond delay="0"/>
                                          </p:stCondLst>
                                        </p:cTn>
                                        <p:tgtEl>
                                          <p:spTgt spid="19"/>
                                        </p:tgtEl>
                                        <p:attrNameLst>
                                          <p:attrName>style.visibility</p:attrName>
                                        </p:attrNameLst>
                                      </p:cBhvr>
                                      <p:to>
                                        <p:strVal val="visible"/>
                                      </p:to>
                                    </p:set>
                                    <p:animEffect transition="in" filter="wipe(down)">
                                      <p:cBhvr>
                                        <p:cTn id="62" dur="500"/>
                                        <p:tgtEl>
                                          <p:spTgt spid="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4" fill="hold" nodeType="clickEffect">
                                  <p:stCondLst>
                                    <p:cond delay="0"/>
                                  </p:stCondLst>
                                  <p:childTnLst>
                                    <p:set>
                                      <p:cBhvr>
                                        <p:cTn id="66" dur="1" fill="hold">
                                          <p:stCondLst>
                                            <p:cond delay="0"/>
                                          </p:stCondLst>
                                        </p:cTn>
                                        <p:tgtEl>
                                          <p:spTgt spid="33"/>
                                        </p:tgtEl>
                                        <p:attrNameLst>
                                          <p:attrName>style.visibility</p:attrName>
                                        </p:attrNameLst>
                                      </p:cBhvr>
                                      <p:to>
                                        <p:strVal val="visible"/>
                                      </p:to>
                                    </p:set>
                                    <p:animEffect transition="in" filter="wipe(down)">
                                      <p:cBhvr>
                                        <p:cTn id="67" dur="500"/>
                                        <p:tgtEl>
                                          <p:spTgt spid="33"/>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4" fill="hold" nodeType="clickEffect">
                                  <p:stCondLst>
                                    <p:cond delay="0"/>
                                  </p:stCondLst>
                                  <p:childTnLst>
                                    <p:set>
                                      <p:cBhvr>
                                        <p:cTn id="71" dur="1" fill="hold">
                                          <p:stCondLst>
                                            <p:cond delay="0"/>
                                          </p:stCondLst>
                                        </p:cTn>
                                        <p:tgtEl>
                                          <p:spTgt spid="14341"/>
                                        </p:tgtEl>
                                        <p:attrNameLst>
                                          <p:attrName>style.visibility</p:attrName>
                                        </p:attrNameLst>
                                      </p:cBhvr>
                                      <p:to>
                                        <p:strVal val="visible"/>
                                      </p:to>
                                    </p:set>
                                    <p:animEffect transition="in" filter="wipe(down)">
                                      <p:cBhvr>
                                        <p:cTn id="72" dur="500"/>
                                        <p:tgtEl>
                                          <p:spTgt spid="14341"/>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20"/>
                                        </p:tgtEl>
                                        <p:attrNameLst>
                                          <p:attrName>style.visibility</p:attrName>
                                        </p:attrNameLst>
                                      </p:cBhvr>
                                      <p:to>
                                        <p:strVal val="visible"/>
                                      </p:to>
                                    </p:set>
                                    <p:animEffect transition="in" filter="wipe(down)">
                                      <p:cBhvr>
                                        <p:cTn id="77" dur="500"/>
                                        <p:tgtEl>
                                          <p:spTgt spid="20"/>
                                        </p:tgtEl>
                                      </p:cBhvr>
                                    </p:animEffect>
                                  </p:childTnLst>
                                </p:cTn>
                              </p:par>
                            </p:childTnLst>
                          </p:cTn>
                        </p:par>
                      </p:childTnLst>
                    </p:cTn>
                  </p:par>
                  <p:par>
                    <p:cTn id="78" fill="hold">
                      <p:stCondLst>
                        <p:cond delay="indefinite"/>
                      </p:stCondLst>
                      <p:childTnLst>
                        <p:par>
                          <p:cTn id="79" fill="hold">
                            <p:stCondLst>
                              <p:cond delay="0"/>
                            </p:stCondLst>
                            <p:childTnLst>
                              <p:par>
                                <p:cTn id="80" presetID="22" presetClass="entr" presetSubtype="4" fill="hold" nodeType="click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wipe(down)">
                                      <p:cBhvr>
                                        <p:cTn id="82" dur="500"/>
                                        <p:tgtEl>
                                          <p:spTgt spid="35"/>
                                        </p:tgtEl>
                                      </p:cBhvr>
                                    </p:animEffect>
                                  </p:childTnLst>
                                </p:cTn>
                              </p:par>
                            </p:childTnLst>
                          </p:cTn>
                        </p:par>
                      </p:childTnLst>
                    </p:cTn>
                  </p:par>
                  <p:par>
                    <p:cTn id="83" fill="hold">
                      <p:stCondLst>
                        <p:cond delay="indefinite"/>
                      </p:stCondLst>
                      <p:childTnLst>
                        <p:par>
                          <p:cTn id="84" fill="hold">
                            <p:stCondLst>
                              <p:cond delay="0"/>
                            </p:stCondLst>
                            <p:childTnLst>
                              <p:par>
                                <p:cTn id="85" presetID="22" presetClass="entr" presetSubtype="4" fill="hold" nodeType="clickEffect">
                                  <p:stCondLst>
                                    <p:cond delay="0"/>
                                  </p:stCondLst>
                                  <p:childTnLst>
                                    <p:set>
                                      <p:cBhvr>
                                        <p:cTn id="86" dur="1" fill="hold">
                                          <p:stCondLst>
                                            <p:cond delay="0"/>
                                          </p:stCondLst>
                                        </p:cTn>
                                        <p:tgtEl>
                                          <p:spTgt spid="14346"/>
                                        </p:tgtEl>
                                        <p:attrNameLst>
                                          <p:attrName>style.visibility</p:attrName>
                                        </p:attrNameLst>
                                      </p:cBhvr>
                                      <p:to>
                                        <p:strVal val="visible"/>
                                      </p:to>
                                    </p:set>
                                    <p:animEffect transition="in" filter="wipe(down)">
                                      <p:cBhvr>
                                        <p:cTn id="87" dur="500"/>
                                        <p:tgtEl>
                                          <p:spTgt spid="14346"/>
                                        </p:tgtEl>
                                      </p:cBhvr>
                                    </p:animEffect>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26"/>
                                        </p:tgtEl>
                                        <p:attrNameLst>
                                          <p:attrName>style.visibility</p:attrName>
                                        </p:attrNameLst>
                                      </p:cBhvr>
                                      <p:to>
                                        <p:strVal val="visible"/>
                                      </p:to>
                                    </p:set>
                                    <p:animEffect transition="in" filter="wipe(down)">
                                      <p:cBhvr>
                                        <p:cTn id="92" dur="500"/>
                                        <p:tgtEl>
                                          <p:spTgt spid="26"/>
                                        </p:tgtEl>
                                      </p:cBhvr>
                                    </p:animEffect>
                                  </p:childTnLst>
                                </p:cTn>
                              </p:par>
                            </p:childTnLst>
                          </p:cTn>
                        </p:par>
                      </p:childTnLst>
                    </p:cTn>
                  </p:par>
                  <p:par>
                    <p:cTn id="93" fill="hold">
                      <p:stCondLst>
                        <p:cond delay="indefinite"/>
                      </p:stCondLst>
                      <p:childTnLst>
                        <p:par>
                          <p:cTn id="94" fill="hold">
                            <p:stCondLst>
                              <p:cond delay="0"/>
                            </p:stCondLst>
                            <p:childTnLst>
                              <p:par>
                                <p:cTn id="95" presetID="22" presetClass="entr" presetSubtype="4" fill="hold" nodeType="clickEffect">
                                  <p:stCondLst>
                                    <p:cond delay="0"/>
                                  </p:stCondLst>
                                  <p:childTnLst>
                                    <p:set>
                                      <p:cBhvr>
                                        <p:cTn id="96" dur="1" fill="hold">
                                          <p:stCondLst>
                                            <p:cond delay="0"/>
                                          </p:stCondLst>
                                        </p:cTn>
                                        <p:tgtEl>
                                          <p:spTgt spid="37"/>
                                        </p:tgtEl>
                                        <p:attrNameLst>
                                          <p:attrName>style.visibility</p:attrName>
                                        </p:attrNameLst>
                                      </p:cBhvr>
                                      <p:to>
                                        <p:strVal val="visible"/>
                                      </p:to>
                                    </p:set>
                                    <p:animEffect transition="in" filter="wipe(down)">
                                      <p:cBhvr>
                                        <p:cTn id="97" dur="500"/>
                                        <p:tgtEl>
                                          <p:spTgt spid="37"/>
                                        </p:tgtEl>
                                      </p:cBhvr>
                                    </p:animEffect>
                                  </p:childTnLst>
                                </p:cTn>
                              </p:par>
                            </p:childTnLst>
                          </p:cTn>
                        </p:par>
                      </p:childTnLst>
                    </p:cTn>
                  </p:par>
                  <p:par>
                    <p:cTn id="98" fill="hold">
                      <p:stCondLst>
                        <p:cond delay="indefinite"/>
                      </p:stCondLst>
                      <p:childTnLst>
                        <p:par>
                          <p:cTn id="99" fill="hold">
                            <p:stCondLst>
                              <p:cond delay="0"/>
                            </p:stCondLst>
                            <p:childTnLst>
                              <p:par>
                                <p:cTn id="100" presetID="22" presetClass="entr" presetSubtype="4" fill="hold" grpId="0" nodeType="clickEffect">
                                  <p:stCondLst>
                                    <p:cond delay="0"/>
                                  </p:stCondLst>
                                  <p:childTnLst>
                                    <p:set>
                                      <p:cBhvr>
                                        <p:cTn id="101" dur="1" fill="hold">
                                          <p:stCondLst>
                                            <p:cond delay="0"/>
                                          </p:stCondLst>
                                        </p:cTn>
                                        <p:tgtEl>
                                          <p:spTgt spid="22"/>
                                        </p:tgtEl>
                                        <p:attrNameLst>
                                          <p:attrName>style.visibility</p:attrName>
                                        </p:attrNameLst>
                                      </p:cBhvr>
                                      <p:to>
                                        <p:strVal val="visible"/>
                                      </p:to>
                                    </p:set>
                                    <p:animEffect transition="in" filter="wipe(down)">
                                      <p:cBhvr>
                                        <p:cTn id="102" dur="500"/>
                                        <p:tgtEl>
                                          <p:spTgt spid="2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grpId="0" nodeType="clickEffect">
                                  <p:stCondLst>
                                    <p:cond delay="0"/>
                                  </p:stCondLst>
                                  <p:childTnLst>
                                    <p:set>
                                      <p:cBhvr>
                                        <p:cTn id="106" dur="1" fill="hold">
                                          <p:stCondLst>
                                            <p:cond delay="0"/>
                                          </p:stCondLst>
                                        </p:cTn>
                                        <p:tgtEl>
                                          <p:spTgt spid="25"/>
                                        </p:tgtEl>
                                        <p:attrNameLst>
                                          <p:attrName>style.visibility</p:attrName>
                                        </p:attrNameLst>
                                      </p:cBhvr>
                                      <p:to>
                                        <p:strVal val="visible"/>
                                      </p:to>
                                    </p:set>
                                    <p:animEffect transition="in" filter="wipe(down)">
                                      <p:cBhvr>
                                        <p:cTn id="107" dur="500"/>
                                        <p:tgtEl>
                                          <p:spTgt spid="25"/>
                                        </p:tgtEl>
                                      </p:cBhvr>
                                    </p:animEffect>
                                  </p:childTnLst>
                                </p:cTn>
                              </p:par>
                            </p:childTnLst>
                          </p:cTn>
                        </p:par>
                      </p:childTnLst>
                    </p:cTn>
                  </p:par>
                  <p:par>
                    <p:cTn id="108" fill="hold">
                      <p:stCondLst>
                        <p:cond delay="indefinite"/>
                      </p:stCondLst>
                      <p:childTnLst>
                        <p:par>
                          <p:cTn id="109" fill="hold">
                            <p:stCondLst>
                              <p:cond delay="0"/>
                            </p:stCondLst>
                            <p:childTnLst>
                              <p:par>
                                <p:cTn id="110" presetID="22" presetClass="entr" presetSubtype="4" fill="hold" grpId="0" nodeType="clickEffect">
                                  <p:stCondLst>
                                    <p:cond delay="0"/>
                                  </p:stCondLst>
                                  <p:childTnLst>
                                    <p:set>
                                      <p:cBhvr>
                                        <p:cTn id="111" dur="1" fill="hold">
                                          <p:stCondLst>
                                            <p:cond delay="0"/>
                                          </p:stCondLst>
                                        </p:cTn>
                                        <p:tgtEl>
                                          <p:spTgt spid="24"/>
                                        </p:tgtEl>
                                        <p:attrNameLst>
                                          <p:attrName>style.visibility</p:attrName>
                                        </p:attrNameLst>
                                      </p:cBhvr>
                                      <p:to>
                                        <p:strVal val="visible"/>
                                      </p:to>
                                    </p:set>
                                    <p:animEffect transition="in" filter="wipe(down)">
                                      <p:cBhvr>
                                        <p:cTn id="11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17" grpId="0"/>
      <p:bldP spid="18" grpId="0"/>
      <p:bldP spid="19" grpId="0"/>
      <p:bldP spid="20" grpId="0"/>
      <p:bldP spid="26" grpId="0"/>
      <p:bldP spid="22" grpId="0" animBg="1"/>
      <p:bldP spid="24" grpId="0" animBg="1"/>
      <p:bldP spid="2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uadroTexto 10">
            <a:extLst>
              <a:ext uri="{FF2B5EF4-FFF2-40B4-BE49-F238E27FC236}">
                <a16:creationId xmlns:a16="http://schemas.microsoft.com/office/drawing/2014/main" id="{1AFC0503-4F69-3CE8-2F3E-70B85A442574}"/>
              </a:ext>
            </a:extLst>
          </p:cNvPr>
          <p:cNvSpPr txBox="1"/>
          <p:nvPr/>
        </p:nvSpPr>
        <p:spPr>
          <a:xfrm>
            <a:off x="490331" y="1564620"/>
            <a:ext cx="11569148" cy="2585323"/>
          </a:xfrm>
          <a:prstGeom prst="rect">
            <a:avLst/>
          </a:prstGeom>
          <a:noFill/>
        </p:spPr>
        <p:txBody>
          <a:bodyPr wrap="square">
            <a:spAutoFit/>
          </a:bodyPr>
          <a:lstStyle/>
          <a:p>
            <a:pPr algn="ctr"/>
            <a:r>
              <a:rPr lang="es-PE" sz="5400" dirty="0">
                <a:solidFill>
                  <a:schemeClr val="accent3">
                    <a:lumMod val="75000"/>
                  </a:schemeClr>
                </a:solidFill>
                <a:latin typeface="Arial Black" panose="020B0A04020102020204" pitchFamily="34" charset="0"/>
              </a:rPr>
              <a:t>EL NEUROLIDERAZGO COMO HERRAMIENTA PARA POTENCIAR LIDERES</a:t>
            </a:r>
          </a:p>
        </p:txBody>
      </p:sp>
      <p:sp>
        <p:nvSpPr>
          <p:cNvPr id="2" name="Marcador de fecha 1">
            <a:extLst>
              <a:ext uri="{FF2B5EF4-FFF2-40B4-BE49-F238E27FC236}">
                <a16:creationId xmlns:a16="http://schemas.microsoft.com/office/drawing/2014/main" id="{3A752D46-315F-4E0A-B3DC-4666E709FF62}"/>
              </a:ext>
            </a:extLst>
          </p:cNvPr>
          <p:cNvSpPr>
            <a:spLocks noGrp="1"/>
          </p:cNvSpPr>
          <p:nvPr>
            <p:ph type="dt" sz="half" idx="10"/>
          </p:nvPr>
        </p:nvSpPr>
        <p:spPr>
          <a:xfrm>
            <a:off x="9581322" y="6356350"/>
            <a:ext cx="1924878" cy="365125"/>
          </a:xfrm>
        </p:spPr>
        <p:txBody>
          <a:bodyPr/>
          <a:lstStyle/>
          <a:p>
            <a:fld id="{20B07A95-0537-434A-8DA9-53731F2327B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EFA5F99-ECDD-4FB3-A87A-47BF4DC02098}"/>
              </a:ext>
            </a:extLst>
          </p:cNvPr>
          <p:cNvSpPr>
            <a:spLocks noGrp="1"/>
          </p:cNvSpPr>
          <p:nvPr>
            <p:ph type="sldNum" sz="quarter" idx="12"/>
          </p:nvPr>
        </p:nvSpPr>
        <p:spPr>
          <a:xfrm>
            <a:off x="10972800" y="381000"/>
            <a:ext cx="533400" cy="365125"/>
          </a:xfrm>
        </p:spPr>
        <p:txBody>
          <a:bodyPr/>
          <a:lstStyle/>
          <a:p>
            <a:fld id="{6D22F896-40B5-4ADD-8801-0D06FADFA095}" type="slidenum">
              <a:rPr lang="en-US" sz="2400" b="1" smtClean="0">
                <a:solidFill>
                  <a:srgbClr val="FFFF00"/>
                </a:solidFill>
              </a:rPr>
              <a:t>8</a:t>
            </a:fld>
            <a:endParaRPr lang="en-US" sz="2400" b="1" dirty="0">
              <a:solidFill>
                <a:srgbClr val="FFFF00"/>
              </a:solidFill>
            </a:endParaRPr>
          </a:p>
        </p:txBody>
      </p:sp>
    </p:spTree>
    <p:extLst>
      <p:ext uri="{BB962C8B-B14F-4D97-AF65-F5344CB8AC3E}">
        <p14:creationId xmlns:p14="http://schemas.microsoft.com/office/powerpoint/2010/main" val="939014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Go to fullsize image">
            <a:hlinkClick r:id="rId3"/>
          </p:cNvPr>
          <p:cNvPicPr>
            <a:picLocks noChangeAspect="1" noChangeArrowheads="1"/>
          </p:cNvPicPr>
          <p:nvPr/>
        </p:nvPicPr>
        <p:blipFill>
          <a:blip r:embed="rId4"/>
          <a:srcRect/>
          <a:stretch>
            <a:fillRect/>
          </a:stretch>
        </p:blipFill>
        <p:spPr bwMode="auto">
          <a:xfrm>
            <a:off x="7136509" y="1519451"/>
            <a:ext cx="4922969" cy="5129005"/>
          </a:xfrm>
          <a:prstGeom prst="rect">
            <a:avLst/>
          </a:prstGeom>
          <a:noFill/>
          <a:ln w="9525">
            <a:noFill/>
            <a:miter lim="800000"/>
            <a:headEnd/>
            <a:tailEnd/>
          </a:ln>
        </p:spPr>
      </p:pic>
      <p:sp>
        <p:nvSpPr>
          <p:cNvPr id="233475" name="1 Título"/>
          <p:cNvSpPr>
            <a:spLocks noGrp="1"/>
          </p:cNvSpPr>
          <p:nvPr>
            <p:ph type="title" idx="4294967295"/>
          </p:nvPr>
        </p:nvSpPr>
        <p:spPr>
          <a:xfrm>
            <a:off x="1404731" y="209544"/>
            <a:ext cx="9596202" cy="839046"/>
          </a:xfrm>
        </p:spPr>
        <p:txBody>
          <a:bodyPr>
            <a:noAutofit/>
          </a:bodyPr>
          <a:lstStyle/>
          <a:p>
            <a:pPr marL="342900" indent="-342900" algn="ctr">
              <a:defRPr/>
            </a:pPr>
            <a:r>
              <a:rPr lang="es-MX" sz="5400" dirty="0">
                <a:solidFill>
                  <a:srgbClr val="FFFF00"/>
                </a:solidFill>
                <a:effectLst>
                  <a:outerShdw blurRad="38100" dist="38100" dir="2700000" algn="tl">
                    <a:srgbClr val="C0C0C0"/>
                  </a:outerShdw>
                </a:effectLst>
                <a:latin typeface="Haettenschweiler" pitchFamily="34" charset="0"/>
              </a:rPr>
              <a:t>El poder de un cambio de paradigma.</a:t>
            </a:r>
            <a:endParaRPr lang="es-ES" sz="5400" dirty="0">
              <a:solidFill>
                <a:srgbClr val="FFFF00"/>
              </a:solidFill>
              <a:effectLst>
                <a:outerShdw blurRad="38100" dist="38100" dir="2700000" algn="tl">
                  <a:srgbClr val="C0C0C0"/>
                </a:outerShdw>
              </a:effectLst>
              <a:latin typeface="Haettenschweiler" pitchFamily="34" charset="0"/>
            </a:endParaRPr>
          </a:p>
        </p:txBody>
      </p:sp>
      <p:sp>
        <p:nvSpPr>
          <p:cNvPr id="15364" name="2 Marcador de contenido"/>
          <p:cNvSpPr>
            <a:spLocks noGrp="1"/>
          </p:cNvSpPr>
          <p:nvPr>
            <p:ph idx="4294967295"/>
          </p:nvPr>
        </p:nvSpPr>
        <p:spPr>
          <a:xfrm>
            <a:off x="399811" y="1333072"/>
            <a:ext cx="6517823" cy="5315383"/>
          </a:xfrm>
        </p:spPr>
        <p:txBody>
          <a:bodyPr>
            <a:noAutofit/>
          </a:bodyPr>
          <a:lstStyle/>
          <a:p>
            <a:pPr algn="just" eaLnBrk="1" hangingPunct="1"/>
            <a:r>
              <a:rPr lang="es-ES" sz="4000" b="1" dirty="0"/>
              <a:t>Para que se dieran los descubrimientos ha tenido que haber cambios de paradigmas, rompimiento con las tradiciones, modos de pensar y antiguos paradigmas. </a:t>
            </a:r>
          </a:p>
        </p:txBody>
      </p:sp>
      <p:sp>
        <p:nvSpPr>
          <p:cNvPr id="2" name="Marcador de fecha 1">
            <a:extLst>
              <a:ext uri="{FF2B5EF4-FFF2-40B4-BE49-F238E27FC236}">
                <a16:creationId xmlns:a16="http://schemas.microsoft.com/office/drawing/2014/main" id="{647BC0C6-B75B-4987-ABC0-11D8BF46EF7A}"/>
              </a:ext>
            </a:extLst>
          </p:cNvPr>
          <p:cNvSpPr>
            <a:spLocks noGrp="1"/>
          </p:cNvSpPr>
          <p:nvPr>
            <p:ph type="dt" sz="half" idx="10"/>
          </p:nvPr>
        </p:nvSpPr>
        <p:spPr/>
        <p:txBody>
          <a:bodyPr/>
          <a:lstStyle/>
          <a:p>
            <a:fld id="{A3D376FE-B086-4FBC-9C3F-672213DF19C3}"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7FEAC03D-20ED-41E0-AF17-5A0573D75017}"/>
              </a:ext>
            </a:extLst>
          </p:cNvPr>
          <p:cNvSpPr>
            <a:spLocks noGrp="1"/>
          </p:cNvSpPr>
          <p:nvPr>
            <p:ph type="sldNum" sz="quarter" idx="12"/>
          </p:nvPr>
        </p:nvSpPr>
        <p:spPr/>
        <p:txBody>
          <a:bodyPr/>
          <a:lstStyle/>
          <a:p>
            <a:fld id="{6D22F896-40B5-4ADD-8801-0D06FADFA095}" type="slidenum">
              <a:rPr lang="en-US" sz="2400" b="1" smtClean="0">
                <a:solidFill>
                  <a:srgbClr val="FFFF00"/>
                </a:solidFill>
              </a:rPr>
              <a:t>80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3475"/>
                                        </p:tgtEl>
                                        <p:attrNameLst>
                                          <p:attrName>style.visibility</p:attrName>
                                        </p:attrNameLst>
                                      </p:cBhvr>
                                      <p:to>
                                        <p:strVal val="visible"/>
                                      </p:to>
                                    </p:set>
                                    <p:anim calcmode="lin" valueType="num">
                                      <p:cBhvr additive="base">
                                        <p:cTn id="7" dur="500" fill="hold"/>
                                        <p:tgtEl>
                                          <p:spTgt spid="233475"/>
                                        </p:tgtEl>
                                        <p:attrNameLst>
                                          <p:attrName>ppt_x</p:attrName>
                                        </p:attrNameLst>
                                      </p:cBhvr>
                                      <p:tavLst>
                                        <p:tav tm="0">
                                          <p:val>
                                            <p:strVal val="#ppt_x"/>
                                          </p:val>
                                        </p:tav>
                                        <p:tav tm="100000">
                                          <p:val>
                                            <p:strVal val="#ppt_x"/>
                                          </p:val>
                                        </p:tav>
                                      </p:tavLst>
                                    </p:anim>
                                    <p:anim calcmode="lin" valueType="num">
                                      <p:cBhvr additive="base">
                                        <p:cTn id="8" dur="500" fill="hold"/>
                                        <p:tgtEl>
                                          <p:spTgt spid="23347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364">
                                            <p:txEl>
                                              <p:pRg st="0" end="0"/>
                                            </p:txEl>
                                          </p:spTgt>
                                        </p:tgtEl>
                                        <p:attrNameLst>
                                          <p:attrName>style.visibility</p:attrName>
                                        </p:attrNameLst>
                                      </p:cBhvr>
                                      <p:to>
                                        <p:strVal val="visible"/>
                                      </p:to>
                                    </p:set>
                                    <p:anim calcmode="lin" valueType="num">
                                      <p:cBhvr additive="base">
                                        <p:cTn id="13" dur="500" fill="hold"/>
                                        <p:tgtEl>
                                          <p:spTgt spid="1536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536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362"/>
                                        </p:tgtEl>
                                        <p:attrNameLst>
                                          <p:attrName>style.visibility</p:attrName>
                                        </p:attrNameLst>
                                      </p:cBhvr>
                                      <p:to>
                                        <p:strVal val="visible"/>
                                      </p:to>
                                    </p:set>
                                    <p:anim calcmode="lin" valueType="num">
                                      <p:cBhvr additive="base">
                                        <p:cTn id="19" dur="500" fill="hold"/>
                                        <p:tgtEl>
                                          <p:spTgt spid="15362"/>
                                        </p:tgtEl>
                                        <p:attrNameLst>
                                          <p:attrName>ppt_x</p:attrName>
                                        </p:attrNameLst>
                                      </p:cBhvr>
                                      <p:tavLst>
                                        <p:tav tm="0">
                                          <p:val>
                                            <p:strVal val="#ppt_x"/>
                                          </p:val>
                                        </p:tav>
                                        <p:tav tm="100000">
                                          <p:val>
                                            <p:strVal val="#ppt_x"/>
                                          </p:val>
                                        </p:tav>
                                      </p:tavLst>
                                    </p:anim>
                                    <p:anim calcmode="lin" valueType="num">
                                      <p:cBhvr additive="base">
                                        <p:cTn id="20" dur="500" fill="hold"/>
                                        <p:tgtEl>
                                          <p:spTgt spid="1536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3475" grpId="0"/>
      <p:bldP spid="15364" grpId="0" build="p"/>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1 Título"/>
          <p:cNvSpPr>
            <a:spLocks noGrp="1"/>
          </p:cNvSpPr>
          <p:nvPr>
            <p:ph type="title" idx="4294967295"/>
          </p:nvPr>
        </p:nvSpPr>
        <p:spPr>
          <a:xfrm>
            <a:off x="1981200" y="283464"/>
            <a:ext cx="8229600" cy="1066800"/>
          </a:xfrm>
        </p:spPr>
        <p:txBody>
          <a:bodyPr>
            <a:noAutofit/>
          </a:bodyPr>
          <a:lstStyle/>
          <a:p>
            <a:pPr marL="342900" indent="-342900" algn="ctr">
              <a:defRPr/>
            </a:pPr>
            <a:r>
              <a:rPr lang="es-MX" sz="8000" dirty="0">
                <a:solidFill>
                  <a:srgbClr val="FFFF00"/>
                </a:solidFill>
                <a:effectLst>
                  <a:outerShdw blurRad="38100" dist="38100" dir="2700000" algn="tl">
                    <a:srgbClr val="C0C0C0"/>
                  </a:outerShdw>
                </a:effectLst>
                <a:latin typeface="Haettenschweiler" pitchFamily="34" charset="0"/>
              </a:rPr>
              <a:t>Ver y ser.</a:t>
            </a:r>
            <a:endParaRPr lang="es-ES" sz="8000" dirty="0">
              <a:solidFill>
                <a:srgbClr val="FFFF00"/>
              </a:solidFill>
              <a:effectLst>
                <a:outerShdw blurRad="38100" dist="38100" dir="2700000" algn="tl">
                  <a:srgbClr val="C0C0C0"/>
                </a:outerShdw>
              </a:effectLst>
              <a:latin typeface="Haettenschweiler" pitchFamily="34" charset="0"/>
            </a:endParaRPr>
          </a:p>
        </p:txBody>
      </p:sp>
      <p:sp>
        <p:nvSpPr>
          <p:cNvPr id="16387" name="2 Marcador de contenido"/>
          <p:cNvSpPr>
            <a:spLocks noGrp="1"/>
          </p:cNvSpPr>
          <p:nvPr>
            <p:ph idx="4294967295"/>
          </p:nvPr>
        </p:nvSpPr>
        <p:spPr>
          <a:xfrm>
            <a:off x="258418" y="1560020"/>
            <a:ext cx="11761304" cy="5014515"/>
          </a:xfrm>
        </p:spPr>
        <p:txBody>
          <a:bodyPr>
            <a:normAutofit/>
          </a:bodyPr>
          <a:lstStyle/>
          <a:p>
            <a:pPr algn="just" eaLnBrk="1" hangingPunct="1"/>
            <a:r>
              <a:rPr lang="es-ES" sz="4400" b="1" dirty="0"/>
              <a:t>No podemos llegar muy lejos en la modificación de nuestro modo de “ver” sin cambiar simultáneamente nuestro ser y viceversa.</a:t>
            </a:r>
          </a:p>
          <a:p>
            <a:pPr algn="just" eaLnBrk="1" hangingPunct="1"/>
            <a:r>
              <a:rPr lang="es-ES" sz="4400" b="1" dirty="0"/>
              <a:t>Tenemos que crear nuevos paradigmas para modificar nuestra conducta y ser mejores. </a:t>
            </a:r>
          </a:p>
          <a:p>
            <a:pPr lvl="2" eaLnBrk="1" hangingPunct="1"/>
            <a:endParaRPr lang="es-ES" dirty="0"/>
          </a:p>
        </p:txBody>
      </p:sp>
      <p:sp>
        <p:nvSpPr>
          <p:cNvPr id="2" name="Marcador de fecha 1">
            <a:extLst>
              <a:ext uri="{FF2B5EF4-FFF2-40B4-BE49-F238E27FC236}">
                <a16:creationId xmlns:a16="http://schemas.microsoft.com/office/drawing/2014/main" id="{A602E809-105F-43DB-814F-A0CC90BB3210}"/>
              </a:ext>
            </a:extLst>
          </p:cNvPr>
          <p:cNvSpPr>
            <a:spLocks noGrp="1"/>
          </p:cNvSpPr>
          <p:nvPr>
            <p:ph type="dt" sz="half" idx="10"/>
          </p:nvPr>
        </p:nvSpPr>
        <p:spPr/>
        <p:txBody>
          <a:bodyPr/>
          <a:lstStyle/>
          <a:p>
            <a:fld id="{A7FD792A-3985-48E3-982C-BC58078026D4}"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B2063C9E-6C35-4C2D-9EE6-1A2A0E48F1D1}"/>
              </a:ext>
            </a:extLst>
          </p:cNvPr>
          <p:cNvSpPr>
            <a:spLocks noGrp="1"/>
          </p:cNvSpPr>
          <p:nvPr>
            <p:ph type="sldNum" sz="quarter" idx="12"/>
          </p:nvPr>
        </p:nvSpPr>
        <p:spPr/>
        <p:txBody>
          <a:bodyPr/>
          <a:lstStyle/>
          <a:p>
            <a:fld id="{6D22F896-40B5-4ADD-8801-0D06FADFA095}" type="slidenum">
              <a:rPr lang="en-US" sz="2400" b="1" smtClean="0">
                <a:solidFill>
                  <a:srgbClr val="FFFF00"/>
                </a:solidFill>
              </a:rPr>
              <a:t>81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5522"/>
                                        </p:tgtEl>
                                        <p:attrNameLst>
                                          <p:attrName>style.visibility</p:attrName>
                                        </p:attrNameLst>
                                      </p:cBhvr>
                                      <p:to>
                                        <p:strVal val="visible"/>
                                      </p:to>
                                    </p:set>
                                    <p:anim calcmode="lin" valueType="num">
                                      <p:cBhvr additive="base">
                                        <p:cTn id="7" dur="500" fill="hold"/>
                                        <p:tgtEl>
                                          <p:spTgt spid="235522"/>
                                        </p:tgtEl>
                                        <p:attrNameLst>
                                          <p:attrName>ppt_x</p:attrName>
                                        </p:attrNameLst>
                                      </p:cBhvr>
                                      <p:tavLst>
                                        <p:tav tm="0">
                                          <p:val>
                                            <p:strVal val="#ppt_x"/>
                                          </p:val>
                                        </p:tav>
                                        <p:tav tm="100000">
                                          <p:val>
                                            <p:strVal val="#ppt_x"/>
                                          </p:val>
                                        </p:tav>
                                      </p:tavLst>
                                    </p:anim>
                                    <p:anim calcmode="lin" valueType="num">
                                      <p:cBhvr additive="base">
                                        <p:cTn id="8" dur="500" fill="hold"/>
                                        <p:tgtEl>
                                          <p:spTgt spid="2355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 calcmode="lin" valueType="num">
                                      <p:cBhvr additive="base">
                                        <p:cTn id="13" dur="500" fill="hold"/>
                                        <p:tgtEl>
                                          <p:spTgt spid="16387">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6387">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6387">
                                            <p:txEl>
                                              <p:pRg st="1" end="1"/>
                                            </p:txEl>
                                          </p:spTgt>
                                        </p:tgtEl>
                                        <p:attrNameLst>
                                          <p:attrName>style.visibility</p:attrName>
                                        </p:attrNameLst>
                                      </p:cBhvr>
                                      <p:to>
                                        <p:strVal val="visible"/>
                                      </p:to>
                                    </p:set>
                                    <p:anim calcmode="lin" valueType="num">
                                      <p:cBhvr additive="base">
                                        <p:cTn id="19" dur="500" fill="hold"/>
                                        <p:tgtEl>
                                          <p:spTgt spid="16387">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6387">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22" grpId="0"/>
      <p:bldP spid="16387" grpId="0" build="p"/>
    </p:bld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71" name="1 Título"/>
          <p:cNvSpPr>
            <a:spLocks noGrp="1"/>
          </p:cNvSpPr>
          <p:nvPr>
            <p:ph type="title" idx="4294967295"/>
          </p:nvPr>
        </p:nvSpPr>
        <p:spPr>
          <a:xfrm>
            <a:off x="980661" y="114744"/>
            <a:ext cx="10482469" cy="875367"/>
          </a:xfrm>
        </p:spPr>
        <p:txBody>
          <a:bodyPr>
            <a:normAutofit fontScale="90000"/>
          </a:bodyPr>
          <a:lstStyle/>
          <a:p>
            <a:pPr marL="342900" indent="-342900" algn="ctr">
              <a:defRPr/>
            </a:pPr>
            <a:r>
              <a:rPr lang="es-MX" sz="6000" dirty="0">
                <a:solidFill>
                  <a:srgbClr val="FFFF00"/>
                </a:solidFill>
                <a:effectLst>
                  <a:outerShdw blurRad="38100" dist="38100" dir="2700000" algn="tl">
                    <a:srgbClr val="C0C0C0"/>
                  </a:outerShdw>
                </a:effectLst>
                <a:latin typeface="Haettenschweiler" pitchFamily="34" charset="0"/>
              </a:rPr>
              <a:t>El paradigma basado en principios.</a:t>
            </a:r>
            <a:endParaRPr lang="es-ES" sz="6000" dirty="0">
              <a:solidFill>
                <a:srgbClr val="FFFF00"/>
              </a:solidFill>
              <a:effectLst>
                <a:outerShdw blurRad="38100" dist="38100" dir="2700000" algn="tl">
                  <a:srgbClr val="C0C0C0"/>
                </a:outerShdw>
              </a:effectLst>
              <a:latin typeface="Haettenschweiler" pitchFamily="34" charset="0"/>
            </a:endParaRPr>
          </a:p>
        </p:txBody>
      </p:sp>
      <p:sp>
        <p:nvSpPr>
          <p:cNvPr id="17412" name="2 Marcador de contenido"/>
          <p:cNvSpPr>
            <a:spLocks noGrp="1"/>
          </p:cNvSpPr>
          <p:nvPr>
            <p:ph idx="4294967295"/>
          </p:nvPr>
        </p:nvSpPr>
        <p:spPr>
          <a:xfrm>
            <a:off x="145774" y="1018370"/>
            <a:ext cx="11734799" cy="5554708"/>
          </a:xfrm>
        </p:spPr>
        <p:txBody>
          <a:bodyPr>
            <a:normAutofit fontScale="92500" lnSpcReduction="10000"/>
          </a:bodyPr>
          <a:lstStyle/>
          <a:p>
            <a:pPr algn="just" eaLnBrk="1" hangingPunct="1"/>
            <a:r>
              <a:rPr lang="es-ES" sz="2800" b="1" dirty="0"/>
              <a:t>El grado en que los miembros de una sociedad reconocen los principios y viven en armonía  con ellos determina la supervivencia y la estabilidad o en el caso opuesto la desintegración o destrucción.</a:t>
            </a:r>
          </a:p>
          <a:p>
            <a:pPr algn="just" eaLnBrk="1" hangingPunct="1"/>
            <a:endParaRPr lang="es-ES" sz="2800" b="1" dirty="0"/>
          </a:p>
          <a:p>
            <a:pPr algn="just" eaLnBrk="1" hangingPunct="1"/>
            <a:endParaRPr lang="es-ES" sz="2000" b="1" dirty="0"/>
          </a:p>
          <a:p>
            <a:pPr algn="just" eaLnBrk="1" hangingPunct="1"/>
            <a:endParaRPr lang="es-ES" sz="2000" b="1" dirty="0"/>
          </a:p>
          <a:p>
            <a:pPr algn="just" eaLnBrk="1" hangingPunct="1">
              <a:buNone/>
            </a:pPr>
            <a:endParaRPr lang="es-ES" sz="2000" b="1" dirty="0"/>
          </a:p>
          <a:p>
            <a:pPr algn="just" eaLnBrk="1" hangingPunct="1">
              <a:buNone/>
            </a:pPr>
            <a:endParaRPr lang="es-ES" sz="2000" b="1" dirty="0"/>
          </a:p>
          <a:p>
            <a:pPr algn="just" eaLnBrk="1" hangingPunct="1">
              <a:buFontTx/>
              <a:buNone/>
            </a:pPr>
            <a:endParaRPr lang="es-ES" sz="2000" b="1" dirty="0"/>
          </a:p>
          <a:p>
            <a:pPr algn="just" eaLnBrk="1" hangingPunct="1">
              <a:buFontTx/>
              <a:buNone/>
            </a:pPr>
            <a:endParaRPr lang="es-ES" sz="2000" b="1" dirty="0"/>
          </a:p>
          <a:p>
            <a:pPr algn="just" eaLnBrk="1" hangingPunct="1"/>
            <a:r>
              <a:rPr lang="es-ES" sz="2600" b="1" dirty="0"/>
              <a:t>Los principios siempre existen en nosotros aunque estén sumergidos o adormecidos.</a:t>
            </a:r>
          </a:p>
          <a:p>
            <a:pPr algn="just" eaLnBrk="1" hangingPunct="1"/>
            <a:r>
              <a:rPr lang="es-ES" sz="2600" b="1" dirty="0"/>
              <a:t>Los principios no son prácticas, estas son específicas de las situaciones . </a:t>
            </a:r>
          </a:p>
          <a:p>
            <a:pPr algn="just" eaLnBrk="1" hangingPunct="1"/>
            <a:r>
              <a:rPr lang="es-ES" sz="2600" b="1" dirty="0"/>
              <a:t>Los principios son verdades profundas, fundamentales, de aplicación universal. </a:t>
            </a:r>
          </a:p>
        </p:txBody>
      </p:sp>
      <p:pic>
        <p:nvPicPr>
          <p:cNvPr id="5" name="Picture 2" descr="Cooperativismo">
            <a:extLst>
              <a:ext uri="{FF2B5EF4-FFF2-40B4-BE49-F238E27FC236}">
                <a16:creationId xmlns:a16="http://schemas.microsoft.com/office/drawing/2014/main" id="{3F6437A7-1F75-42AA-BADD-F7912EB2F4E1}"/>
              </a:ext>
            </a:extLst>
          </p:cNvPr>
          <p:cNvPicPr>
            <a:picLocks noChangeAspect="1" noChangeArrowheads="1"/>
          </p:cNvPicPr>
          <p:nvPr/>
        </p:nvPicPr>
        <p:blipFill>
          <a:blip r:embed="rId3"/>
          <a:srcRect/>
          <a:stretch>
            <a:fillRect/>
          </a:stretch>
        </p:blipFill>
        <p:spPr bwMode="auto">
          <a:xfrm>
            <a:off x="3570010" y="2233623"/>
            <a:ext cx="4886325" cy="2258863"/>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03088645-08DF-46D0-9928-0EF40E094F69}"/>
              </a:ext>
            </a:extLst>
          </p:cNvPr>
          <p:cNvSpPr>
            <a:spLocks noGrp="1"/>
          </p:cNvSpPr>
          <p:nvPr>
            <p:ph type="dt" sz="half" idx="10"/>
          </p:nvPr>
        </p:nvSpPr>
        <p:spPr/>
        <p:txBody>
          <a:bodyPr/>
          <a:lstStyle/>
          <a:p>
            <a:fld id="{AC031393-0C17-40E1-843C-0361BA42C9D7}"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E460C1A9-1562-40D4-86E6-2E23186F96B6}"/>
              </a:ext>
            </a:extLst>
          </p:cNvPr>
          <p:cNvSpPr>
            <a:spLocks noGrp="1"/>
          </p:cNvSpPr>
          <p:nvPr>
            <p:ph type="sldNum" sz="quarter" idx="12"/>
          </p:nvPr>
        </p:nvSpPr>
        <p:spPr/>
        <p:txBody>
          <a:bodyPr/>
          <a:lstStyle/>
          <a:p>
            <a:fld id="{6D22F896-40B5-4ADD-8801-0D06FADFA095}" type="slidenum">
              <a:rPr lang="en-US" sz="2400" b="1" smtClean="0">
                <a:solidFill>
                  <a:srgbClr val="FFFF00"/>
                </a:solidFill>
              </a:rPr>
              <a:t>82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37571"/>
                                        </p:tgtEl>
                                        <p:attrNameLst>
                                          <p:attrName>style.visibility</p:attrName>
                                        </p:attrNameLst>
                                      </p:cBhvr>
                                      <p:to>
                                        <p:strVal val="visible"/>
                                      </p:to>
                                    </p:set>
                                    <p:anim calcmode="lin" valueType="num">
                                      <p:cBhvr additive="base">
                                        <p:cTn id="7" dur="500" fill="hold"/>
                                        <p:tgtEl>
                                          <p:spTgt spid="237571"/>
                                        </p:tgtEl>
                                        <p:attrNameLst>
                                          <p:attrName>ppt_x</p:attrName>
                                        </p:attrNameLst>
                                      </p:cBhvr>
                                      <p:tavLst>
                                        <p:tav tm="0">
                                          <p:val>
                                            <p:strVal val="#ppt_x"/>
                                          </p:val>
                                        </p:tav>
                                        <p:tav tm="100000">
                                          <p:val>
                                            <p:strVal val="#ppt_x"/>
                                          </p:val>
                                        </p:tav>
                                      </p:tavLst>
                                    </p:anim>
                                    <p:anim calcmode="lin" valueType="num">
                                      <p:cBhvr additive="base">
                                        <p:cTn id="8" dur="500" fill="hold"/>
                                        <p:tgtEl>
                                          <p:spTgt spid="23757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7412">
                                            <p:txEl>
                                              <p:pRg st="0" end="0"/>
                                            </p:txEl>
                                          </p:spTgt>
                                        </p:tgtEl>
                                        <p:attrNameLst>
                                          <p:attrName>style.visibility</p:attrName>
                                        </p:attrNameLst>
                                      </p:cBhvr>
                                      <p:to>
                                        <p:strVal val="visible"/>
                                      </p:to>
                                    </p:set>
                                    <p:anim calcmode="lin" valueType="num">
                                      <p:cBhvr additive="base">
                                        <p:cTn id="13" dur="500" fill="hold"/>
                                        <p:tgtEl>
                                          <p:spTgt spid="1741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741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7412">
                                            <p:txEl>
                                              <p:pRg st="8" end="8"/>
                                            </p:txEl>
                                          </p:spTgt>
                                        </p:tgtEl>
                                        <p:attrNameLst>
                                          <p:attrName>style.visibility</p:attrName>
                                        </p:attrNameLst>
                                      </p:cBhvr>
                                      <p:to>
                                        <p:strVal val="visible"/>
                                      </p:to>
                                    </p:set>
                                    <p:anim calcmode="lin" valueType="num">
                                      <p:cBhvr additive="base">
                                        <p:cTn id="19" dur="500" fill="hold"/>
                                        <p:tgtEl>
                                          <p:spTgt spid="17412">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741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7412">
                                            <p:txEl>
                                              <p:pRg st="9" end="9"/>
                                            </p:txEl>
                                          </p:spTgt>
                                        </p:tgtEl>
                                        <p:attrNameLst>
                                          <p:attrName>style.visibility</p:attrName>
                                        </p:attrNameLst>
                                      </p:cBhvr>
                                      <p:to>
                                        <p:strVal val="visible"/>
                                      </p:to>
                                    </p:set>
                                    <p:anim calcmode="lin" valueType="num">
                                      <p:cBhvr additive="base">
                                        <p:cTn id="25" dur="500" fill="hold"/>
                                        <p:tgtEl>
                                          <p:spTgt spid="17412">
                                            <p:txEl>
                                              <p:pRg st="9" end="9"/>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7412">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7412">
                                            <p:txEl>
                                              <p:pRg st="10" end="10"/>
                                            </p:txEl>
                                          </p:spTgt>
                                        </p:tgtEl>
                                        <p:attrNameLst>
                                          <p:attrName>style.visibility</p:attrName>
                                        </p:attrNameLst>
                                      </p:cBhvr>
                                      <p:to>
                                        <p:strVal val="visible"/>
                                      </p:to>
                                    </p:set>
                                    <p:anim calcmode="lin" valueType="num">
                                      <p:cBhvr additive="base">
                                        <p:cTn id="31" dur="500" fill="hold"/>
                                        <p:tgtEl>
                                          <p:spTgt spid="17412">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7412">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7571" grpId="0"/>
      <p:bldP spid="17412"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a 4">
            <a:extLst>
              <a:ext uri="{FF2B5EF4-FFF2-40B4-BE49-F238E27FC236}">
                <a16:creationId xmlns:a16="http://schemas.microsoft.com/office/drawing/2014/main" id="{C9D15B04-992E-4C3C-92DA-A6F79F4BF241}"/>
              </a:ext>
            </a:extLst>
          </p:cNvPr>
          <p:cNvGraphicFramePr>
            <a:graphicFrameLocks noGrp="1"/>
          </p:cNvGraphicFramePr>
          <p:nvPr>
            <p:extLst>
              <p:ext uri="{D42A27DB-BD31-4B8C-83A1-F6EECF244321}">
                <p14:modId xmlns:p14="http://schemas.microsoft.com/office/powerpoint/2010/main" val="3282511018"/>
              </p:ext>
            </p:extLst>
          </p:nvPr>
        </p:nvGraphicFramePr>
        <p:xfrm>
          <a:off x="0" y="0"/>
          <a:ext cx="12192000" cy="6858000"/>
        </p:xfrm>
        <a:graphic>
          <a:graphicData uri="http://schemas.openxmlformats.org/drawingml/2006/table">
            <a:tbl>
              <a:tblPr firstRow="1" bandRow="1">
                <a:tableStyleId>{5C22544A-7EE6-4342-B048-85BDC9FD1C3A}</a:tableStyleId>
              </a:tblPr>
              <a:tblGrid>
                <a:gridCol w="6096000">
                  <a:extLst>
                    <a:ext uri="{9D8B030D-6E8A-4147-A177-3AD203B41FA5}">
                      <a16:colId xmlns:a16="http://schemas.microsoft.com/office/drawing/2014/main" val="2361194452"/>
                    </a:ext>
                  </a:extLst>
                </a:gridCol>
                <a:gridCol w="6096000">
                  <a:extLst>
                    <a:ext uri="{9D8B030D-6E8A-4147-A177-3AD203B41FA5}">
                      <a16:colId xmlns:a16="http://schemas.microsoft.com/office/drawing/2014/main" val="2423361193"/>
                    </a:ext>
                  </a:extLst>
                </a:gridCol>
              </a:tblGrid>
              <a:tr h="637007">
                <a:tc>
                  <a:txBody>
                    <a:bodyPr/>
                    <a:lstStyle/>
                    <a:p>
                      <a:pPr algn="ctr"/>
                      <a:r>
                        <a:rPr lang="es-MX" sz="2800" dirty="0">
                          <a:latin typeface="Arial Black" panose="020B0A04020102020204" pitchFamily="34" charset="0"/>
                        </a:rPr>
                        <a:t>HABITOS</a:t>
                      </a:r>
                      <a:endParaRPr lang="es-PE" sz="2800"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MX" sz="2800" dirty="0">
                          <a:latin typeface="Arial Black" panose="020B0A04020102020204" pitchFamily="34" charset="0"/>
                        </a:rPr>
                        <a:t>DESARROILLAN </a:t>
                      </a:r>
                      <a:endParaRPr lang="es-PE" sz="2800" dirty="0">
                        <a:latin typeface="Arial Black" panose="020B0A04020102020204" pitchFamily="34" charset="0"/>
                      </a:endParaRPr>
                    </a:p>
                  </a:txBody>
                  <a:tcPr/>
                </a:tc>
                <a:extLst>
                  <a:ext uri="{0D108BD9-81ED-4DB2-BD59-A6C34878D82A}">
                    <a16:rowId xmlns:a16="http://schemas.microsoft.com/office/drawing/2014/main" val="3048337964"/>
                  </a:ext>
                </a:extLst>
              </a:tr>
              <a:tr h="710229">
                <a:tc>
                  <a:txBody>
                    <a:bodyPr/>
                    <a:lstStyle/>
                    <a:p>
                      <a:r>
                        <a:rPr lang="es-MX" sz="2400" dirty="0">
                          <a:latin typeface="Arial Black" panose="020B0A04020102020204" pitchFamily="34" charset="0"/>
                        </a:rPr>
                        <a:t>RECTITUD </a:t>
                      </a:r>
                      <a:endParaRPr lang="es-PE" sz="2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b="1" dirty="0"/>
                        <a:t>NUESTRO CONCEPTO DE EQUIDADS Y JUSTICIA </a:t>
                      </a:r>
                      <a:endParaRPr lang="es-PE" sz="2000" b="1" dirty="0"/>
                    </a:p>
                  </a:txBody>
                  <a:tcPr/>
                </a:tc>
                <a:extLst>
                  <a:ext uri="{0D108BD9-81ED-4DB2-BD59-A6C34878D82A}">
                    <a16:rowId xmlns:a16="http://schemas.microsoft.com/office/drawing/2014/main" val="1569042480"/>
                  </a:ext>
                </a:extLst>
              </a:tr>
              <a:tr h="12601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sz="2400" dirty="0">
                        <a:latin typeface="Arial Black" panose="020B0A04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sz="2400" dirty="0">
                          <a:latin typeface="Arial Black" panose="020B0A04020102020204" pitchFamily="34" charset="0"/>
                        </a:rPr>
                        <a:t>INTEGRIDADS Y HONESTIDAD </a:t>
                      </a:r>
                      <a:endParaRPr lang="es-PE" sz="2400" dirty="0">
                        <a:latin typeface="Arial Black" panose="020B0A04020102020204" pitchFamily="34" charset="0"/>
                      </a:endParaRPr>
                    </a:p>
                    <a:p>
                      <a:endParaRPr lang="es-PE" sz="2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b="1" dirty="0"/>
                        <a:t>CIMIENTOS DE LA CONFIANZA ESENCIAL PARA COOPERACIÓN  Y EL DESARROLLO PERSONAL E INTERPERSONAL  A LARGO PLAZO </a:t>
                      </a:r>
                      <a:endParaRPr lang="es-PE" sz="2000" b="1" dirty="0"/>
                    </a:p>
                  </a:txBody>
                  <a:tcPr/>
                </a:tc>
                <a:extLst>
                  <a:ext uri="{0D108BD9-81ED-4DB2-BD59-A6C34878D82A}">
                    <a16:rowId xmlns:a16="http://schemas.microsoft.com/office/drawing/2014/main" val="326298738"/>
                  </a:ext>
                </a:extLst>
              </a:tr>
              <a:tr h="12601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s-MX" sz="2400" dirty="0">
                        <a:latin typeface="Arial Black" panose="020B0A040201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MX" sz="2400" dirty="0">
                          <a:latin typeface="Arial Black" panose="020B0A04020102020204" pitchFamily="34" charset="0"/>
                        </a:rPr>
                        <a:t>DIGNIDAD HUMANA </a:t>
                      </a:r>
                      <a:endParaRPr lang="es-PE" sz="2400" dirty="0">
                        <a:latin typeface="Arial Black" panose="020B0A04020102020204" pitchFamily="34" charset="0"/>
                      </a:endParaRPr>
                    </a:p>
                    <a:p>
                      <a:endParaRPr lang="es-PE" sz="2400" dirty="0"/>
                    </a:p>
                  </a:txBody>
                  <a:tcPr/>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MX" sz="2000" b="1" dirty="0"/>
                        <a:t>QUE SOMOS IGUALES CON DERECHOS A LA VIDA, LA LIBERTAD Y LA BUSQUEDA DE LA FELICIDAD</a:t>
                      </a:r>
                      <a:endParaRPr lang="es-PE" sz="2000" b="1" dirty="0"/>
                    </a:p>
                  </a:txBody>
                  <a:tcPr/>
                </a:tc>
                <a:extLst>
                  <a:ext uri="{0D108BD9-81ED-4DB2-BD59-A6C34878D82A}">
                    <a16:rowId xmlns:a16="http://schemas.microsoft.com/office/drawing/2014/main" val="1277991325"/>
                  </a:ext>
                </a:extLst>
              </a:tr>
              <a:tr h="87241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2400" b="1" dirty="0">
                          <a:latin typeface="Arial Black" panose="020B0A04020102020204" pitchFamily="34" charset="0"/>
                        </a:rPr>
                        <a:t>SERVICIO Y CONTRIBUCION A LA CVALIDAD O EXCELENCIA </a:t>
                      </a:r>
                      <a:endParaRPr lang="es-PE" sz="2400" b="1" dirty="0">
                        <a:latin typeface="Arial Black" panose="020B0A04020102020204" pitchFamily="34" charset="0"/>
                      </a:endParaRPr>
                    </a:p>
                  </a:txBody>
                  <a:tcPr/>
                </a:tc>
                <a:tc>
                  <a:txBody>
                    <a:bodyPr/>
                    <a:lstStyle/>
                    <a:p>
                      <a:endParaRPr lang="es-PE" dirty="0"/>
                    </a:p>
                  </a:txBody>
                  <a:tcPr/>
                </a:tc>
                <a:extLst>
                  <a:ext uri="{0D108BD9-81ED-4DB2-BD59-A6C34878D82A}">
                    <a16:rowId xmlns:a16="http://schemas.microsoft.com/office/drawing/2014/main" val="601624649"/>
                  </a:ext>
                </a:extLst>
              </a:tr>
              <a:tr h="1148693">
                <a:tc>
                  <a:txBody>
                    <a:bodyPr/>
                    <a:lstStyle/>
                    <a:p>
                      <a:endParaRPr lang="es-MX" sz="2400" dirty="0">
                        <a:latin typeface="Arial Black" panose="020B0A04020102020204" pitchFamily="34" charset="0"/>
                      </a:endParaRPr>
                    </a:p>
                    <a:p>
                      <a:r>
                        <a:rPr lang="es-MX" sz="2400" dirty="0">
                          <a:latin typeface="Arial Black" panose="020B0A04020102020204" pitchFamily="34" charset="0"/>
                        </a:rPr>
                        <a:t>POTENCIAL </a:t>
                      </a:r>
                      <a:endParaRPr lang="es-PE" sz="2400" dirty="0">
                        <a:latin typeface="Arial Black" panose="020B0A04020102020204" pitchFamily="34" charset="0"/>
                      </a:endParaRPr>
                    </a:p>
                  </a:txBody>
                  <a:tcPr/>
                </a:tc>
                <a:tc>
                  <a:txBody>
                    <a:bodyPr/>
                    <a:lstStyle/>
                    <a:p>
                      <a:pPr algn="just"/>
                      <a:r>
                        <a:rPr lang="es-MX" sz="1800" b="1" dirty="0"/>
                        <a:t>TENEMOS CAPACIDAD EMBRIONARIA Y PODEMOS CRECER  Y DESARROLLARNOS, DESARROLLANDO CADA VEZ  MAS POTENCIAL Y TALENTOS.</a:t>
                      </a:r>
                      <a:endParaRPr lang="es-PE" sz="1800" b="1" dirty="0"/>
                    </a:p>
                  </a:txBody>
                  <a:tcPr/>
                </a:tc>
                <a:extLst>
                  <a:ext uri="{0D108BD9-81ED-4DB2-BD59-A6C34878D82A}">
                    <a16:rowId xmlns:a16="http://schemas.microsoft.com/office/drawing/2014/main" val="3691549922"/>
                  </a:ext>
                </a:extLst>
              </a:tr>
              <a:tr h="969349">
                <a:tc>
                  <a:txBody>
                    <a:bodyPr/>
                    <a:lstStyle/>
                    <a:p>
                      <a:r>
                        <a:rPr lang="es-MX" sz="2400" dirty="0">
                          <a:latin typeface="Arial Black" panose="020B0A04020102020204" pitchFamily="34" charset="0"/>
                        </a:rPr>
                        <a:t>CRECIMINETO </a:t>
                      </a:r>
                      <a:endParaRPr lang="es-PE" sz="2400" dirty="0">
                        <a:latin typeface="Arial Black" panose="020B0A04020102020204" pitchFamily="34" charset="0"/>
                      </a:endParaRPr>
                    </a:p>
                  </a:txBody>
                  <a:tcPr/>
                </a:tc>
                <a:tc>
                  <a:txBody>
                    <a:bodyPr/>
                    <a:lstStyle/>
                    <a:p>
                      <a:pPr algn="just"/>
                      <a:r>
                        <a:rPr lang="es-MX" sz="1800" b="1" dirty="0"/>
                        <a:t>ES EL POROCESO DE LIDERAR POTRENCIAL Y DESARROLLAR TALENTOS CON PRINCIPIOS COMO LA PACIENCOIA, EDUCACION Y EL ESTIMULO  </a:t>
                      </a:r>
                      <a:endParaRPr lang="es-PE" sz="1800" b="1" dirty="0"/>
                    </a:p>
                  </a:txBody>
                  <a:tcPr/>
                </a:tc>
                <a:extLst>
                  <a:ext uri="{0D108BD9-81ED-4DB2-BD59-A6C34878D82A}">
                    <a16:rowId xmlns:a16="http://schemas.microsoft.com/office/drawing/2014/main" val="3481735818"/>
                  </a:ext>
                </a:extLst>
              </a:tr>
            </a:tbl>
          </a:graphicData>
        </a:graphic>
      </p:graphicFrame>
      <p:sp>
        <p:nvSpPr>
          <p:cNvPr id="2" name="Marcador de fecha 1">
            <a:extLst>
              <a:ext uri="{FF2B5EF4-FFF2-40B4-BE49-F238E27FC236}">
                <a16:creationId xmlns:a16="http://schemas.microsoft.com/office/drawing/2014/main" id="{70E30B1C-A9DD-40E7-AA2C-CA4D5377F9C5}"/>
              </a:ext>
            </a:extLst>
          </p:cNvPr>
          <p:cNvSpPr>
            <a:spLocks noGrp="1"/>
          </p:cNvSpPr>
          <p:nvPr>
            <p:ph type="dt" sz="half" idx="10"/>
          </p:nvPr>
        </p:nvSpPr>
        <p:spPr>
          <a:xfrm>
            <a:off x="2817413" y="6396107"/>
            <a:ext cx="2910840" cy="365125"/>
          </a:xfrm>
        </p:spPr>
        <p:txBody>
          <a:bodyPr/>
          <a:lstStyle/>
          <a:p>
            <a:fld id="{5894D606-83EE-484C-9CCE-4A0737AAF881}"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49B6A549-D03E-4A6A-8397-4D06D3132F3A}"/>
              </a:ext>
            </a:extLst>
          </p:cNvPr>
          <p:cNvSpPr>
            <a:spLocks noGrp="1"/>
          </p:cNvSpPr>
          <p:nvPr>
            <p:ph type="sldNum" sz="quarter" idx="12"/>
          </p:nvPr>
        </p:nvSpPr>
        <p:spPr>
          <a:xfrm>
            <a:off x="9226826" y="136525"/>
            <a:ext cx="2743200" cy="365125"/>
          </a:xfrm>
        </p:spPr>
        <p:txBody>
          <a:bodyPr/>
          <a:lstStyle/>
          <a:p>
            <a:fld id="{6D22F896-40B5-4ADD-8801-0D06FADFA095}" type="slidenum">
              <a:rPr lang="en-US" sz="2400" b="1" smtClean="0">
                <a:solidFill>
                  <a:srgbClr val="FFFF00"/>
                </a:solidFill>
              </a:rPr>
              <a:t>83</a:t>
            </a:fld>
            <a:endParaRPr lang="en-US" sz="2400" b="1" dirty="0">
              <a:solidFill>
                <a:srgbClr val="FFFF00"/>
              </a:solidFill>
            </a:endParaRPr>
          </a:p>
        </p:txBody>
      </p:sp>
    </p:spTree>
    <p:extLst>
      <p:ext uri="{BB962C8B-B14F-4D97-AF65-F5344CB8AC3E}">
        <p14:creationId xmlns:p14="http://schemas.microsoft.com/office/powerpoint/2010/main" val="3530960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4" name="1 Título"/>
          <p:cNvSpPr>
            <a:spLocks noGrp="1"/>
          </p:cNvSpPr>
          <p:nvPr>
            <p:ph type="title" idx="4294967295"/>
          </p:nvPr>
        </p:nvSpPr>
        <p:spPr>
          <a:xfrm>
            <a:off x="198783" y="119270"/>
            <a:ext cx="11728174" cy="1715880"/>
          </a:xfrm>
        </p:spPr>
        <p:txBody>
          <a:bodyPr>
            <a:noAutofit/>
          </a:bodyPr>
          <a:lstStyle/>
          <a:p>
            <a:pPr marL="342900" indent="-342900" algn="ctr">
              <a:defRPr/>
            </a:pPr>
            <a:r>
              <a:rPr lang="es-MX" sz="6000" dirty="0">
                <a:solidFill>
                  <a:srgbClr val="FFFF00"/>
                </a:solidFill>
                <a:effectLst>
                  <a:outerShdw blurRad="38100" dist="38100" dir="2700000" algn="tl">
                    <a:srgbClr val="C0C0C0"/>
                  </a:outerShdw>
                </a:effectLst>
                <a:latin typeface="Haettenschweiler" pitchFamily="34" charset="0"/>
              </a:rPr>
              <a:t>El modo en que vemos el problema es el problema.</a:t>
            </a:r>
            <a:endParaRPr lang="es-ES" sz="6000" dirty="0">
              <a:solidFill>
                <a:srgbClr val="FFFF00"/>
              </a:solidFill>
              <a:effectLst>
                <a:outerShdw blurRad="38100" dist="38100" dir="2700000" algn="tl">
                  <a:srgbClr val="C0C0C0"/>
                </a:outerShdw>
              </a:effectLst>
              <a:latin typeface="Haettenschweiler" pitchFamily="34" charset="0"/>
            </a:endParaRPr>
          </a:p>
        </p:txBody>
      </p:sp>
      <p:sp>
        <p:nvSpPr>
          <p:cNvPr id="20483" name="2 Marcador de contenido"/>
          <p:cNvSpPr>
            <a:spLocks noGrp="1"/>
          </p:cNvSpPr>
          <p:nvPr>
            <p:ph idx="4294967295"/>
          </p:nvPr>
        </p:nvSpPr>
        <p:spPr>
          <a:xfrm>
            <a:off x="198783" y="1989138"/>
            <a:ext cx="11728174" cy="1714513"/>
          </a:xfrm>
        </p:spPr>
        <p:txBody>
          <a:bodyPr/>
          <a:lstStyle/>
          <a:p>
            <a:pPr algn="just"/>
            <a:r>
              <a:rPr lang="es-ES" sz="3600" b="1" dirty="0"/>
              <a:t>Los remedios rápidos y el centrarse más en los problemas y el dolor agudo profundizan la condición crónica. </a:t>
            </a:r>
          </a:p>
          <a:p>
            <a:pPr eaLnBrk="1" hangingPunct="1"/>
            <a:endParaRPr lang="es-ES" dirty="0"/>
          </a:p>
        </p:txBody>
      </p:sp>
      <p:pic>
        <p:nvPicPr>
          <p:cNvPr id="20484" name="Picture 4" descr="Go to fullsize image">
            <a:hlinkClick r:id="rId3"/>
          </p:cNvPr>
          <p:cNvPicPr>
            <a:picLocks noChangeAspect="1" noChangeArrowheads="1"/>
          </p:cNvPicPr>
          <p:nvPr/>
        </p:nvPicPr>
        <p:blipFill>
          <a:blip r:embed="rId4"/>
          <a:srcRect/>
          <a:stretch>
            <a:fillRect/>
          </a:stretch>
        </p:blipFill>
        <p:spPr bwMode="auto">
          <a:xfrm>
            <a:off x="7452281" y="3429000"/>
            <a:ext cx="4474676" cy="2895932"/>
          </a:xfrm>
          <a:prstGeom prst="rect">
            <a:avLst/>
          </a:prstGeom>
          <a:noFill/>
          <a:ln w="9525">
            <a:noFill/>
            <a:miter lim="800000"/>
            <a:headEnd/>
            <a:tailEnd/>
          </a:ln>
        </p:spPr>
      </p:pic>
      <p:pic>
        <p:nvPicPr>
          <p:cNvPr id="20485" name="Picture 5"/>
          <p:cNvPicPr>
            <a:picLocks noChangeAspect="1" noChangeArrowheads="1"/>
          </p:cNvPicPr>
          <p:nvPr/>
        </p:nvPicPr>
        <p:blipFill>
          <a:blip r:embed="rId5"/>
          <a:srcRect/>
          <a:stretch>
            <a:fillRect/>
          </a:stretch>
        </p:blipFill>
        <p:spPr bwMode="auto">
          <a:xfrm>
            <a:off x="954548" y="3857639"/>
            <a:ext cx="4836652" cy="2635926"/>
          </a:xfrm>
          <a:prstGeom prst="rect">
            <a:avLst/>
          </a:prstGeom>
          <a:noFill/>
          <a:ln w="9525">
            <a:noFill/>
            <a:miter lim="800000"/>
            <a:headEnd/>
            <a:tailEnd/>
          </a:ln>
        </p:spPr>
      </p:pic>
      <p:sp>
        <p:nvSpPr>
          <p:cNvPr id="2" name="Marcador de fecha 1">
            <a:extLst>
              <a:ext uri="{FF2B5EF4-FFF2-40B4-BE49-F238E27FC236}">
                <a16:creationId xmlns:a16="http://schemas.microsoft.com/office/drawing/2014/main" id="{4840D89B-BC8F-41C0-A871-972667D1B6DD}"/>
              </a:ext>
            </a:extLst>
          </p:cNvPr>
          <p:cNvSpPr>
            <a:spLocks noGrp="1"/>
          </p:cNvSpPr>
          <p:nvPr>
            <p:ph type="dt" sz="half" idx="10"/>
          </p:nvPr>
        </p:nvSpPr>
        <p:spPr/>
        <p:txBody>
          <a:bodyPr/>
          <a:lstStyle/>
          <a:p>
            <a:fld id="{DD60DC0D-20DB-4347-8307-37390B91E14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16C24F85-355B-47EF-A9F2-3A6FAD754FE2}"/>
              </a:ext>
            </a:extLst>
          </p:cNvPr>
          <p:cNvSpPr>
            <a:spLocks noGrp="1"/>
          </p:cNvSpPr>
          <p:nvPr>
            <p:ph type="sldNum" sz="quarter" idx="12"/>
          </p:nvPr>
        </p:nvSpPr>
        <p:spPr>
          <a:xfrm>
            <a:off x="9346096" y="480226"/>
            <a:ext cx="2743200" cy="365125"/>
          </a:xfrm>
        </p:spPr>
        <p:txBody>
          <a:bodyPr/>
          <a:lstStyle/>
          <a:p>
            <a:fld id="{6D22F896-40B5-4ADD-8801-0D06FADFA095}" type="slidenum">
              <a:rPr lang="en-US" sz="2400" b="1" smtClean="0">
                <a:solidFill>
                  <a:srgbClr val="FFFF00"/>
                </a:solidFill>
              </a:rPr>
              <a:t>84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3714"/>
                                        </p:tgtEl>
                                        <p:attrNameLst>
                                          <p:attrName>style.visibility</p:attrName>
                                        </p:attrNameLst>
                                      </p:cBhvr>
                                      <p:to>
                                        <p:strVal val="visible"/>
                                      </p:to>
                                    </p:set>
                                    <p:anim calcmode="lin" valueType="num">
                                      <p:cBhvr additive="base">
                                        <p:cTn id="7" dur="500" fill="hold"/>
                                        <p:tgtEl>
                                          <p:spTgt spid="243714"/>
                                        </p:tgtEl>
                                        <p:attrNameLst>
                                          <p:attrName>ppt_x</p:attrName>
                                        </p:attrNameLst>
                                      </p:cBhvr>
                                      <p:tavLst>
                                        <p:tav tm="0">
                                          <p:val>
                                            <p:strVal val="#ppt_x"/>
                                          </p:val>
                                        </p:tav>
                                        <p:tav tm="100000">
                                          <p:val>
                                            <p:strVal val="#ppt_x"/>
                                          </p:val>
                                        </p:tav>
                                      </p:tavLst>
                                    </p:anim>
                                    <p:anim calcmode="lin" valueType="num">
                                      <p:cBhvr additive="base">
                                        <p:cTn id="8" dur="500" fill="hold"/>
                                        <p:tgtEl>
                                          <p:spTgt spid="24371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483">
                                            <p:txEl>
                                              <p:pRg st="0" end="0"/>
                                            </p:txEl>
                                          </p:spTgt>
                                        </p:tgtEl>
                                        <p:attrNameLst>
                                          <p:attrName>style.visibility</p:attrName>
                                        </p:attrNameLst>
                                      </p:cBhvr>
                                      <p:to>
                                        <p:strVal val="visible"/>
                                      </p:to>
                                    </p:set>
                                    <p:anim calcmode="lin" valueType="num">
                                      <p:cBhvr additive="base">
                                        <p:cTn id="13" dur="500" fill="hold"/>
                                        <p:tgtEl>
                                          <p:spTgt spid="2048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048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0485"/>
                                        </p:tgtEl>
                                        <p:attrNameLst>
                                          <p:attrName>style.visibility</p:attrName>
                                        </p:attrNameLst>
                                      </p:cBhvr>
                                      <p:to>
                                        <p:strVal val="visible"/>
                                      </p:to>
                                    </p:set>
                                    <p:anim calcmode="lin" valueType="num">
                                      <p:cBhvr additive="base">
                                        <p:cTn id="19" dur="500" fill="hold"/>
                                        <p:tgtEl>
                                          <p:spTgt spid="20485"/>
                                        </p:tgtEl>
                                        <p:attrNameLst>
                                          <p:attrName>ppt_x</p:attrName>
                                        </p:attrNameLst>
                                      </p:cBhvr>
                                      <p:tavLst>
                                        <p:tav tm="0">
                                          <p:val>
                                            <p:strVal val="#ppt_x"/>
                                          </p:val>
                                        </p:tav>
                                        <p:tav tm="100000">
                                          <p:val>
                                            <p:strVal val="#ppt_x"/>
                                          </p:val>
                                        </p:tav>
                                      </p:tavLst>
                                    </p:anim>
                                    <p:anim calcmode="lin" valueType="num">
                                      <p:cBhvr additive="base">
                                        <p:cTn id="20" dur="500" fill="hold"/>
                                        <p:tgtEl>
                                          <p:spTgt spid="2048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0484"/>
                                        </p:tgtEl>
                                        <p:attrNameLst>
                                          <p:attrName>style.visibility</p:attrName>
                                        </p:attrNameLst>
                                      </p:cBhvr>
                                      <p:to>
                                        <p:strVal val="visible"/>
                                      </p:to>
                                    </p:set>
                                    <p:anim calcmode="lin" valueType="num">
                                      <p:cBhvr additive="base">
                                        <p:cTn id="25" dur="500" fill="hold"/>
                                        <p:tgtEl>
                                          <p:spTgt spid="20484"/>
                                        </p:tgtEl>
                                        <p:attrNameLst>
                                          <p:attrName>ppt_x</p:attrName>
                                        </p:attrNameLst>
                                      </p:cBhvr>
                                      <p:tavLst>
                                        <p:tav tm="0">
                                          <p:val>
                                            <p:strVal val="#ppt_x"/>
                                          </p:val>
                                        </p:tav>
                                        <p:tav tm="100000">
                                          <p:val>
                                            <p:strVal val="#ppt_x"/>
                                          </p:val>
                                        </p:tav>
                                      </p:tavLst>
                                    </p:anim>
                                    <p:anim calcmode="lin" valueType="num">
                                      <p:cBhvr additive="base">
                                        <p:cTn id="26"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3714" grpId="0"/>
      <p:bldP spid="20483" grpId="0" build="p"/>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descr="Flor"/>
          <p:cNvPicPr>
            <a:picLocks noChangeAspect="1" noChangeArrowheads="1"/>
          </p:cNvPicPr>
          <p:nvPr/>
        </p:nvPicPr>
        <p:blipFill>
          <a:blip r:embed="rId3"/>
          <a:srcRect/>
          <a:stretch>
            <a:fillRect/>
          </a:stretch>
        </p:blipFill>
        <p:spPr bwMode="auto">
          <a:xfrm>
            <a:off x="278295" y="133350"/>
            <a:ext cx="1714500" cy="1714500"/>
          </a:xfrm>
          <a:prstGeom prst="rect">
            <a:avLst/>
          </a:prstGeom>
          <a:noFill/>
          <a:ln w="9525">
            <a:noFill/>
            <a:miter lim="800000"/>
            <a:headEnd/>
            <a:tailEnd/>
          </a:ln>
        </p:spPr>
      </p:pic>
      <p:sp>
        <p:nvSpPr>
          <p:cNvPr id="245763" name="1 Título"/>
          <p:cNvSpPr>
            <a:spLocks noGrp="1"/>
          </p:cNvSpPr>
          <p:nvPr>
            <p:ph type="title"/>
          </p:nvPr>
        </p:nvSpPr>
        <p:spPr>
          <a:xfrm>
            <a:off x="2107096" y="764373"/>
            <a:ext cx="9399104" cy="1293028"/>
          </a:xfrm>
        </p:spPr>
        <p:txBody>
          <a:bodyPr>
            <a:noAutofit/>
          </a:bodyPr>
          <a:lstStyle/>
          <a:p>
            <a:pPr marL="342900" indent="-342900" algn="ctr">
              <a:defRPr/>
            </a:pPr>
            <a:r>
              <a:rPr lang="es-MX" sz="7200" dirty="0">
                <a:solidFill>
                  <a:srgbClr val="FFFF00"/>
                </a:solidFill>
                <a:effectLst>
                  <a:outerShdw blurRad="38100" dist="38100" dir="2700000" algn="tl">
                    <a:srgbClr val="C0C0C0"/>
                  </a:outerShdw>
                </a:effectLst>
                <a:latin typeface="Haettenschweiler" pitchFamily="34" charset="0"/>
              </a:rPr>
              <a:t>El nuevo nivel de pensamiento.</a:t>
            </a:r>
            <a:endParaRPr lang="es-ES" sz="7200" dirty="0">
              <a:solidFill>
                <a:srgbClr val="FFFF00"/>
              </a:solidFill>
              <a:effectLst>
                <a:outerShdw blurRad="38100" dist="38100" dir="2700000" algn="tl">
                  <a:srgbClr val="C0C0C0"/>
                </a:outerShdw>
              </a:effectLst>
              <a:latin typeface="Haettenschweiler" pitchFamily="34" charset="0"/>
            </a:endParaRPr>
          </a:p>
        </p:txBody>
      </p:sp>
      <p:sp>
        <p:nvSpPr>
          <p:cNvPr id="4" name="CuadroTexto 3">
            <a:extLst>
              <a:ext uri="{FF2B5EF4-FFF2-40B4-BE49-F238E27FC236}">
                <a16:creationId xmlns:a16="http://schemas.microsoft.com/office/drawing/2014/main" id="{97B78225-D1A1-4817-8760-90CB9E514154}"/>
              </a:ext>
            </a:extLst>
          </p:cNvPr>
          <p:cNvSpPr txBox="1"/>
          <p:nvPr/>
        </p:nvSpPr>
        <p:spPr>
          <a:xfrm>
            <a:off x="230256" y="2568680"/>
            <a:ext cx="11731487" cy="3416320"/>
          </a:xfrm>
          <a:prstGeom prst="rect">
            <a:avLst/>
          </a:prstGeom>
          <a:noFill/>
        </p:spPr>
        <p:txBody>
          <a:bodyPr wrap="square" rtlCol="0">
            <a:spAutoFit/>
          </a:bodyPr>
          <a:lstStyle/>
          <a:p>
            <a:pPr marL="285750" indent="-285750" algn="just">
              <a:buFont typeface="Arial" panose="020B0604020202020204" pitchFamily="34" charset="0"/>
              <a:buChar char="•"/>
            </a:pPr>
            <a:r>
              <a:rPr lang="es-MX" sz="3600" b="1" dirty="0"/>
              <a:t>Los problemas significativos no pueden resolverse en el mismo nivel de pensamiento tiene que ser en otro y ,mas profundo .</a:t>
            </a:r>
          </a:p>
          <a:p>
            <a:pPr marL="285750" indent="-285750" algn="just">
              <a:buFont typeface="Arial" panose="020B0604020202020204" pitchFamily="34" charset="0"/>
              <a:buChar char="•"/>
            </a:pPr>
            <a:r>
              <a:rPr lang="es-MX" sz="3600" b="1" dirty="0"/>
              <a:t>La efectividad personal e interpersonal se centran en principios y se basa en el carácter es “adentro hacia afuera”</a:t>
            </a:r>
            <a:endParaRPr lang="es-PE" sz="3600" b="1" dirty="0"/>
          </a:p>
        </p:txBody>
      </p:sp>
      <p:sp>
        <p:nvSpPr>
          <p:cNvPr id="2" name="Marcador de fecha 1">
            <a:extLst>
              <a:ext uri="{FF2B5EF4-FFF2-40B4-BE49-F238E27FC236}">
                <a16:creationId xmlns:a16="http://schemas.microsoft.com/office/drawing/2014/main" id="{AB173C32-74D9-4AFA-BD0B-F8E9ED649B13}"/>
              </a:ext>
            </a:extLst>
          </p:cNvPr>
          <p:cNvSpPr>
            <a:spLocks noGrp="1"/>
          </p:cNvSpPr>
          <p:nvPr>
            <p:ph type="dt" sz="half" idx="10"/>
          </p:nvPr>
        </p:nvSpPr>
        <p:spPr/>
        <p:txBody>
          <a:bodyPr/>
          <a:lstStyle/>
          <a:p>
            <a:fld id="{51CCDB37-8FB4-4801-80C6-FB47F4FEB54D}"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C6657657-E566-457D-9A13-61440A25166B}"/>
              </a:ext>
            </a:extLst>
          </p:cNvPr>
          <p:cNvSpPr>
            <a:spLocks noGrp="1"/>
          </p:cNvSpPr>
          <p:nvPr>
            <p:ph type="sldNum" sz="quarter" idx="12"/>
          </p:nvPr>
        </p:nvSpPr>
        <p:spPr/>
        <p:txBody>
          <a:bodyPr/>
          <a:lstStyle/>
          <a:p>
            <a:fld id="{6D22F896-40B5-4ADD-8801-0D06FADFA095}" type="slidenum">
              <a:rPr lang="en-US" sz="2400" b="1" smtClean="0">
                <a:solidFill>
                  <a:srgbClr val="FFFF00"/>
                </a:solidFill>
              </a:rPr>
              <a:t>85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ppt_x"/>
                                          </p:val>
                                        </p:tav>
                                        <p:tav tm="100000">
                                          <p:val>
                                            <p:strVal val="#ppt_x"/>
                                          </p:val>
                                        </p:tav>
                                      </p:tavLst>
                                    </p:anim>
                                    <p:anim calcmode="lin" valueType="num">
                                      <p:cBhvr additive="base">
                                        <p:cTn id="8"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45763"/>
                                        </p:tgtEl>
                                        <p:attrNameLst>
                                          <p:attrName>style.visibility</p:attrName>
                                        </p:attrNameLst>
                                      </p:cBhvr>
                                      <p:to>
                                        <p:strVal val="visible"/>
                                      </p:to>
                                    </p:set>
                                    <p:anim calcmode="lin" valueType="num">
                                      <p:cBhvr additive="base">
                                        <p:cTn id="13" dur="500" fill="hold"/>
                                        <p:tgtEl>
                                          <p:spTgt spid="245763"/>
                                        </p:tgtEl>
                                        <p:attrNameLst>
                                          <p:attrName>ppt_x</p:attrName>
                                        </p:attrNameLst>
                                      </p:cBhvr>
                                      <p:tavLst>
                                        <p:tav tm="0">
                                          <p:val>
                                            <p:strVal val="#ppt_x"/>
                                          </p:val>
                                        </p:tav>
                                        <p:tav tm="100000">
                                          <p:val>
                                            <p:strVal val="#ppt_x"/>
                                          </p:val>
                                        </p:tav>
                                      </p:tavLst>
                                    </p:anim>
                                    <p:anim calcmode="lin" valueType="num">
                                      <p:cBhvr additive="base">
                                        <p:cTn id="14" dur="500" fill="hold"/>
                                        <p:tgtEl>
                                          <p:spTgt spid="24576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4">
                                            <p:txEl>
                                              <p:pRg st="0" end="0"/>
                                            </p:txEl>
                                          </p:spTgt>
                                        </p:tgtEl>
                                        <p:attrNameLst>
                                          <p:attrName>style.visibility</p:attrName>
                                        </p:attrNameLst>
                                      </p:cBhvr>
                                      <p:to>
                                        <p:strVal val="visible"/>
                                      </p:to>
                                    </p:set>
                                    <p:animEffect transition="in" filter="wipe(down)">
                                      <p:cBhvr>
                                        <p:cTn id="19" dur="500"/>
                                        <p:tgtEl>
                                          <p:spTgt spid="4">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Effect transition="in" filter="wipe(down)">
                                      <p:cBhvr>
                                        <p:cTn id="24"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63"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a 5">
            <a:extLst>
              <a:ext uri="{FF2B5EF4-FFF2-40B4-BE49-F238E27FC236}">
                <a16:creationId xmlns:a16="http://schemas.microsoft.com/office/drawing/2014/main" id="{9F0590B5-0887-45EF-B6EF-B687DAA90090}"/>
              </a:ext>
            </a:extLst>
          </p:cNvPr>
          <p:cNvGraphicFramePr>
            <a:graphicFrameLocks noGrp="1"/>
          </p:cNvGraphicFramePr>
          <p:nvPr>
            <p:extLst>
              <p:ext uri="{D42A27DB-BD31-4B8C-83A1-F6EECF244321}">
                <p14:modId xmlns:p14="http://schemas.microsoft.com/office/powerpoint/2010/main" val="1629667751"/>
              </p:ext>
            </p:extLst>
          </p:nvPr>
        </p:nvGraphicFramePr>
        <p:xfrm>
          <a:off x="0" y="0"/>
          <a:ext cx="12192000" cy="6858000"/>
        </p:xfrm>
        <a:graphic>
          <a:graphicData uri="http://schemas.openxmlformats.org/drawingml/2006/table">
            <a:tbl>
              <a:tblPr firstRow="1" bandRow="1">
                <a:tableStyleId>{5C22544A-7EE6-4342-B048-85BDC9FD1C3A}</a:tableStyleId>
              </a:tblPr>
              <a:tblGrid>
                <a:gridCol w="5925721">
                  <a:extLst>
                    <a:ext uri="{9D8B030D-6E8A-4147-A177-3AD203B41FA5}">
                      <a16:colId xmlns:a16="http://schemas.microsoft.com/office/drawing/2014/main" val="3364642737"/>
                    </a:ext>
                  </a:extLst>
                </a:gridCol>
                <a:gridCol w="6266279">
                  <a:extLst>
                    <a:ext uri="{9D8B030D-6E8A-4147-A177-3AD203B41FA5}">
                      <a16:colId xmlns:a16="http://schemas.microsoft.com/office/drawing/2014/main" val="532992293"/>
                    </a:ext>
                  </a:extLst>
                </a:gridCol>
              </a:tblGrid>
              <a:tr h="604871">
                <a:tc>
                  <a:txBody>
                    <a:bodyPr/>
                    <a:lstStyle/>
                    <a:p>
                      <a:pPr algn="ctr"/>
                      <a:r>
                        <a:rPr lang="es-MX" sz="3200" dirty="0"/>
                        <a:t>SI QUIERO </a:t>
                      </a:r>
                      <a:endParaRPr lang="es-PE" sz="3200" dirty="0"/>
                    </a:p>
                  </a:txBody>
                  <a:tcPr/>
                </a:tc>
                <a:tc>
                  <a:txBody>
                    <a:bodyPr/>
                    <a:lstStyle/>
                    <a:p>
                      <a:pPr algn="ctr"/>
                      <a:r>
                        <a:rPr lang="es-MX" sz="3200" dirty="0"/>
                        <a:t>DEBO DE </a:t>
                      </a:r>
                      <a:endParaRPr lang="es-PE" sz="3200" dirty="0"/>
                    </a:p>
                  </a:txBody>
                  <a:tcPr/>
                </a:tc>
                <a:extLst>
                  <a:ext uri="{0D108BD9-81ED-4DB2-BD59-A6C34878D82A}">
                    <a16:rowId xmlns:a16="http://schemas.microsoft.com/office/drawing/2014/main" val="2406250610"/>
                  </a:ext>
                </a:extLst>
              </a:tr>
              <a:tr h="961205">
                <a:tc>
                  <a:txBody>
                    <a:bodyPr/>
                    <a:lstStyle/>
                    <a:p>
                      <a:r>
                        <a:rPr lang="es-MX" sz="2800" dirty="0">
                          <a:latin typeface="Arial Black" panose="020B0A04020102020204" pitchFamily="34" charset="0"/>
                        </a:rPr>
                        <a:t>UN MATRIMONIO FELIZ</a:t>
                      </a:r>
                      <a:endParaRPr lang="es-PE" sz="2800" dirty="0">
                        <a:latin typeface="Arial Black" panose="020B0A04020102020204" pitchFamily="34" charset="0"/>
                      </a:endParaRPr>
                    </a:p>
                  </a:txBody>
                  <a:tcPr/>
                </a:tc>
                <a:tc>
                  <a:txBody>
                    <a:bodyPr/>
                    <a:lstStyle/>
                    <a:p>
                      <a:r>
                        <a:rPr lang="es-MX" sz="2800" b="1" dirty="0"/>
                        <a:t>GENERAR ENERGIA POSITIVA </a:t>
                      </a:r>
                      <a:endParaRPr lang="es-PE" sz="2800" b="1" dirty="0"/>
                    </a:p>
                  </a:txBody>
                  <a:tcPr/>
                </a:tc>
                <a:extLst>
                  <a:ext uri="{0D108BD9-81ED-4DB2-BD59-A6C34878D82A}">
                    <a16:rowId xmlns:a16="http://schemas.microsoft.com/office/drawing/2014/main" val="883680056"/>
                  </a:ext>
                </a:extLst>
              </a:tr>
              <a:tr h="1659066">
                <a:tc>
                  <a:txBody>
                    <a:bodyPr/>
                    <a:lstStyle/>
                    <a:p>
                      <a:r>
                        <a:rPr lang="es-MX" sz="2800" dirty="0">
                          <a:latin typeface="Arial Black" panose="020B0A04020102020204" pitchFamily="34" charset="0"/>
                        </a:rPr>
                        <a:t>UN HIJO ADOLESCENTE MAS COOPERATIVO </a:t>
                      </a:r>
                      <a:endParaRPr lang="es-PE" sz="2800" dirty="0">
                        <a:latin typeface="Arial Black" panose="020B0A04020102020204" pitchFamily="34" charset="0"/>
                      </a:endParaRPr>
                    </a:p>
                  </a:txBody>
                  <a:tcPr/>
                </a:tc>
                <a:tc>
                  <a:txBody>
                    <a:bodyPr/>
                    <a:lstStyle/>
                    <a:p>
                      <a:pPr algn="just"/>
                      <a:r>
                        <a:rPr lang="es-MX" sz="2800" b="1" dirty="0"/>
                        <a:t>SER EL PADRE MAS COMPRENSIVO,EMPATICO,</a:t>
                      </a:r>
                    </a:p>
                    <a:p>
                      <a:pPr algn="just"/>
                      <a:r>
                        <a:rPr lang="es-MX" sz="2800" b="1" dirty="0"/>
                        <a:t>COHERENTE Y CARIÑOSO</a:t>
                      </a:r>
                      <a:endParaRPr lang="es-PE" sz="2800" b="1" dirty="0"/>
                    </a:p>
                  </a:txBody>
                  <a:tcPr/>
                </a:tc>
                <a:extLst>
                  <a:ext uri="{0D108BD9-81ED-4DB2-BD59-A6C34878D82A}">
                    <a16:rowId xmlns:a16="http://schemas.microsoft.com/office/drawing/2014/main" val="3873771415"/>
                  </a:ext>
                </a:extLst>
              </a:tr>
              <a:tr h="986896">
                <a:tc>
                  <a:txBody>
                    <a:bodyPr/>
                    <a:lstStyle/>
                    <a:p>
                      <a:r>
                        <a:rPr lang="es-MX" sz="2800" dirty="0">
                          <a:latin typeface="Arial Black" panose="020B0A04020102020204" pitchFamily="34" charset="0"/>
                        </a:rPr>
                        <a:t>MAS LIBERTAD Y MARGEN DE TRABAJO </a:t>
                      </a:r>
                      <a:endParaRPr lang="es-PE" sz="2800" dirty="0">
                        <a:latin typeface="Arial Black" panose="020B0A04020102020204" pitchFamily="34" charset="0"/>
                      </a:endParaRPr>
                    </a:p>
                  </a:txBody>
                  <a:tcPr/>
                </a:tc>
                <a:tc>
                  <a:txBody>
                    <a:bodyPr/>
                    <a:lstStyle/>
                    <a:p>
                      <a:pPr algn="just"/>
                      <a:r>
                        <a:rPr lang="es-MX" sz="2800" b="1" dirty="0"/>
                        <a:t>RESPONSABLE MAS UTIL, MAS COLABORADOR</a:t>
                      </a:r>
                      <a:endParaRPr lang="es-PE" sz="2800" b="1" dirty="0"/>
                    </a:p>
                  </a:txBody>
                  <a:tcPr/>
                </a:tc>
                <a:extLst>
                  <a:ext uri="{0D108BD9-81ED-4DB2-BD59-A6C34878D82A}">
                    <a16:rowId xmlns:a16="http://schemas.microsoft.com/office/drawing/2014/main" val="3634385035"/>
                  </a:ext>
                </a:extLst>
              </a:tr>
              <a:tr h="986896">
                <a:tc>
                  <a:txBody>
                    <a:bodyPr/>
                    <a:lstStyle/>
                    <a:p>
                      <a:pPr algn="just"/>
                      <a:r>
                        <a:rPr lang="es-MX" sz="2800" dirty="0">
                          <a:latin typeface="Arial Black" panose="020B0A04020102020204" pitchFamily="34" charset="0"/>
                        </a:rPr>
                        <a:t>DESPERTAR CONFIANZA SER DIGNO DE CONFIANZA </a:t>
                      </a:r>
                      <a:endParaRPr lang="es-PE" sz="2800" dirty="0">
                        <a:latin typeface="Arial Black" panose="020B0A04020102020204" pitchFamily="34" charset="0"/>
                      </a:endParaRPr>
                    </a:p>
                  </a:txBody>
                  <a:tcPr/>
                </a:tc>
                <a:tc>
                  <a:txBody>
                    <a:bodyPr/>
                    <a:lstStyle/>
                    <a:p>
                      <a:endParaRPr lang="es-PE" sz="2800" dirty="0"/>
                    </a:p>
                  </a:txBody>
                  <a:tcPr/>
                </a:tc>
                <a:extLst>
                  <a:ext uri="{0D108BD9-81ED-4DB2-BD59-A6C34878D82A}">
                    <a16:rowId xmlns:a16="http://schemas.microsoft.com/office/drawing/2014/main" val="2165761119"/>
                  </a:ext>
                </a:extLst>
              </a:tr>
              <a:tr h="1659066">
                <a:tc>
                  <a:txBody>
                    <a:bodyPr/>
                    <a:lstStyle/>
                    <a:p>
                      <a:endParaRPr lang="es-MX" sz="2800" dirty="0">
                        <a:latin typeface="Arial Black" panose="020B0A04020102020204" pitchFamily="34" charset="0"/>
                      </a:endParaRPr>
                    </a:p>
                    <a:p>
                      <a:r>
                        <a:rPr lang="es-MX" sz="2800" dirty="0">
                          <a:latin typeface="Arial Black" panose="020B0A04020102020204" pitchFamily="34" charset="0"/>
                        </a:rPr>
                        <a:t>O ASPIRO A GRANDEZA SECUNDARIA </a:t>
                      </a:r>
                      <a:endParaRPr lang="es-PE" sz="2800" dirty="0">
                        <a:latin typeface="Arial Black" panose="020B0A04020102020204" pitchFamily="34" charset="0"/>
                      </a:endParaRPr>
                    </a:p>
                  </a:txBody>
                  <a:tcPr/>
                </a:tc>
                <a:tc>
                  <a:txBody>
                    <a:bodyPr/>
                    <a:lstStyle/>
                    <a:p>
                      <a:pPr algn="just"/>
                      <a:r>
                        <a:rPr lang="es-MX" sz="2800" b="1" dirty="0"/>
                        <a:t>DEBO CENTRAME PRIMERO EN LA GRANDEZA PRIMARIA DEL CARÁCTER.</a:t>
                      </a:r>
                      <a:endParaRPr lang="es-PE" sz="2800" b="1" dirty="0"/>
                    </a:p>
                  </a:txBody>
                  <a:tcPr/>
                </a:tc>
                <a:extLst>
                  <a:ext uri="{0D108BD9-81ED-4DB2-BD59-A6C34878D82A}">
                    <a16:rowId xmlns:a16="http://schemas.microsoft.com/office/drawing/2014/main" val="240313927"/>
                  </a:ext>
                </a:extLst>
              </a:tr>
            </a:tbl>
          </a:graphicData>
        </a:graphic>
      </p:graphicFrame>
      <p:sp>
        <p:nvSpPr>
          <p:cNvPr id="2" name="Marcador de fecha 1">
            <a:extLst>
              <a:ext uri="{FF2B5EF4-FFF2-40B4-BE49-F238E27FC236}">
                <a16:creationId xmlns:a16="http://schemas.microsoft.com/office/drawing/2014/main" id="{8A8DFF88-ACD2-4FC4-8CAD-B4F5EB793CEA}"/>
              </a:ext>
            </a:extLst>
          </p:cNvPr>
          <p:cNvSpPr>
            <a:spLocks noGrp="1"/>
          </p:cNvSpPr>
          <p:nvPr>
            <p:ph type="dt" sz="half" idx="10"/>
          </p:nvPr>
        </p:nvSpPr>
        <p:spPr/>
        <p:txBody>
          <a:bodyPr/>
          <a:lstStyle/>
          <a:p>
            <a:fld id="{231CE354-CE63-4444-A341-00AC5125D720}"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C491765A-3DF9-43BC-91E3-6E28241202ED}"/>
              </a:ext>
            </a:extLst>
          </p:cNvPr>
          <p:cNvSpPr>
            <a:spLocks noGrp="1"/>
          </p:cNvSpPr>
          <p:nvPr>
            <p:ph type="sldNum" sz="quarter" idx="12"/>
          </p:nvPr>
        </p:nvSpPr>
        <p:spPr>
          <a:xfrm>
            <a:off x="9173817" y="136525"/>
            <a:ext cx="2743200" cy="365125"/>
          </a:xfrm>
        </p:spPr>
        <p:txBody>
          <a:bodyPr/>
          <a:lstStyle/>
          <a:p>
            <a:fld id="{6D22F896-40B5-4ADD-8801-0D06FADFA095}" type="slidenum">
              <a:rPr lang="en-US" sz="2400" b="1" smtClean="0">
                <a:solidFill>
                  <a:srgbClr val="FFFF00"/>
                </a:solidFill>
              </a:rPr>
              <a:t>86</a:t>
            </a:fld>
            <a:endParaRPr lang="en-US" sz="2400" b="1" dirty="0">
              <a:solidFill>
                <a:srgbClr val="FFFF00"/>
              </a:solidFill>
            </a:endParaRPr>
          </a:p>
        </p:txBody>
      </p:sp>
    </p:spTree>
    <p:extLst>
      <p:ext uri="{BB962C8B-B14F-4D97-AF65-F5344CB8AC3E}">
        <p14:creationId xmlns:p14="http://schemas.microsoft.com/office/powerpoint/2010/main" val="2762416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1 Título"/>
          <p:cNvSpPr>
            <a:spLocks noGrp="1"/>
          </p:cNvSpPr>
          <p:nvPr>
            <p:ph type="title"/>
          </p:nvPr>
        </p:nvSpPr>
        <p:spPr>
          <a:xfrm>
            <a:off x="198782" y="106017"/>
            <a:ext cx="11794435" cy="1258957"/>
          </a:xfrm>
        </p:spPr>
        <p:txBody>
          <a:bodyPr>
            <a:noAutofit/>
          </a:bodyPr>
          <a:lstStyle/>
          <a:p>
            <a:pPr algn="ctr" eaLnBrk="1" hangingPunct="1">
              <a:defRPr/>
            </a:pPr>
            <a:r>
              <a:rPr lang="es-ES" sz="4400" dirty="0">
                <a:solidFill>
                  <a:srgbClr val="FFFF00"/>
                </a:solidFill>
                <a:effectLst>
                  <a:outerShdw blurRad="38100" dist="38100" dir="2700000" algn="tl">
                    <a:srgbClr val="C0C0C0"/>
                  </a:outerShdw>
                </a:effectLst>
                <a:latin typeface="Haettenschweiler" pitchFamily="34" charset="0"/>
              </a:rPr>
              <a:t>PANORAMA GENERAL DE LOS 7 HÁBITOS DEL NEUROLIDERAZGO </a:t>
            </a:r>
            <a:br>
              <a:rPr lang="es-ES" sz="4400" dirty="0">
                <a:solidFill>
                  <a:srgbClr val="FFFF00"/>
                </a:solidFill>
                <a:effectLst>
                  <a:outerShdw blurRad="38100" dist="38100" dir="2700000" algn="tl">
                    <a:srgbClr val="C0C0C0"/>
                  </a:outerShdw>
                </a:effectLst>
                <a:latin typeface="Haettenschweiler" pitchFamily="34" charset="0"/>
              </a:rPr>
            </a:br>
            <a:r>
              <a:rPr lang="es-ES" sz="4400" dirty="0">
                <a:solidFill>
                  <a:srgbClr val="FFFF00"/>
                </a:solidFill>
                <a:effectLst>
                  <a:outerShdw blurRad="38100" dist="38100" dir="2700000" algn="tl">
                    <a:srgbClr val="C0C0C0"/>
                  </a:outerShdw>
                </a:effectLst>
                <a:latin typeface="Haettenschweiler" pitchFamily="34" charset="0"/>
              </a:rPr>
              <a:t>Siembra y cosecha</a:t>
            </a:r>
          </a:p>
        </p:txBody>
      </p:sp>
      <p:sp>
        <p:nvSpPr>
          <p:cNvPr id="22531" name="2 Marcador de contenido"/>
          <p:cNvSpPr>
            <a:spLocks noGrp="1"/>
          </p:cNvSpPr>
          <p:nvPr>
            <p:ph sz="half" idx="2"/>
          </p:nvPr>
        </p:nvSpPr>
        <p:spPr>
          <a:xfrm>
            <a:off x="198781" y="3571876"/>
            <a:ext cx="11794435" cy="3000396"/>
          </a:xfrm>
        </p:spPr>
        <p:txBody>
          <a:bodyPr>
            <a:normAutofit/>
          </a:bodyPr>
          <a:lstStyle/>
          <a:p>
            <a:pPr algn="just"/>
            <a:r>
              <a:rPr lang="es-ES" sz="2400" b="1" dirty="0"/>
              <a:t>Un pensamiento cosecha una acción, ésta un hábito, ésta el carácter y éste el destino. </a:t>
            </a:r>
          </a:p>
          <a:p>
            <a:pPr algn="just" eaLnBrk="1" hangingPunct="1"/>
            <a:r>
              <a:rPr lang="es-MX" sz="2400" b="1" dirty="0"/>
              <a:t>Los hábitos expresan nuestro carácter y generan nuestra efectividad o inefectividad.</a:t>
            </a:r>
            <a:endParaRPr lang="es-ES" sz="2400" b="1" dirty="0"/>
          </a:p>
          <a:p>
            <a:pPr algn="just" eaLnBrk="1" hangingPunct="1"/>
            <a:r>
              <a:rPr lang="es-ES" sz="2400" b="1" dirty="0"/>
              <a:t>Para romper con tendencias habituales profundamente enraizadas como la indecisión, impaciencia, crítica y egoísmo se necesita algo mas que fuerza de voluntad y cambios menores, un “despegue” que exige un esfuerzo tremendo, pero al lograrlo la libertad es completamente nueva. </a:t>
            </a:r>
          </a:p>
        </p:txBody>
      </p:sp>
      <p:sp>
        <p:nvSpPr>
          <p:cNvPr id="2" name="Flecha: pentágono 1">
            <a:extLst>
              <a:ext uri="{FF2B5EF4-FFF2-40B4-BE49-F238E27FC236}">
                <a16:creationId xmlns:a16="http://schemas.microsoft.com/office/drawing/2014/main" id="{ECA3327C-B308-47B8-9B10-CB9EDA7C9F9B}"/>
              </a:ext>
            </a:extLst>
          </p:cNvPr>
          <p:cNvSpPr/>
          <p:nvPr/>
        </p:nvSpPr>
        <p:spPr>
          <a:xfrm>
            <a:off x="198781" y="1748233"/>
            <a:ext cx="2637184" cy="1404315"/>
          </a:xfrm>
          <a:prstGeom prst="homePlat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000" dirty="0">
                <a:solidFill>
                  <a:schemeClr val="bg1"/>
                </a:solidFill>
                <a:latin typeface="Arial Black" panose="020B0A04020102020204" pitchFamily="34" charset="0"/>
              </a:rPr>
              <a:t>PENSAMIENTO </a:t>
            </a:r>
            <a:endParaRPr lang="es-PE" sz="2000" dirty="0">
              <a:solidFill>
                <a:schemeClr val="bg1"/>
              </a:solidFill>
              <a:latin typeface="Arial Black" panose="020B0A04020102020204" pitchFamily="34" charset="0"/>
            </a:endParaRPr>
          </a:p>
        </p:txBody>
      </p:sp>
      <p:sp>
        <p:nvSpPr>
          <p:cNvPr id="6" name="Flecha: pentágono 5">
            <a:extLst>
              <a:ext uri="{FF2B5EF4-FFF2-40B4-BE49-F238E27FC236}">
                <a16:creationId xmlns:a16="http://schemas.microsoft.com/office/drawing/2014/main" id="{B799DB7C-6D1B-41CC-9359-CCC020F062A0}"/>
              </a:ext>
            </a:extLst>
          </p:cNvPr>
          <p:cNvSpPr/>
          <p:nvPr/>
        </p:nvSpPr>
        <p:spPr>
          <a:xfrm>
            <a:off x="2898904" y="1714521"/>
            <a:ext cx="2362209" cy="1404315"/>
          </a:xfrm>
          <a:prstGeom prst="homePlate">
            <a:avLst/>
          </a:prstGeom>
          <a:solidFill>
            <a:schemeClr val="accent3">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ACCIÓN </a:t>
            </a:r>
            <a:endParaRPr lang="es-PE" sz="2400" dirty="0">
              <a:solidFill>
                <a:schemeClr val="bg1"/>
              </a:solidFill>
              <a:latin typeface="Arial Black" panose="020B0A04020102020204" pitchFamily="34" charset="0"/>
            </a:endParaRPr>
          </a:p>
        </p:txBody>
      </p:sp>
      <p:sp>
        <p:nvSpPr>
          <p:cNvPr id="7" name="Flecha: pentágono 6">
            <a:extLst>
              <a:ext uri="{FF2B5EF4-FFF2-40B4-BE49-F238E27FC236}">
                <a16:creationId xmlns:a16="http://schemas.microsoft.com/office/drawing/2014/main" id="{CE5A7E2E-E709-4AAA-9095-545B2E6CDE1D}"/>
              </a:ext>
            </a:extLst>
          </p:cNvPr>
          <p:cNvSpPr/>
          <p:nvPr/>
        </p:nvSpPr>
        <p:spPr>
          <a:xfrm>
            <a:off x="5280989" y="1848467"/>
            <a:ext cx="2219741" cy="1404315"/>
          </a:xfrm>
          <a:prstGeom prst="homePlate">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HÁBITO</a:t>
            </a:r>
            <a:r>
              <a:rPr lang="es-MX" sz="2400" dirty="0">
                <a:latin typeface="Arial Black" panose="020B0A04020102020204" pitchFamily="34" charset="0"/>
              </a:rPr>
              <a:t> </a:t>
            </a:r>
            <a:endParaRPr lang="es-PE" sz="2400" dirty="0">
              <a:latin typeface="Arial Black" panose="020B0A04020102020204" pitchFamily="34" charset="0"/>
            </a:endParaRPr>
          </a:p>
        </p:txBody>
      </p:sp>
      <p:sp>
        <p:nvSpPr>
          <p:cNvPr id="8" name="Flecha: pentágono 7">
            <a:extLst>
              <a:ext uri="{FF2B5EF4-FFF2-40B4-BE49-F238E27FC236}">
                <a16:creationId xmlns:a16="http://schemas.microsoft.com/office/drawing/2014/main" id="{772B923A-16E2-42D4-87EB-11A525AC70C6}"/>
              </a:ext>
            </a:extLst>
          </p:cNvPr>
          <p:cNvSpPr/>
          <p:nvPr/>
        </p:nvSpPr>
        <p:spPr>
          <a:xfrm>
            <a:off x="7520606" y="1881809"/>
            <a:ext cx="2438405" cy="1404315"/>
          </a:xfrm>
          <a:prstGeom prst="homePlate">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sz="2400" dirty="0">
                <a:solidFill>
                  <a:schemeClr val="bg1"/>
                </a:solidFill>
                <a:latin typeface="Arial Black" panose="020B0A04020102020204" pitchFamily="34" charset="0"/>
              </a:rPr>
              <a:t>CARACTER </a:t>
            </a:r>
            <a:endParaRPr lang="es-PE" sz="2400" dirty="0">
              <a:solidFill>
                <a:schemeClr val="bg1"/>
              </a:solidFill>
              <a:latin typeface="Arial Black" panose="020B0A04020102020204" pitchFamily="34" charset="0"/>
            </a:endParaRPr>
          </a:p>
        </p:txBody>
      </p:sp>
      <p:sp>
        <p:nvSpPr>
          <p:cNvPr id="3" name="Explosión: 8 puntos 2">
            <a:extLst>
              <a:ext uri="{FF2B5EF4-FFF2-40B4-BE49-F238E27FC236}">
                <a16:creationId xmlns:a16="http://schemas.microsoft.com/office/drawing/2014/main" id="{BC537F0F-6292-4D5D-A683-F60BE13C705B}"/>
              </a:ext>
            </a:extLst>
          </p:cNvPr>
          <p:cNvSpPr/>
          <p:nvPr/>
        </p:nvSpPr>
        <p:spPr>
          <a:xfrm>
            <a:off x="9727089" y="1507851"/>
            <a:ext cx="2438405" cy="1921150"/>
          </a:xfrm>
          <a:prstGeom prst="irregularSeal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solidFill>
                  <a:schemeClr val="bg1"/>
                </a:solidFill>
                <a:latin typeface="Arial Black" panose="020B0A04020102020204" pitchFamily="34" charset="0"/>
              </a:rPr>
              <a:t>DESTINO </a:t>
            </a:r>
            <a:endParaRPr lang="es-PE" dirty="0">
              <a:solidFill>
                <a:schemeClr val="bg1"/>
              </a:solidFill>
              <a:latin typeface="Arial Black" panose="020B0A04020102020204" pitchFamily="34" charset="0"/>
            </a:endParaRPr>
          </a:p>
        </p:txBody>
      </p:sp>
      <p:sp>
        <p:nvSpPr>
          <p:cNvPr id="4" name="Marcador de fecha 3">
            <a:extLst>
              <a:ext uri="{FF2B5EF4-FFF2-40B4-BE49-F238E27FC236}">
                <a16:creationId xmlns:a16="http://schemas.microsoft.com/office/drawing/2014/main" id="{A4741344-25C4-4A6F-80D0-6E39264DBA06}"/>
              </a:ext>
            </a:extLst>
          </p:cNvPr>
          <p:cNvSpPr>
            <a:spLocks noGrp="1"/>
          </p:cNvSpPr>
          <p:nvPr>
            <p:ph type="dt" sz="half" idx="10"/>
          </p:nvPr>
        </p:nvSpPr>
        <p:spPr>
          <a:xfrm>
            <a:off x="9082376" y="6350022"/>
            <a:ext cx="2910840" cy="365125"/>
          </a:xfrm>
        </p:spPr>
        <p:txBody>
          <a:bodyPr/>
          <a:lstStyle/>
          <a:p>
            <a:pPr>
              <a:defRPr/>
            </a:pPr>
            <a:fld id="{703C89B5-613B-48D6-8241-3AA1E1BA902B}" type="datetime1">
              <a:rPr lang="es-PE" sz="2400" b="1" smtClean="0">
                <a:solidFill>
                  <a:srgbClr val="FF0000"/>
                </a:solidFill>
              </a:rPr>
              <a:t>29/08/2024</a:t>
            </a:fld>
            <a:endParaRPr lang="es-MX" sz="2400" b="1" dirty="0">
              <a:solidFill>
                <a:srgbClr val="FF0000"/>
              </a:solidFill>
            </a:endParaRPr>
          </a:p>
        </p:txBody>
      </p:sp>
      <p:sp>
        <p:nvSpPr>
          <p:cNvPr id="5" name="Marcador de número de diapositiva 4">
            <a:extLst>
              <a:ext uri="{FF2B5EF4-FFF2-40B4-BE49-F238E27FC236}">
                <a16:creationId xmlns:a16="http://schemas.microsoft.com/office/drawing/2014/main" id="{DF707310-EBED-4C01-91DE-11DDCCE5BCA4}"/>
              </a:ext>
            </a:extLst>
          </p:cNvPr>
          <p:cNvSpPr>
            <a:spLocks noGrp="1"/>
          </p:cNvSpPr>
          <p:nvPr>
            <p:ph type="sldNum" sz="quarter" idx="12"/>
          </p:nvPr>
        </p:nvSpPr>
        <p:spPr>
          <a:xfrm>
            <a:off x="9250016" y="370370"/>
            <a:ext cx="2743200" cy="365125"/>
          </a:xfrm>
        </p:spPr>
        <p:txBody>
          <a:bodyPr/>
          <a:lstStyle/>
          <a:p>
            <a:pPr>
              <a:defRPr/>
            </a:pPr>
            <a:fld id="{20F85F98-8322-4C46-AE96-C71246156E36}" type="slidenum">
              <a:rPr lang="es-MX" sz="2400" b="1" smtClean="0">
                <a:solidFill>
                  <a:srgbClr val="FFFF00"/>
                </a:solidFill>
              </a:rPr>
              <a:pPr>
                <a:defRPr/>
              </a:pPr>
              <a:t>87</a:t>
            </a:fld>
            <a:endParaRPr lang="es-MX" sz="2400" b="1" dirty="0">
              <a:solidFill>
                <a:srgbClr val="FFFF0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7810"/>
                                        </p:tgtEl>
                                        <p:attrNameLst>
                                          <p:attrName>style.visibility</p:attrName>
                                        </p:attrNameLst>
                                      </p:cBhvr>
                                      <p:to>
                                        <p:strVal val="visible"/>
                                      </p:to>
                                    </p:set>
                                    <p:anim calcmode="lin" valueType="num">
                                      <p:cBhvr additive="base">
                                        <p:cTn id="7" dur="500" fill="hold"/>
                                        <p:tgtEl>
                                          <p:spTgt spid="247810"/>
                                        </p:tgtEl>
                                        <p:attrNameLst>
                                          <p:attrName>ppt_x</p:attrName>
                                        </p:attrNameLst>
                                      </p:cBhvr>
                                      <p:tavLst>
                                        <p:tav tm="0">
                                          <p:val>
                                            <p:strVal val="#ppt_x"/>
                                          </p:val>
                                        </p:tav>
                                        <p:tav tm="100000">
                                          <p:val>
                                            <p:strVal val="#ppt_x"/>
                                          </p:val>
                                        </p:tav>
                                      </p:tavLst>
                                    </p:anim>
                                    <p:anim calcmode="lin" valueType="num">
                                      <p:cBhvr additive="base">
                                        <p:cTn id="8" dur="500" fill="hold"/>
                                        <p:tgtEl>
                                          <p:spTgt spid="24781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wipe(down)">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wipe(down)">
                                      <p:cBhvr>
                                        <p:cTn id="23" dur="500"/>
                                        <p:tgtEl>
                                          <p:spTgt spid="7"/>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wipe(down)">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3"/>
                                        </p:tgtEl>
                                        <p:attrNameLst>
                                          <p:attrName>style.visibility</p:attrName>
                                        </p:attrNameLst>
                                      </p:cBhvr>
                                      <p:to>
                                        <p:strVal val="visible"/>
                                      </p:to>
                                    </p:set>
                                    <p:animEffect transition="in" filter="wipe(down)">
                                      <p:cBhvr>
                                        <p:cTn id="33" dur="500"/>
                                        <p:tgtEl>
                                          <p:spTgt spid="3"/>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22531">
                                            <p:txEl>
                                              <p:pRg st="0" end="0"/>
                                            </p:txEl>
                                          </p:spTgt>
                                        </p:tgtEl>
                                        <p:attrNameLst>
                                          <p:attrName>style.visibility</p:attrName>
                                        </p:attrNameLst>
                                      </p:cBhvr>
                                      <p:to>
                                        <p:strVal val="visible"/>
                                      </p:to>
                                    </p:set>
                                    <p:animEffect transition="in" filter="wipe(down)">
                                      <p:cBhvr>
                                        <p:cTn id="38" dur="500"/>
                                        <p:tgtEl>
                                          <p:spTgt spid="22531">
                                            <p:txEl>
                                              <p:pRg st="0" end="0"/>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22531">
                                            <p:txEl>
                                              <p:pRg st="1" end="1"/>
                                            </p:txEl>
                                          </p:spTgt>
                                        </p:tgtEl>
                                        <p:attrNameLst>
                                          <p:attrName>style.visibility</p:attrName>
                                        </p:attrNameLst>
                                      </p:cBhvr>
                                      <p:to>
                                        <p:strVal val="visible"/>
                                      </p:to>
                                    </p:set>
                                    <p:animEffect transition="in" filter="wipe(down)">
                                      <p:cBhvr>
                                        <p:cTn id="43" dur="500"/>
                                        <p:tgtEl>
                                          <p:spTgt spid="22531">
                                            <p:txEl>
                                              <p:pRg st="1" end="1"/>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22531">
                                            <p:txEl>
                                              <p:pRg st="2" end="2"/>
                                            </p:txEl>
                                          </p:spTgt>
                                        </p:tgtEl>
                                        <p:attrNameLst>
                                          <p:attrName>style.visibility</p:attrName>
                                        </p:attrNameLst>
                                      </p:cBhvr>
                                      <p:to>
                                        <p:strVal val="visible"/>
                                      </p:to>
                                    </p:set>
                                    <p:animEffect transition="in" filter="wipe(down)">
                                      <p:cBhvr>
                                        <p:cTn id="48" dur="500"/>
                                        <p:tgtEl>
                                          <p:spTgt spid="2253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7810" grpId="0"/>
      <p:bldP spid="2" grpId="0" animBg="1"/>
      <p:bldP spid="6" grpId="0" animBg="1"/>
      <p:bldP spid="7" grpId="0" animBg="1"/>
      <p:bldP spid="8" grpId="0" animBg="1"/>
      <p:bldP spid="3"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4556" y="346450"/>
            <a:ext cx="11608905" cy="1293028"/>
          </a:xfrm>
        </p:spPr>
        <p:txBody>
          <a:bodyPr>
            <a:normAutofit/>
          </a:bodyPr>
          <a:lstStyle/>
          <a:p>
            <a:pPr algn="ctr"/>
            <a:r>
              <a:rPr lang="es-ES" b="1" dirty="0">
                <a:solidFill>
                  <a:srgbClr val="FFC000"/>
                </a:solidFill>
                <a:latin typeface="Arial Black" panose="020B0A04020102020204" pitchFamily="34" charset="0"/>
              </a:rPr>
              <a:t>Todos los días necesitamos la ayuda y el apoyo de otros.</a:t>
            </a:r>
          </a:p>
        </p:txBody>
      </p:sp>
      <p:pic>
        <p:nvPicPr>
          <p:cNvPr id="1026" name="Picture 2" descr="http://images.bibliocad.com/biblioteca/image/00030000/4000/personas-3d_34513.jpg"/>
          <p:cNvPicPr>
            <a:picLocks noChangeAspect="1" noChangeArrowheads="1"/>
          </p:cNvPicPr>
          <p:nvPr/>
        </p:nvPicPr>
        <p:blipFill>
          <a:blip r:embed="rId2"/>
          <a:srcRect/>
          <a:stretch>
            <a:fillRect/>
          </a:stretch>
        </p:blipFill>
        <p:spPr bwMode="auto">
          <a:xfrm>
            <a:off x="782887" y="2712517"/>
            <a:ext cx="10905529" cy="3929090"/>
          </a:xfrm>
          <a:prstGeom prst="rect">
            <a:avLst/>
          </a:prstGeom>
          <a:noFill/>
        </p:spPr>
      </p:pic>
      <p:sp>
        <p:nvSpPr>
          <p:cNvPr id="5" name="4 Llamada de flecha hacia abajo"/>
          <p:cNvSpPr/>
          <p:nvPr/>
        </p:nvSpPr>
        <p:spPr>
          <a:xfrm>
            <a:off x="5768212" y="1568774"/>
            <a:ext cx="1428760" cy="1956303"/>
          </a:xfrm>
          <a:prstGeom prst="down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Marcador de fecha 2">
            <a:extLst>
              <a:ext uri="{FF2B5EF4-FFF2-40B4-BE49-F238E27FC236}">
                <a16:creationId xmlns:a16="http://schemas.microsoft.com/office/drawing/2014/main" id="{2A16224D-683D-4C8C-B814-5FA904C425C8}"/>
              </a:ext>
            </a:extLst>
          </p:cNvPr>
          <p:cNvSpPr>
            <a:spLocks noGrp="1"/>
          </p:cNvSpPr>
          <p:nvPr>
            <p:ph type="dt" sz="half" idx="10"/>
          </p:nvPr>
        </p:nvSpPr>
        <p:spPr/>
        <p:txBody>
          <a:bodyPr/>
          <a:lstStyle/>
          <a:p>
            <a:fld id="{910DB390-F03B-41E6-9EEB-628251F0F3C5}"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533FF7BE-85FB-4386-AEE8-543D8C5C3A43}"/>
              </a:ext>
            </a:extLst>
          </p:cNvPr>
          <p:cNvSpPr>
            <a:spLocks noGrp="1"/>
          </p:cNvSpPr>
          <p:nvPr>
            <p:ph type="sldNum" sz="quarter" idx="12"/>
          </p:nvPr>
        </p:nvSpPr>
        <p:spPr>
          <a:xfrm>
            <a:off x="9210261" y="266582"/>
            <a:ext cx="2743200" cy="365125"/>
          </a:xfrm>
        </p:spPr>
        <p:txBody>
          <a:bodyPr/>
          <a:lstStyle/>
          <a:p>
            <a:fld id="{6D22F896-40B5-4ADD-8801-0D06FADFA095}" type="slidenum">
              <a:rPr lang="en-US" sz="2400" b="1" smtClean="0">
                <a:solidFill>
                  <a:srgbClr val="FFFF00"/>
                </a:solidFill>
              </a:rPr>
              <a:t>88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6"/>
                                        </p:tgtEl>
                                        <p:attrNameLst>
                                          <p:attrName>style.visibility</p:attrName>
                                        </p:attrNameLst>
                                      </p:cBhvr>
                                      <p:to>
                                        <p:strVal val="visible"/>
                                      </p:to>
                                    </p:set>
                                    <p:anim calcmode="lin" valueType="num">
                                      <p:cBhvr additive="base">
                                        <p:cTn id="19" dur="500" fill="hold"/>
                                        <p:tgtEl>
                                          <p:spTgt spid="1026"/>
                                        </p:tgtEl>
                                        <p:attrNameLst>
                                          <p:attrName>ppt_x</p:attrName>
                                        </p:attrNameLst>
                                      </p:cBhvr>
                                      <p:tavLst>
                                        <p:tav tm="0">
                                          <p:val>
                                            <p:strVal val="#ppt_x"/>
                                          </p:val>
                                        </p:tav>
                                        <p:tav tm="100000">
                                          <p:val>
                                            <p:strVal val="#ppt_x"/>
                                          </p:val>
                                        </p:tav>
                                      </p:tavLst>
                                    </p:anim>
                                    <p:anim calcmode="lin" valueType="num">
                                      <p:cBhvr additive="base">
                                        <p:cTn id="20"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98175" y="641786"/>
            <a:ext cx="7308574" cy="4857866"/>
          </a:xfrm>
        </p:spPr>
        <p:txBody>
          <a:bodyPr>
            <a:normAutofit/>
          </a:bodyPr>
          <a:lstStyle/>
          <a:p>
            <a:pPr algn="just"/>
            <a:r>
              <a:rPr lang="es-ES" sz="4800" b="1" dirty="0"/>
              <a:t>Cada uno de nosotros debemos centrarnos en lograr una interacción  con los demás centrada en el apoyo ,consideración y respeto.</a:t>
            </a:r>
          </a:p>
        </p:txBody>
      </p:sp>
      <p:pic>
        <p:nvPicPr>
          <p:cNvPr id="16386" name="Picture 2" descr="http://4.bp.blogspot.com/-uU9ENBjIcU0/T_NHd347cXI/AAAAAAAAABY/fa5AyQdeejw/s1600/4cc0bc126818c_o.jpg"/>
          <p:cNvPicPr>
            <a:picLocks noChangeAspect="1" noChangeArrowheads="1"/>
          </p:cNvPicPr>
          <p:nvPr/>
        </p:nvPicPr>
        <p:blipFill>
          <a:blip r:embed="rId2"/>
          <a:srcRect/>
          <a:stretch>
            <a:fillRect/>
          </a:stretch>
        </p:blipFill>
        <p:spPr bwMode="auto">
          <a:xfrm>
            <a:off x="8069955" y="162323"/>
            <a:ext cx="3962396" cy="6194027"/>
          </a:xfrm>
          <a:prstGeom prst="rect">
            <a:avLst/>
          </a:prstGeom>
          <a:noFill/>
        </p:spPr>
      </p:pic>
      <p:sp>
        <p:nvSpPr>
          <p:cNvPr id="2" name="Marcador de fecha 1">
            <a:extLst>
              <a:ext uri="{FF2B5EF4-FFF2-40B4-BE49-F238E27FC236}">
                <a16:creationId xmlns:a16="http://schemas.microsoft.com/office/drawing/2014/main" id="{969FB07C-AADF-4B52-B419-B1450B85757F}"/>
              </a:ext>
            </a:extLst>
          </p:cNvPr>
          <p:cNvSpPr>
            <a:spLocks noGrp="1"/>
          </p:cNvSpPr>
          <p:nvPr>
            <p:ph type="dt" sz="half" idx="10"/>
          </p:nvPr>
        </p:nvSpPr>
        <p:spPr/>
        <p:txBody>
          <a:bodyPr/>
          <a:lstStyle/>
          <a:p>
            <a:fld id="{DD02140F-F7FE-47E8-8025-31DF25BC4A93}"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6AB6A148-8C03-48CB-85BE-E2AB941780A3}"/>
              </a:ext>
            </a:extLst>
          </p:cNvPr>
          <p:cNvSpPr>
            <a:spLocks noGrp="1"/>
          </p:cNvSpPr>
          <p:nvPr>
            <p:ph type="sldNum" sz="quarter" idx="12"/>
          </p:nvPr>
        </p:nvSpPr>
        <p:spPr/>
        <p:txBody>
          <a:bodyPr/>
          <a:lstStyle/>
          <a:p>
            <a:fld id="{6D22F896-40B5-4ADD-8801-0D06FADFA095}" type="slidenum">
              <a:rPr lang="en-US" sz="2400" b="1" smtClean="0">
                <a:solidFill>
                  <a:srgbClr val="FFFF00"/>
                </a:solidFill>
              </a:rPr>
              <a:t>89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6386"/>
                                        </p:tgtEl>
                                        <p:attrNameLst>
                                          <p:attrName>style.visibility</p:attrName>
                                        </p:attrNameLst>
                                      </p:cBhvr>
                                      <p:to>
                                        <p:strVal val="visible"/>
                                      </p:to>
                                    </p:set>
                                    <p:anim calcmode="lin" valueType="num">
                                      <p:cBhvr additive="base">
                                        <p:cTn id="13" dur="500" fill="hold"/>
                                        <p:tgtEl>
                                          <p:spTgt spid="16386"/>
                                        </p:tgtEl>
                                        <p:attrNameLst>
                                          <p:attrName>ppt_x</p:attrName>
                                        </p:attrNameLst>
                                      </p:cBhvr>
                                      <p:tavLst>
                                        <p:tav tm="0">
                                          <p:val>
                                            <p:strVal val="#ppt_x"/>
                                          </p:val>
                                        </p:tav>
                                        <p:tav tm="100000">
                                          <p:val>
                                            <p:strVal val="#ppt_x"/>
                                          </p:val>
                                        </p:tav>
                                      </p:tavLst>
                                    </p:anim>
                                    <p:anim calcmode="lin" valueType="num">
                                      <p:cBhvr additive="base">
                                        <p:cTn id="14" dur="500" fill="hold"/>
                                        <p:tgtEl>
                                          <p:spTgt spid="1638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i58.servimg.com/u/f58/11/98/82/88/fantas11.gif"/>
          <p:cNvPicPr>
            <a:picLocks noChangeAspect="1" noChangeArrowheads="1" noCrop="1"/>
          </p:cNvPicPr>
          <p:nvPr/>
        </p:nvPicPr>
        <p:blipFill>
          <a:blip r:embed="rId2"/>
          <a:srcRect/>
          <a:stretch>
            <a:fillRect/>
          </a:stretch>
        </p:blipFill>
        <p:spPr bwMode="auto">
          <a:xfrm>
            <a:off x="38392" y="0"/>
            <a:ext cx="12153608" cy="6957391"/>
          </a:xfrm>
          <a:prstGeom prst="rect">
            <a:avLst/>
          </a:prstGeom>
          <a:noFill/>
          <a:ln w="9525">
            <a:noFill/>
            <a:miter lim="800000"/>
            <a:headEnd/>
            <a:tailEnd/>
          </a:ln>
        </p:spPr>
      </p:pic>
      <p:sp>
        <p:nvSpPr>
          <p:cNvPr id="6" name="5 Rectángulo"/>
          <p:cNvSpPr/>
          <p:nvPr/>
        </p:nvSpPr>
        <p:spPr>
          <a:xfrm>
            <a:off x="596348" y="4358933"/>
            <a:ext cx="10999304" cy="1754326"/>
          </a:xfrm>
          <a:prstGeom prst="rect">
            <a:avLst/>
          </a:prstGeom>
          <a:noFill/>
        </p:spPr>
        <p:txBody>
          <a:bodyPr wrap="square" lIns="91440" tIns="45720" rIns="91440" bIns="45720">
            <a:spAutoFit/>
          </a:bodyPr>
          <a:lstStyle/>
          <a:p>
            <a:pPr algn="ctr"/>
            <a:r>
              <a:rPr lang="es-E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LA VIDA ES MARAVILLOSA </a:t>
            </a:r>
          </a:p>
          <a:p>
            <a:pPr algn="ctr"/>
            <a:r>
              <a:rPr lang="es-ES" sz="5400" b="1" cap="all" dirty="0">
                <a:ln w="9000" cmpd="sng">
                  <a:solidFill>
                    <a:schemeClr val="accent4">
                      <a:shade val="50000"/>
                      <a:satMod val="120000"/>
                    </a:schemeClr>
                  </a:solidFill>
                  <a:prstDash val="solid"/>
                </a:ln>
                <a:solidFill>
                  <a:srgbClr val="FF0000"/>
                </a:solidFill>
                <a:effectLst>
                  <a:reflection blurRad="12700" stA="28000" endPos="45000" dist="1000" dir="5400000" sy="-100000" algn="bl" rotWithShape="0"/>
                </a:effectLst>
              </a:rPr>
              <a:t>CUIDEMOSLA</a:t>
            </a:r>
          </a:p>
        </p:txBody>
      </p:sp>
      <p:sp>
        <p:nvSpPr>
          <p:cNvPr id="2" name="Marcador de fecha 1">
            <a:extLst>
              <a:ext uri="{FF2B5EF4-FFF2-40B4-BE49-F238E27FC236}">
                <a16:creationId xmlns:a16="http://schemas.microsoft.com/office/drawing/2014/main" id="{81676946-38E4-41D9-B75B-BBF1E017F1BD}"/>
              </a:ext>
            </a:extLst>
          </p:cNvPr>
          <p:cNvSpPr>
            <a:spLocks noGrp="1"/>
          </p:cNvSpPr>
          <p:nvPr>
            <p:ph type="dt" sz="half" idx="10"/>
          </p:nvPr>
        </p:nvSpPr>
        <p:spPr>
          <a:xfrm>
            <a:off x="9568070" y="6356350"/>
            <a:ext cx="1938130" cy="365125"/>
          </a:xfrm>
        </p:spPr>
        <p:txBody>
          <a:bodyPr/>
          <a:lstStyle/>
          <a:p>
            <a:fld id="{32A05155-831B-40FD-B248-D2CCB701B7A5}" type="datetime1">
              <a:rPr lang="es-PE" sz="2400" b="1" smtClean="0">
                <a:solidFill>
                  <a:srgbClr val="FF0000"/>
                </a:solidFill>
              </a:rPr>
              <a:t>29/08/2024</a:t>
            </a:fld>
            <a:endParaRPr lang="en-US" sz="2400" b="1" dirty="0">
              <a:solidFill>
                <a:srgbClr val="FF0000"/>
              </a:solidFill>
            </a:endParaRPr>
          </a:p>
        </p:txBody>
      </p:sp>
      <p:sp>
        <p:nvSpPr>
          <p:cNvPr id="3" name="Marcador de número de diapositiva 2">
            <a:extLst>
              <a:ext uri="{FF2B5EF4-FFF2-40B4-BE49-F238E27FC236}">
                <a16:creationId xmlns:a16="http://schemas.microsoft.com/office/drawing/2014/main" id="{847934E1-4CD1-4C83-BDC0-7455FFF5AEB7}"/>
              </a:ext>
            </a:extLst>
          </p:cNvPr>
          <p:cNvSpPr>
            <a:spLocks noGrp="1"/>
          </p:cNvSpPr>
          <p:nvPr>
            <p:ph type="sldNum" sz="quarter" idx="12"/>
          </p:nvPr>
        </p:nvSpPr>
        <p:spPr>
          <a:xfrm>
            <a:off x="11012556" y="381000"/>
            <a:ext cx="493643" cy="365125"/>
          </a:xfrm>
        </p:spPr>
        <p:txBody>
          <a:bodyPr/>
          <a:lstStyle/>
          <a:p>
            <a:fld id="{6D22F896-40B5-4ADD-8801-0D06FADFA095}" type="slidenum">
              <a:rPr lang="en-US" sz="2400" b="1" smtClean="0">
                <a:solidFill>
                  <a:srgbClr val="FFFF00"/>
                </a:solidFill>
              </a:rPr>
              <a:t>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44959" y="308716"/>
            <a:ext cx="7282276" cy="6224606"/>
          </a:xfrm>
        </p:spPr>
        <p:txBody>
          <a:bodyPr/>
          <a:lstStyle/>
          <a:p>
            <a:pPr algn="just"/>
            <a:r>
              <a:rPr lang="es-MX" sz="6000" b="1" dirty="0"/>
              <a:t>Es decir tratar a todos por igual ya que una relación negativa despierta sentimientos negativos</a:t>
            </a:r>
          </a:p>
          <a:p>
            <a:endParaRPr lang="es-ES" dirty="0"/>
          </a:p>
        </p:txBody>
      </p:sp>
      <p:pic>
        <p:nvPicPr>
          <p:cNvPr id="17410" name="Picture 2" descr="http://4.bp.blogspot.com/_L-3efeduLnc/TAaTgHy3P_I/AAAAAAAAC3Y/APWWIPy6Zxg/s1600/Image1399.gif"/>
          <p:cNvPicPr>
            <a:picLocks noChangeAspect="1" noChangeArrowheads="1"/>
          </p:cNvPicPr>
          <p:nvPr/>
        </p:nvPicPr>
        <p:blipFill>
          <a:blip r:embed="rId2"/>
          <a:srcRect/>
          <a:stretch>
            <a:fillRect/>
          </a:stretch>
        </p:blipFill>
        <p:spPr bwMode="auto">
          <a:xfrm>
            <a:off x="7860819" y="755374"/>
            <a:ext cx="4086222" cy="5600976"/>
          </a:xfrm>
          <a:prstGeom prst="rect">
            <a:avLst/>
          </a:prstGeom>
          <a:noFill/>
        </p:spPr>
      </p:pic>
      <p:sp>
        <p:nvSpPr>
          <p:cNvPr id="2" name="Marcador de fecha 1">
            <a:extLst>
              <a:ext uri="{FF2B5EF4-FFF2-40B4-BE49-F238E27FC236}">
                <a16:creationId xmlns:a16="http://schemas.microsoft.com/office/drawing/2014/main" id="{867D0495-3690-4334-BCB5-2C7150353D1A}"/>
              </a:ext>
            </a:extLst>
          </p:cNvPr>
          <p:cNvSpPr>
            <a:spLocks noGrp="1"/>
          </p:cNvSpPr>
          <p:nvPr>
            <p:ph type="dt" sz="half" idx="10"/>
          </p:nvPr>
        </p:nvSpPr>
        <p:spPr/>
        <p:txBody>
          <a:bodyPr/>
          <a:lstStyle/>
          <a:p>
            <a:fld id="{27FA6B42-205B-4B86-8ECD-688830A7027F}"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D7C0B53F-0BB3-4B97-B360-813F74A5F953}"/>
              </a:ext>
            </a:extLst>
          </p:cNvPr>
          <p:cNvSpPr>
            <a:spLocks noGrp="1"/>
          </p:cNvSpPr>
          <p:nvPr>
            <p:ph type="sldNum" sz="quarter" idx="12"/>
          </p:nvPr>
        </p:nvSpPr>
        <p:spPr>
          <a:xfrm>
            <a:off x="10442712" y="308716"/>
            <a:ext cx="649357" cy="365125"/>
          </a:xfrm>
        </p:spPr>
        <p:txBody>
          <a:bodyPr/>
          <a:lstStyle/>
          <a:p>
            <a:fld id="{6D22F896-40B5-4ADD-8801-0D06FADFA095}" type="slidenum">
              <a:rPr lang="en-US" sz="2400" b="1" smtClean="0">
                <a:solidFill>
                  <a:srgbClr val="FFFF00"/>
                </a:solidFill>
              </a:rPr>
              <a:t>90</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7410"/>
                                        </p:tgtEl>
                                        <p:attrNameLst>
                                          <p:attrName>style.visibility</p:attrName>
                                        </p:attrNameLst>
                                      </p:cBhvr>
                                      <p:to>
                                        <p:strVal val="visible"/>
                                      </p:to>
                                    </p:set>
                                    <p:anim calcmode="lin" valueType="num">
                                      <p:cBhvr additive="base">
                                        <p:cTn id="13" dur="500" fill="hold"/>
                                        <p:tgtEl>
                                          <p:spTgt spid="17410"/>
                                        </p:tgtEl>
                                        <p:attrNameLst>
                                          <p:attrName>ppt_x</p:attrName>
                                        </p:attrNameLst>
                                      </p:cBhvr>
                                      <p:tavLst>
                                        <p:tav tm="0">
                                          <p:val>
                                            <p:strVal val="#ppt_x"/>
                                          </p:val>
                                        </p:tav>
                                        <p:tav tm="100000">
                                          <p:val>
                                            <p:strVal val="#ppt_x"/>
                                          </p:val>
                                        </p:tav>
                                      </p:tavLst>
                                    </p:anim>
                                    <p:anim calcmode="lin" valueType="num">
                                      <p:cBhvr additive="base">
                                        <p:cTn id="14" dur="500" fill="hold"/>
                                        <p:tgtEl>
                                          <p:spTgt spid="174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00646" y="186548"/>
            <a:ext cx="7565127" cy="6519052"/>
          </a:xfrm>
        </p:spPr>
        <p:txBody>
          <a:bodyPr/>
          <a:lstStyle/>
          <a:p>
            <a:pPr algn="just"/>
            <a:r>
              <a:rPr lang="es-MX" sz="4400" b="1" dirty="0"/>
              <a:t>La persona humana altamente efectiva tiende a lograr relaciones positivas. </a:t>
            </a:r>
          </a:p>
          <a:p>
            <a:pPr algn="just"/>
            <a:r>
              <a:rPr lang="es-MX" sz="4400" b="1" dirty="0"/>
              <a:t>Es decir crear un ambiente saludable donde cada uno de sus integrantes se sientan satisfechos y deseados de permanecer en él.</a:t>
            </a:r>
          </a:p>
          <a:p>
            <a:pPr algn="just"/>
            <a:endParaRPr lang="es-ES" dirty="0"/>
          </a:p>
        </p:txBody>
      </p:sp>
      <p:pic>
        <p:nvPicPr>
          <p:cNvPr id="18434" name="Picture 2" descr="http://www.blog.alexponce.com/wp-content/uploads/2011/11/relaciones.jpg"/>
          <p:cNvPicPr>
            <a:picLocks noChangeAspect="1" noChangeArrowheads="1"/>
          </p:cNvPicPr>
          <p:nvPr/>
        </p:nvPicPr>
        <p:blipFill>
          <a:blip r:embed="rId2"/>
          <a:srcRect/>
          <a:stretch>
            <a:fillRect/>
          </a:stretch>
        </p:blipFill>
        <p:spPr bwMode="auto">
          <a:xfrm>
            <a:off x="7995619" y="609600"/>
            <a:ext cx="3995734" cy="5746750"/>
          </a:xfrm>
          <a:prstGeom prst="rect">
            <a:avLst/>
          </a:prstGeom>
          <a:noFill/>
        </p:spPr>
      </p:pic>
      <p:sp>
        <p:nvSpPr>
          <p:cNvPr id="2" name="Marcador de fecha 1">
            <a:extLst>
              <a:ext uri="{FF2B5EF4-FFF2-40B4-BE49-F238E27FC236}">
                <a16:creationId xmlns:a16="http://schemas.microsoft.com/office/drawing/2014/main" id="{94FC4C6A-F2A6-4192-A42D-FD081FCB82F6}"/>
              </a:ext>
            </a:extLst>
          </p:cNvPr>
          <p:cNvSpPr>
            <a:spLocks noGrp="1"/>
          </p:cNvSpPr>
          <p:nvPr>
            <p:ph type="dt" sz="half" idx="10"/>
          </p:nvPr>
        </p:nvSpPr>
        <p:spPr/>
        <p:txBody>
          <a:bodyPr/>
          <a:lstStyle/>
          <a:p>
            <a:fld id="{20C62873-1F8F-40E6-B3B7-7C67A1D1665A}"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BCF2C592-B952-4C85-8497-A47BB998D598}"/>
              </a:ext>
            </a:extLst>
          </p:cNvPr>
          <p:cNvSpPr>
            <a:spLocks noGrp="1"/>
          </p:cNvSpPr>
          <p:nvPr>
            <p:ph type="sldNum" sz="quarter" idx="12"/>
          </p:nvPr>
        </p:nvSpPr>
        <p:spPr>
          <a:xfrm>
            <a:off x="9781760" y="186548"/>
            <a:ext cx="745435" cy="365125"/>
          </a:xfrm>
        </p:spPr>
        <p:txBody>
          <a:bodyPr/>
          <a:lstStyle/>
          <a:p>
            <a:fld id="{6D22F896-40B5-4ADD-8801-0D06FADFA095}" type="slidenum">
              <a:rPr lang="en-US" sz="2400" b="1" smtClean="0">
                <a:solidFill>
                  <a:srgbClr val="FFFF00"/>
                </a:solidFill>
              </a:rPr>
              <a:t>91</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8434"/>
                                        </p:tgtEl>
                                        <p:attrNameLst>
                                          <p:attrName>style.visibility</p:attrName>
                                        </p:attrNameLst>
                                      </p:cBhvr>
                                      <p:to>
                                        <p:strVal val="visible"/>
                                      </p:to>
                                    </p:set>
                                    <p:anim calcmode="lin" valueType="num">
                                      <p:cBhvr additive="base">
                                        <p:cTn id="19" dur="500" fill="hold"/>
                                        <p:tgtEl>
                                          <p:spTgt spid="18434"/>
                                        </p:tgtEl>
                                        <p:attrNameLst>
                                          <p:attrName>ppt_x</p:attrName>
                                        </p:attrNameLst>
                                      </p:cBhvr>
                                      <p:tavLst>
                                        <p:tav tm="0">
                                          <p:val>
                                            <p:strVal val="#ppt_x"/>
                                          </p:val>
                                        </p:tav>
                                        <p:tav tm="100000">
                                          <p:val>
                                            <p:strVal val="#ppt_x"/>
                                          </p:val>
                                        </p:tav>
                                      </p:tavLst>
                                    </p:anim>
                                    <p:anim calcmode="lin" valueType="num">
                                      <p:cBhvr additive="base">
                                        <p:cTn id="20" dur="500" fill="hold"/>
                                        <p:tgtEl>
                                          <p:spTgt spid="184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31912" y="135818"/>
            <a:ext cx="7533861" cy="6596284"/>
          </a:xfrm>
        </p:spPr>
        <p:txBody>
          <a:bodyPr/>
          <a:lstStyle/>
          <a:p>
            <a:pPr algn="just"/>
            <a:r>
              <a:rPr lang="es-MX" sz="4800" b="1" dirty="0"/>
              <a:t>Es necesario asumir una actitud de cambio y entender que esto no se logra sin primero comprometerse con los valores y principios universales que cada uno de nosotros guarda en su interior.</a:t>
            </a:r>
            <a:endParaRPr lang="es-ES" sz="4800" b="1" dirty="0"/>
          </a:p>
          <a:p>
            <a:endParaRPr lang="es-ES" dirty="0"/>
          </a:p>
        </p:txBody>
      </p:sp>
      <p:pic>
        <p:nvPicPr>
          <p:cNvPr id="19458" name="Picture 2" descr="http://www.ecca.org.mx/imagenes/testimonios/testimonios.gif"/>
          <p:cNvPicPr>
            <a:picLocks noChangeAspect="1" noChangeArrowheads="1"/>
          </p:cNvPicPr>
          <p:nvPr/>
        </p:nvPicPr>
        <p:blipFill>
          <a:blip r:embed="rId2"/>
          <a:srcRect/>
          <a:stretch>
            <a:fillRect/>
          </a:stretch>
        </p:blipFill>
        <p:spPr bwMode="auto">
          <a:xfrm>
            <a:off x="8128141" y="504947"/>
            <a:ext cx="3929090" cy="5887862"/>
          </a:xfrm>
          <a:prstGeom prst="rect">
            <a:avLst/>
          </a:prstGeom>
          <a:noFill/>
        </p:spPr>
      </p:pic>
      <p:sp>
        <p:nvSpPr>
          <p:cNvPr id="2" name="Marcador de fecha 1">
            <a:extLst>
              <a:ext uri="{FF2B5EF4-FFF2-40B4-BE49-F238E27FC236}">
                <a16:creationId xmlns:a16="http://schemas.microsoft.com/office/drawing/2014/main" id="{7B42F6D9-2DFE-4E1A-A346-4E07696BD6A4}"/>
              </a:ext>
            </a:extLst>
          </p:cNvPr>
          <p:cNvSpPr>
            <a:spLocks noGrp="1"/>
          </p:cNvSpPr>
          <p:nvPr>
            <p:ph type="dt" sz="half" idx="10"/>
          </p:nvPr>
        </p:nvSpPr>
        <p:spPr>
          <a:xfrm>
            <a:off x="8637265" y="6392808"/>
            <a:ext cx="2910840" cy="365125"/>
          </a:xfrm>
        </p:spPr>
        <p:txBody>
          <a:bodyPr/>
          <a:lstStyle/>
          <a:p>
            <a:fld id="{6BC65F3A-D5B1-48B8-AEB6-8B4FC5226AB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E5476632-3994-47A9-8813-733755603402}"/>
              </a:ext>
            </a:extLst>
          </p:cNvPr>
          <p:cNvSpPr>
            <a:spLocks noGrp="1"/>
          </p:cNvSpPr>
          <p:nvPr>
            <p:ph type="sldNum" sz="quarter" idx="12"/>
          </p:nvPr>
        </p:nvSpPr>
        <p:spPr>
          <a:xfrm>
            <a:off x="9719968" y="139821"/>
            <a:ext cx="745435" cy="365125"/>
          </a:xfrm>
        </p:spPr>
        <p:txBody>
          <a:bodyPr/>
          <a:lstStyle/>
          <a:p>
            <a:fld id="{6D22F896-40B5-4ADD-8801-0D06FADFA095}" type="slidenum">
              <a:rPr lang="en-US" sz="2400" b="1" smtClean="0">
                <a:solidFill>
                  <a:srgbClr val="FFFF00"/>
                </a:solidFill>
              </a:rPr>
              <a:t>92</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9458"/>
                                        </p:tgtEl>
                                        <p:attrNameLst>
                                          <p:attrName>style.visibility</p:attrName>
                                        </p:attrNameLst>
                                      </p:cBhvr>
                                      <p:to>
                                        <p:strVal val="visible"/>
                                      </p:to>
                                    </p:set>
                                    <p:anim calcmode="lin" valueType="num">
                                      <p:cBhvr additive="base">
                                        <p:cTn id="13" dur="500" fill="hold"/>
                                        <p:tgtEl>
                                          <p:spTgt spid="19458"/>
                                        </p:tgtEl>
                                        <p:attrNameLst>
                                          <p:attrName>ppt_x</p:attrName>
                                        </p:attrNameLst>
                                      </p:cBhvr>
                                      <p:tavLst>
                                        <p:tav tm="0">
                                          <p:val>
                                            <p:strVal val="#ppt_x"/>
                                          </p:val>
                                        </p:tav>
                                        <p:tav tm="100000">
                                          <p:val>
                                            <p:strVal val="#ppt_x"/>
                                          </p:val>
                                        </p:tav>
                                      </p:tavLst>
                                    </p:anim>
                                    <p:anim calcmode="lin" valueType="num">
                                      <p:cBhvr additive="base">
                                        <p:cTn id="14" dur="500" fill="hold"/>
                                        <p:tgtEl>
                                          <p:spTgt spid="1945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132523" y="268959"/>
            <a:ext cx="7898294" cy="6410136"/>
          </a:xfrm>
        </p:spPr>
        <p:txBody>
          <a:bodyPr/>
          <a:lstStyle/>
          <a:p>
            <a:pPr algn="just"/>
            <a:r>
              <a:rPr lang="es-MX" sz="4800" b="1" dirty="0"/>
              <a:t>Asumir hábitos del cual depende el éxito o fracaso de las personas ,según la decisión que se tome frente a una situación, teniendo en cuenta que cada uno tiene libertad para hacerlo.</a:t>
            </a:r>
            <a:endParaRPr lang="es-ES" sz="4800" b="1" dirty="0"/>
          </a:p>
          <a:p>
            <a:endParaRPr lang="es-ES" dirty="0"/>
          </a:p>
        </p:txBody>
      </p:sp>
      <p:pic>
        <p:nvPicPr>
          <p:cNvPr id="20482" name="Picture 2" descr="http://2.bp.blogspot.com/_ItkPLe7Kk3o/S75v35MqwUI/AAAAAAAAACQ/8sYyXiZj-qU/s1600/relaciones+interpersonales+caricaturas.bmp"/>
          <p:cNvPicPr>
            <a:picLocks noChangeAspect="1" noChangeArrowheads="1"/>
          </p:cNvPicPr>
          <p:nvPr/>
        </p:nvPicPr>
        <p:blipFill>
          <a:blip r:embed="rId2"/>
          <a:srcRect/>
          <a:stretch>
            <a:fillRect/>
          </a:stretch>
        </p:blipFill>
        <p:spPr bwMode="auto">
          <a:xfrm>
            <a:off x="8353412" y="746125"/>
            <a:ext cx="3714776" cy="5610225"/>
          </a:xfrm>
          <a:prstGeom prst="rect">
            <a:avLst/>
          </a:prstGeom>
          <a:noFill/>
        </p:spPr>
      </p:pic>
      <p:sp>
        <p:nvSpPr>
          <p:cNvPr id="2" name="Marcador de fecha 1">
            <a:extLst>
              <a:ext uri="{FF2B5EF4-FFF2-40B4-BE49-F238E27FC236}">
                <a16:creationId xmlns:a16="http://schemas.microsoft.com/office/drawing/2014/main" id="{26E83223-F11C-4948-B268-E9AE60BBAA0F}"/>
              </a:ext>
            </a:extLst>
          </p:cNvPr>
          <p:cNvSpPr>
            <a:spLocks noGrp="1"/>
          </p:cNvSpPr>
          <p:nvPr>
            <p:ph type="dt" sz="half" idx="10"/>
          </p:nvPr>
        </p:nvSpPr>
        <p:spPr/>
        <p:txBody>
          <a:bodyPr/>
          <a:lstStyle/>
          <a:p>
            <a:fld id="{445CB991-1CD7-4442-BCBA-240762735864}"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C75962A2-6DD9-459D-BC11-63561AF2BC3E}"/>
              </a:ext>
            </a:extLst>
          </p:cNvPr>
          <p:cNvSpPr>
            <a:spLocks noGrp="1"/>
          </p:cNvSpPr>
          <p:nvPr>
            <p:ph type="sldNum" sz="quarter" idx="12"/>
          </p:nvPr>
        </p:nvSpPr>
        <p:spPr>
          <a:xfrm>
            <a:off x="9565419" y="202096"/>
            <a:ext cx="970722" cy="365125"/>
          </a:xfrm>
        </p:spPr>
        <p:txBody>
          <a:bodyPr/>
          <a:lstStyle/>
          <a:p>
            <a:fld id="{6D22F896-40B5-4ADD-8801-0D06FADFA095}" type="slidenum">
              <a:rPr lang="en-US" sz="2400" b="1" smtClean="0">
                <a:solidFill>
                  <a:srgbClr val="FFFF00"/>
                </a:solidFill>
              </a:rPr>
              <a:t>93</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482"/>
                                        </p:tgtEl>
                                        <p:attrNameLst>
                                          <p:attrName>style.visibility</p:attrName>
                                        </p:attrNameLst>
                                      </p:cBhvr>
                                      <p:to>
                                        <p:strVal val="visible"/>
                                      </p:to>
                                    </p:set>
                                    <p:anim calcmode="lin" valueType="num">
                                      <p:cBhvr additive="base">
                                        <p:cTn id="13" dur="500" fill="hold"/>
                                        <p:tgtEl>
                                          <p:spTgt spid="20482"/>
                                        </p:tgtEl>
                                        <p:attrNameLst>
                                          <p:attrName>ppt_x</p:attrName>
                                        </p:attrNameLst>
                                      </p:cBhvr>
                                      <p:tavLst>
                                        <p:tav tm="0">
                                          <p:val>
                                            <p:strVal val="#ppt_x"/>
                                          </p:val>
                                        </p:tav>
                                        <p:tav tm="100000">
                                          <p:val>
                                            <p:strVal val="#ppt_x"/>
                                          </p:val>
                                        </p:tav>
                                      </p:tavLst>
                                    </p:anim>
                                    <p:anim calcmode="lin" valueType="num">
                                      <p:cBhvr additive="base">
                                        <p:cTn id="14" dur="500" fill="hold"/>
                                        <p:tgtEl>
                                          <p:spTgt spid="2048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2165493" y="171017"/>
            <a:ext cx="8229600" cy="650618"/>
          </a:xfrm>
        </p:spPr>
        <p:txBody>
          <a:bodyPr/>
          <a:lstStyle/>
          <a:p>
            <a:pPr algn="ctr"/>
            <a:r>
              <a:rPr lang="es-MX" b="1" dirty="0">
                <a:solidFill>
                  <a:srgbClr val="FFC000"/>
                </a:solidFill>
                <a:latin typeface="Arial Black" panose="020B0A04020102020204" pitchFamily="34" charset="0"/>
              </a:rPr>
              <a:t>HÁBITO EFECTIVIDAD</a:t>
            </a:r>
            <a:endParaRPr lang="es-ES" dirty="0">
              <a:solidFill>
                <a:srgbClr val="FFC000"/>
              </a:solidFill>
              <a:latin typeface="Arial Black" panose="020B0A04020102020204" pitchFamily="34" charset="0"/>
            </a:endParaRPr>
          </a:p>
        </p:txBody>
      </p:sp>
      <p:sp>
        <p:nvSpPr>
          <p:cNvPr id="3" name="2 Marcador de contenido"/>
          <p:cNvSpPr>
            <a:spLocks noGrp="1"/>
          </p:cNvSpPr>
          <p:nvPr>
            <p:ph idx="1"/>
          </p:nvPr>
        </p:nvSpPr>
        <p:spPr>
          <a:xfrm>
            <a:off x="284921" y="821635"/>
            <a:ext cx="7268817" cy="5865348"/>
          </a:xfrm>
        </p:spPr>
        <p:txBody>
          <a:bodyPr>
            <a:normAutofit lnSpcReduction="10000"/>
          </a:bodyPr>
          <a:lstStyle/>
          <a:p>
            <a:pPr algn="just">
              <a:lnSpc>
                <a:spcPct val="90000"/>
              </a:lnSpc>
              <a:defRPr/>
            </a:pPr>
            <a:r>
              <a:rPr lang="es-MX" sz="3600" b="1" dirty="0"/>
              <a:t>En toda la vida hay etapas secuenciales de crecimiento y desarrollo.</a:t>
            </a:r>
          </a:p>
          <a:p>
            <a:pPr algn="just">
              <a:lnSpc>
                <a:spcPct val="90000"/>
              </a:lnSpc>
              <a:defRPr/>
            </a:pPr>
            <a:r>
              <a:rPr lang="es-MX" sz="3600" b="1" dirty="0"/>
              <a:t>El niño aprende a darse la vuelta a, sentarse ,a gatear a caminar y correr.</a:t>
            </a:r>
          </a:p>
          <a:p>
            <a:pPr algn="just">
              <a:lnSpc>
                <a:spcPct val="90000"/>
              </a:lnSpc>
              <a:defRPr/>
            </a:pPr>
            <a:r>
              <a:rPr lang="es-MX" sz="3600" b="1" dirty="0"/>
              <a:t> Todos los pasos son importantes y todos requieren su tiempo.</a:t>
            </a:r>
          </a:p>
          <a:p>
            <a:pPr algn="just">
              <a:lnSpc>
                <a:spcPct val="90000"/>
              </a:lnSpc>
              <a:defRPr/>
            </a:pPr>
            <a:r>
              <a:rPr lang="es-MX" sz="3600" b="1" dirty="0"/>
              <a:t>No es posible saltarse ninguno</a:t>
            </a:r>
            <a:r>
              <a:rPr lang="es-MX" sz="3600" dirty="0"/>
              <a:t>.</a:t>
            </a:r>
            <a:endParaRPr lang="es-ES" sz="3600" dirty="0"/>
          </a:p>
          <a:p>
            <a:endParaRPr lang="es-ES" dirty="0"/>
          </a:p>
        </p:txBody>
      </p:sp>
      <p:pic>
        <p:nvPicPr>
          <p:cNvPr id="21506" name="Picture 2" descr="http://safe-img03.olx.com.mx/ui/4/08/99/65259999_1-Fotos-de-Libro-Lenguaje-Del-Cuerpo-Aprende-Relaciones-Humanas.jpg"/>
          <p:cNvPicPr>
            <a:picLocks noChangeAspect="1" noChangeArrowheads="1"/>
          </p:cNvPicPr>
          <p:nvPr/>
        </p:nvPicPr>
        <p:blipFill>
          <a:blip r:embed="rId2"/>
          <a:srcRect/>
          <a:stretch>
            <a:fillRect/>
          </a:stretch>
        </p:blipFill>
        <p:spPr bwMode="auto">
          <a:xfrm>
            <a:off x="7752522" y="821635"/>
            <a:ext cx="4154556" cy="5534715"/>
          </a:xfrm>
          <a:prstGeom prst="rect">
            <a:avLst/>
          </a:prstGeom>
          <a:noFill/>
        </p:spPr>
      </p:pic>
      <p:sp>
        <p:nvSpPr>
          <p:cNvPr id="4" name="Marcador de fecha 3">
            <a:extLst>
              <a:ext uri="{FF2B5EF4-FFF2-40B4-BE49-F238E27FC236}">
                <a16:creationId xmlns:a16="http://schemas.microsoft.com/office/drawing/2014/main" id="{17E84519-E4D5-4168-8091-70065128824F}"/>
              </a:ext>
            </a:extLst>
          </p:cNvPr>
          <p:cNvSpPr>
            <a:spLocks noGrp="1"/>
          </p:cNvSpPr>
          <p:nvPr>
            <p:ph type="dt" sz="half" idx="10"/>
          </p:nvPr>
        </p:nvSpPr>
        <p:spPr/>
        <p:txBody>
          <a:bodyPr/>
          <a:lstStyle/>
          <a:p>
            <a:fld id="{BE0F5028-BF3A-4F9C-942E-1566AC5F90E9}"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DFB8E725-27F7-4D20-AE81-E9401F6CC097}"/>
              </a:ext>
            </a:extLst>
          </p:cNvPr>
          <p:cNvSpPr>
            <a:spLocks noGrp="1"/>
          </p:cNvSpPr>
          <p:nvPr>
            <p:ph type="sldNum" sz="quarter" idx="12"/>
          </p:nvPr>
        </p:nvSpPr>
        <p:spPr/>
        <p:txBody>
          <a:bodyPr/>
          <a:lstStyle/>
          <a:p>
            <a:fld id="{6D22F896-40B5-4ADD-8801-0D06FADFA095}" type="slidenum">
              <a:rPr lang="en-US" sz="2400" b="1" smtClean="0">
                <a:solidFill>
                  <a:srgbClr val="FFFF00"/>
                </a:solidFill>
              </a:rPr>
              <a:t>94</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1506"/>
                                        </p:tgtEl>
                                        <p:attrNameLst>
                                          <p:attrName>style.visibility</p:attrName>
                                        </p:attrNameLst>
                                      </p:cBhvr>
                                      <p:to>
                                        <p:strVal val="visible"/>
                                      </p:to>
                                    </p:set>
                                    <p:anim calcmode="lin" valueType="num">
                                      <p:cBhvr additive="base">
                                        <p:cTn id="37" dur="500" fill="hold"/>
                                        <p:tgtEl>
                                          <p:spTgt spid="21506"/>
                                        </p:tgtEl>
                                        <p:attrNameLst>
                                          <p:attrName>ppt_x</p:attrName>
                                        </p:attrNameLst>
                                      </p:cBhvr>
                                      <p:tavLst>
                                        <p:tav tm="0">
                                          <p:val>
                                            <p:strVal val="#ppt_x"/>
                                          </p:val>
                                        </p:tav>
                                        <p:tav tm="100000">
                                          <p:val>
                                            <p:strVal val="#ppt_x"/>
                                          </p:val>
                                        </p:tav>
                                      </p:tavLst>
                                    </p:anim>
                                    <p:anim calcmode="lin" valueType="num">
                                      <p:cBhvr additive="base">
                                        <p:cTn id="38" dur="500" fill="hold"/>
                                        <p:tgtEl>
                                          <p:spTgt spid="2150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02406" y="496170"/>
            <a:ext cx="7450115" cy="5860180"/>
          </a:xfrm>
        </p:spPr>
        <p:txBody>
          <a:bodyPr>
            <a:normAutofit/>
          </a:bodyPr>
          <a:lstStyle/>
          <a:p>
            <a:pPr algn="just">
              <a:defRPr/>
            </a:pPr>
            <a:r>
              <a:rPr lang="es-MX" sz="3600" b="1" dirty="0"/>
              <a:t>Es decir convertirse en millonario en una semana que promete riqueza sin trabajo.</a:t>
            </a:r>
          </a:p>
          <a:p>
            <a:pPr algn="just">
              <a:defRPr/>
            </a:pPr>
            <a:r>
              <a:rPr lang="es-MX" sz="3600" b="1" dirty="0"/>
              <a:t>No se puede alcanzar la calidad de vida de una forma rápida y sencilla. </a:t>
            </a:r>
          </a:p>
          <a:p>
            <a:pPr algn="just">
              <a:defRPr/>
            </a:pPr>
            <a:r>
              <a:rPr lang="es-MX" sz="3600" b="1" dirty="0"/>
              <a:t>Efectividad personal y relaciones ricas y profundas con otras personas sin pasar por el proceso natural de trabajo y desarrollo.</a:t>
            </a:r>
            <a:endParaRPr lang="es-ES" sz="3600" b="1" dirty="0"/>
          </a:p>
          <a:p>
            <a:endParaRPr lang="es-ES" dirty="0"/>
          </a:p>
        </p:txBody>
      </p:sp>
      <p:pic>
        <p:nvPicPr>
          <p:cNvPr id="22530" name="Picture 2" descr="http://www.gestiopolis1.com/recursos8/Docs/ger/lenguaje-relaciones-inter.gif"/>
          <p:cNvPicPr>
            <a:picLocks noChangeAspect="1" noChangeArrowheads="1"/>
          </p:cNvPicPr>
          <p:nvPr/>
        </p:nvPicPr>
        <p:blipFill>
          <a:blip r:embed="rId2"/>
          <a:srcRect/>
          <a:stretch>
            <a:fillRect/>
          </a:stretch>
        </p:blipFill>
        <p:spPr bwMode="auto">
          <a:xfrm>
            <a:off x="7977809" y="857232"/>
            <a:ext cx="3911784" cy="5143536"/>
          </a:xfrm>
          <a:prstGeom prst="rect">
            <a:avLst/>
          </a:prstGeom>
          <a:noFill/>
        </p:spPr>
      </p:pic>
      <p:sp>
        <p:nvSpPr>
          <p:cNvPr id="2" name="Marcador de fecha 1">
            <a:extLst>
              <a:ext uri="{FF2B5EF4-FFF2-40B4-BE49-F238E27FC236}">
                <a16:creationId xmlns:a16="http://schemas.microsoft.com/office/drawing/2014/main" id="{27480965-7CD3-4243-ACEF-4A74CA44AE62}"/>
              </a:ext>
            </a:extLst>
          </p:cNvPr>
          <p:cNvSpPr>
            <a:spLocks noGrp="1"/>
          </p:cNvSpPr>
          <p:nvPr>
            <p:ph type="dt" sz="half" idx="10"/>
          </p:nvPr>
        </p:nvSpPr>
        <p:spPr/>
        <p:txBody>
          <a:bodyPr/>
          <a:lstStyle/>
          <a:p>
            <a:fld id="{AAD76070-3217-49B8-8828-E0D3967F2940}"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E6B30160-D34C-4865-8219-0AA513F4C88F}"/>
              </a:ext>
            </a:extLst>
          </p:cNvPr>
          <p:cNvSpPr>
            <a:spLocks noGrp="1"/>
          </p:cNvSpPr>
          <p:nvPr>
            <p:ph type="sldNum" sz="quarter" idx="12"/>
          </p:nvPr>
        </p:nvSpPr>
        <p:spPr/>
        <p:txBody>
          <a:bodyPr/>
          <a:lstStyle/>
          <a:p>
            <a:fld id="{6D22F896-40B5-4ADD-8801-0D06FADFA095}" type="slidenum">
              <a:rPr lang="en-US" sz="2400" b="1" smtClean="0">
                <a:solidFill>
                  <a:srgbClr val="FFFF00"/>
                </a:solidFill>
              </a:rPr>
              <a:t>95</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2530"/>
                                        </p:tgtEl>
                                        <p:attrNameLst>
                                          <p:attrName>style.visibility</p:attrName>
                                        </p:attrNameLst>
                                      </p:cBhvr>
                                      <p:to>
                                        <p:strVal val="visible"/>
                                      </p:to>
                                    </p:set>
                                    <p:anim calcmode="lin" valueType="num">
                                      <p:cBhvr additive="base">
                                        <p:cTn id="25" dur="500" fill="hold"/>
                                        <p:tgtEl>
                                          <p:spTgt spid="22530"/>
                                        </p:tgtEl>
                                        <p:attrNameLst>
                                          <p:attrName>ppt_x</p:attrName>
                                        </p:attrNameLst>
                                      </p:cBhvr>
                                      <p:tavLst>
                                        <p:tav tm="0">
                                          <p:val>
                                            <p:strVal val="#ppt_x"/>
                                          </p:val>
                                        </p:tav>
                                        <p:tav tm="100000">
                                          <p:val>
                                            <p:strVal val="#ppt_x"/>
                                          </p:val>
                                        </p:tav>
                                      </p:tavLst>
                                    </p:anim>
                                    <p:anim calcmode="lin" valueType="num">
                                      <p:cBhvr additive="base">
                                        <p:cTn id="26" dur="500" fill="hold"/>
                                        <p:tgtEl>
                                          <p:spTgt spid="225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038600" y="283464"/>
            <a:ext cx="3794648" cy="690374"/>
          </a:xfrm>
        </p:spPr>
        <p:txBody>
          <a:bodyPr/>
          <a:lstStyle/>
          <a:p>
            <a:pPr algn="ctr"/>
            <a:r>
              <a:rPr lang="es-ES" b="1" dirty="0">
                <a:solidFill>
                  <a:srgbClr val="FFC000"/>
                </a:solidFill>
                <a:latin typeface="Arial Black" panose="020B0A04020102020204" pitchFamily="34" charset="0"/>
              </a:rPr>
              <a:t>HABITOS</a:t>
            </a:r>
          </a:p>
        </p:txBody>
      </p:sp>
      <p:sp>
        <p:nvSpPr>
          <p:cNvPr id="3" name="2 Marcador de contenido"/>
          <p:cNvSpPr>
            <a:spLocks noGrp="1"/>
          </p:cNvSpPr>
          <p:nvPr>
            <p:ph idx="1"/>
          </p:nvPr>
        </p:nvSpPr>
        <p:spPr>
          <a:xfrm>
            <a:off x="195250" y="1157286"/>
            <a:ext cx="7637998" cy="5588070"/>
          </a:xfrm>
        </p:spPr>
        <p:txBody>
          <a:bodyPr>
            <a:normAutofit/>
          </a:bodyPr>
          <a:lstStyle/>
          <a:p>
            <a:pPr algn="just">
              <a:lnSpc>
                <a:spcPct val="90000"/>
              </a:lnSpc>
              <a:defRPr/>
            </a:pPr>
            <a:r>
              <a:rPr lang="es-MX" sz="3200" b="1" dirty="0"/>
              <a:t>Se define al hábito como intersección de conocimiento , capacidad ,y deseo.</a:t>
            </a:r>
          </a:p>
          <a:p>
            <a:pPr algn="just">
              <a:lnSpc>
                <a:spcPct val="90000"/>
              </a:lnSpc>
              <a:defRPr/>
            </a:pPr>
            <a:r>
              <a:rPr lang="es-MX" sz="3200" b="1" dirty="0"/>
              <a:t>El conocimiento es la teoría y responde al qué hacer y el por qué</a:t>
            </a:r>
          </a:p>
          <a:p>
            <a:pPr algn="just">
              <a:lnSpc>
                <a:spcPct val="90000"/>
              </a:lnSpc>
              <a:defRPr/>
            </a:pPr>
            <a:r>
              <a:rPr lang="es-MX" sz="3200" b="1" dirty="0"/>
              <a:t>La capacidad es el cómo hacer.</a:t>
            </a:r>
          </a:p>
          <a:p>
            <a:pPr algn="just">
              <a:lnSpc>
                <a:spcPct val="90000"/>
              </a:lnSpc>
              <a:defRPr/>
            </a:pPr>
            <a:r>
              <a:rPr lang="es-MX" sz="3200" b="1" dirty="0"/>
              <a:t>El deseo es la motivación, el querer hacer para convertir algo en un hábito de nuestra vida, necesitamos esos tres elementos.</a:t>
            </a:r>
            <a:endParaRPr lang="es-ES" sz="3200" b="1" dirty="0"/>
          </a:p>
          <a:p>
            <a:endParaRPr lang="es-ES" dirty="0"/>
          </a:p>
        </p:txBody>
      </p:sp>
      <p:pic>
        <p:nvPicPr>
          <p:cNvPr id="23554" name="Picture 2" descr="http://images.mujer.es/cms/pedro-ugarte-explora-las-relaciones-humanas-en-su-ultimo-libro-de-cuentos/2011_9_26_PjFrUGwEqshTHNNgG068M.jpg?width=469&amp;type=flat&amp;id=f7ldFZY48phGOi9kwTy2h&amp;time=1317042482&amp;project=mujer"/>
          <p:cNvPicPr>
            <a:picLocks noChangeAspect="1" noChangeArrowheads="1"/>
          </p:cNvPicPr>
          <p:nvPr/>
        </p:nvPicPr>
        <p:blipFill>
          <a:blip r:embed="rId2"/>
          <a:srcRect/>
          <a:stretch>
            <a:fillRect/>
          </a:stretch>
        </p:blipFill>
        <p:spPr bwMode="auto">
          <a:xfrm>
            <a:off x="8057322" y="1157287"/>
            <a:ext cx="3939428" cy="5588070"/>
          </a:xfrm>
          <a:prstGeom prst="rect">
            <a:avLst/>
          </a:prstGeom>
          <a:noFill/>
        </p:spPr>
      </p:pic>
      <p:sp>
        <p:nvSpPr>
          <p:cNvPr id="4" name="Marcador de fecha 3">
            <a:extLst>
              <a:ext uri="{FF2B5EF4-FFF2-40B4-BE49-F238E27FC236}">
                <a16:creationId xmlns:a16="http://schemas.microsoft.com/office/drawing/2014/main" id="{BD3FE2C8-7050-4476-9FBB-D9E01C0E593C}"/>
              </a:ext>
            </a:extLst>
          </p:cNvPr>
          <p:cNvSpPr>
            <a:spLocks noGrp="1"/>
          </p:cNvSpPr>
          <p:nvPr>
            <p:ph type="dt" sz="half" idx="10"/>
          </p:nvPr>
        </p:nvSpPr>
        <p:spPr/>
        <p:txBody>
          <a:bodyPr/>
          <a:lstStyle/>
          <a:p>
            <a:fld id="{4694C8E2-9745-4744-B37B-80BDD02FF17C}"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89B7D45D-31FD-4B53-A1FF-03C5AD9E17C8}"/>
              </a:ext>
            </a:extLst>
          </p:cNvPr>
          <p:cNvSpPr>
            <a:spLocks noGrp="1"/>
          </p:cNvSpPr>
          <p:nvPr>
            <p:ph type="sldNum" sz="quarter" idx="12"/>
          </p:nvPr>
        </p:nvSpPr>
        <p:spPr/>
        <p:txBody>
          <a:bodyPr/>
          <a:lstStyle/>
          <a:p>
            <a:fld id="{6D22F896-40B5-4ADD-8801-0D06FADFA095}" type="slidenum">
              <a:rPr lang="en-US" sz="2400" b="1" smtClean="0">
                <a:solidFill>
                  <a:srgbClr val="FFFF00"/>
                </a:solidFill>
              </a:rPr>
              <a:t>96</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3554"/>
                                        </p:tgtEl>
                                        <p:attrNameLst>
                                          <p:attrName>style.visibility</p:attrName>
                                        </p:attrNameLst>
                                      </p:cBhvr>
                                      <p:to>
                                        <p:strVal val="visible"/>
                                      </p:to>
                                    </p:set>
                                    <p:anim calcmode="lin" valueType="num">
                                      <p:cBhvr additive="base">
                                        <p:cTn id="37" dur="500" fill="hold"/>
                                        <p:tgtEl>
                                          <p:spTgt spid="23554"/>
                                        </p:tgtEl>
                                        <p:attrNameLst>
                                          <p:attrName>ppt_x</p:attrName>
                                        </p:attrNameLst>
                                      </p:cBhvr>
                                      <p:tavLst>
                                        <p:tav tm="0">
                                          <p:val>
                                            <p:strVal val="#ppt_x"/>
                                          </p:val>
                                        </p:tav>
                                        <p:tav tm="100000">
                                          <p:val>
                                            <p:strVal val="#ppt_x"/>
                                          </p:val>
                                        </p:tav>
                                      </p:tavLst>
                                    </p:anim>
                                    <p:anim calcmode="lin" valueType="num">
                                      <p:cBhvr additive="base">
                                        <p:cTn id="38" dur="500" fill="hold"/>
                                        <p:tgtEl>
                                          <p:spTgt spid="235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3411620" y="132388"/>
            <a:ext cx="5368759" cy="735308"/>
          </a:xfrm>
        </p:spPr>
        <p:txBody>
          <a:bodyPr/>
          <a:lstStyle/>
          <a:p>
            <a:pPr algn="ctr"/>
            <a:r>
              <a:rPr lang="es-ES" b="1" dirty="0">
                <a:solidFill>
                  <a:srgbClr val="FFC000"/>
                </a:solidFill>
                <a:latin typeface="Arial Black" panose="020B0A04020102020204" pitchFamily="34" charset="0"/>
              </a:rPr>
              <a:t>EFECTIVIDAD</a:t>
            </a:r>
          </a:p>
        </p:txBody>
      </p:sp>
      <p:sp>
        <p:nvSpPr>
          <p:cNvPr id="3" name="2 Marcador de contenido"/>
          <p:cNvSpPr>
            <a:spLocks noGrp="1"/>
          </p:cNvSpPr>
          <p:nvPr>
            <p:ph idx="1"/>
          </p:nvPr>
        </p:nvSpPr>
        <p:spPr>
          <a:xfrm>
            <a:off x="266708" y="1071546"/>
            <a:ext cx="8082162" cy="5545775"/>
          </a:xfrm>
        </p:spPr>
        <p:txBody>
          <a:bodyPr>
            <a:normAutofit/>
          </a:bodyPr>
          <a:lstStyle/>
          <a:p>
            <a:pPr algn="just">
              <a:lnSpc>
                <a:spcPct val="80000"/>
              </a:lnSpc>
              <a:defRPr/>
            </a:pPr>
            <a:r>
              <a:rPr lang="es-MX" sz="3200" b="1" dirty="0"/>
              <a:t>La efectividad reside en el equilibrio ,es la producción de los resultados ,deseos. </a:t>
            </a:r>
          </a:p>
          <a:p>
            <a:pPr algn="just">
              <a:lnSpc>
                <a:spcPct val="80000"/>
              </a:lnSpc>
              <a:defRPr/>
            </a:pPr>
            <a:r>
              <a:rPr lang="es-MX" sz="3200" b="1" dirty="0"/>
              <a:t>Es la capacidad de producción.</a:t>
            </a:r>
          </a:p>
          <a:p>
            <a:pPr algn="just">
              <a:lnSpc>
                <a:spcPct val="80000"/>
              </a:lnSpc>
              <a:defRPr/>
            </a:pPr>
            <a:r>
              <a:rPr lang="es-MX" sz="3200" b="1" dirty="0"/>
              <a:t>Analógicamente puede compararse con la fábula de la gallina de los huevos de oro.</a:t>
            </a:r>
          </a:p>
          <a:p>
            <a:pPr algn="just">
              <a:lnSpc>
                <a:spcPct val="80000"/>
              </a:lnSpc>
              <a:defRPr/>
            </a:pPr>
            <a:r>
              <a:rPr lang="es-MX" sz="3200" b="1" dirty="0"/>
              <a:t>No ver la efectividad desde el paradigma de los “huevos de oro” es decir cuánto más se produce ,cuanto más se hace más efectivo sé es.</a:t>
            </a:r>
          </a:p>
          <a:p>
            <a:endParaRPr lang="es-ES" dirty="0"/>
          </a:p>
        </p:txBody>
      </p:sp>
      <p:pic>
        <p:nvPicPr>
          <p:cNvPr id="24578" name="Picture 2" descr="http://lainfotecasantillana.com/wp-content/uploads/2012/04/Proyecto-de-vida-Persona-Familia-y-Relaciones-humanas-2.jpg"/>
          <p:cNvPicPr>
            <a:picLocks noChangeAspect="1" noChangeArrowheads="1"/>
          </p:cNvPicPr>
          <p:nvPr/>
        </p:nvPicPr>
        <p:blipFill>
          <a:blip r:embed="rId2"/>
          <a:srcRect/>
          <a:stretch>
            <a:fillRect/>
          </a:stretch>
        </p:blipFill>
        <p:spPr bwMode="auto">
          <a:xfrm>
            <a:off x="8496308" y="1071546"/>
            <a:ext cx="3428984" cy="5654066"/>
          </a:xfrm>
          <a:prstGeom prst="rect">
            <a:avLst/>
          </a:prstGeom>
          <a:noFill/>
        </p:spPr>
      </p:pic>
      <p:sp>
        <p:nvSpPr>
          <p:cNvPr id="4" name="Marcador de fecha 3">
            <a:extLst>
              <a:ext uri="{FF2B5EF4-FFF2-40B4-BE49-F238E27FC236}">
                <a16:creationId xmlns:a16="http://schemas.microsoft.com/office/drawing/2014/main" id="{77685534-55A0-4A32-8AA8-51D3EE9B27BD}"/>
              </a:ext>
            </a:extLst>
          </p:cNvPr>
          <p:cNvSpPr>
            <a:spLocks noGrp="1"/>
          </p:cNvSpPr>
          <p:nvPr>
            <p:ph type="dt" sz="half" idx="10"/>
          </p:nvPr>
        </p:nvSpPr>
        <p:spPr/>
        <p:txBody>
          <a:bodyPr/>
          <a:lstStyle/>
          <a:p>
            <a:fld id="{EB06DFB4-40B1-47C1-B495-F7E7F480486A}" type="datetime1">
              <a:rPr lang="es-PE" sz="2400" b="1" smtClean="0">
                <a:solidFill>
                  <a:srgbClr val="FF0000"/>
                </a:solidFill>
              </a:rPr>
              <a:t>29/08/2024</a:t>
            </a:fld>
            <a:endParaRPr lang="en-US" sz="2400" b="1" dirty="0">
              <a:solidFill>
                <a:srgbClr val="FF0000"/>
              </a:solidFill>
            </a:endParaRPr>
          </a:p>
        </p:txBody>
      </p:sp>
      <p:sp>
        <p:nvSpPr>
          <p:cNvPr id="5" name="Marcador de número de diapositiva 4">
            <a:extLst>
              <a:ext uri="{FF2B5EF4-FFF2-40B4-BE49-F238E27FC236}">
                <a16:creationId xmlns:a16="http://schemas.microsoft.com/office/drawing/2014/main" id="{2A56DB13-8833-4DAB-A82E-B5A7CA28909B}"/>
              </a:ext>
            </a:extLst>
          </p:cNvPr>
          <p:cNvSpPr>
            <a:spLocks noGrp="1"/>
          </p:cNvSpPr>
          <p:nvPr>
            <p:ph type="sldNum" sz="quarter" idx="12"/>
          </p:nvPr>
        </p:nvSpPr>
        <p:spPr/>
        <p:txBody>
          <a:bodyPr/>
          <a:lstStyle/>
          <a:p>
            <a:fld id="{6D22F896-40B5-4ADD-8801-0D06FADFA095}" type="slidenum">
              <a:rPr lang="en-US" sz="2400" b="1" smtClean="0">
                <a:solidFill>
                  <a:srgbClr val="FFFF00"/>
                </a:solidFill>
              </a:rPr>
              <a:t>97</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4578"/>
                                        </p:tgtEl>
                                        <p:attrNameLst>
                                          <p:attrName>style.visibility</p:attrName>
                                        </p:attrNameLst>
                                      </p:cBhvr>
                                      <p:to>
                                        <p:strVal val="visible"/>
                                      </p:to>
                                    </p:set>
                                    <p:anim calcmode="lin" valueType="num">
                                      <p:cBhvr additive="base">
                                        <p:cTn id="37" dur="500" fill="hold"/>
                                        <p:tgtEl>
                                          <p:spTgt spid="24578"/>
                                        </p:tgtEl>
                                        <p:attrNameLst>
                                          <p:attrName>ppt_x</p:attrName>
                                        </p:attrNameLst>
                                      </p:cBhvr>
                                      <p:tavLst>
                                        <p:tav tm="0">
                                          <p:val>
                                            <p:strVal val="#ppt_x"/>
                                          </p:val>
                                        </p:tav>
                                        <p:tav tm="100000">
                                          <p:val>
                                            <p:strVal val="#ppt_x"/>
                                          </p:val>
                                        </p:tav>
                                      </p:tavLst>
                                    </p:anim>
                                    <p:anim calcmode="lin" valueType="num">
                                      <p:cBhvr additive="base">
                                        <p:cTn id="38" dur="500" fill="hold"/>
                                        <p:tgtEl>
                                          <p:spTgt spid="2457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11426" y="576191"/>
            <a:ext cx="7083287" cy="5574428"/>
          </a:xfrm>
        </p:spPr>
        <p:txBody>
          <a:bodyPr>
            <a:normAutofit/>
          </a:bodyPr>
          <a:lstStyle/>
          <a:p>
            <a:pPr algn="just">
              <a:lnSpc>
                <a:spcPct val="80000"/>
              </a:lnSpc>
              <a:defRPr/>
            </a:pPr>
            <a:r>
              <a:rPr lang="es-MX" sz="4400" b="1" dirty="0"/>
              <a:t>La verdadera efectividad está en función de dos cosas .</a:t>
            </a:r>
          </a:p>
          <a:p>
            <a:pPr algn="just">
              <a:lnSpc>
                <a:spcPct val="80000"/>
              </a:lnSpc>
              <a:defRPr/>
            </a:pPr>
            <a:r>
              <a:rPr lang="es-MX" sz="4400" b="1" dirty="0"/>
              <a:t>Que se produce </a:t>
            </a:r>
          </a:p>
          <a:p>
            <a:pPr algn="just">
              <a:lnSpc>
                <a:spcPct val="80000"/>
              </a:lnSpc>
              <a:defRPr/>
            </a:pPr>
            <a:r>
              <a:rPr lang="es-MX" sz="4400" b="1" dirty="0"/>
              <a:t>( huevos de oro) .</a:t>
            </a:r>
          </a:p>
          <a:p>
            <a:pPr algn="just">
              <a:lnSpc>
                <a:spcPct val="80000"/>
              </a:lnSpc>
              <a:defRPr/>
            </a:pPr>
            <a:r>
              <a:rPr lang="es-MX" sz="4400" b="1" dirty="0"/>
              <a:t>Y los medios es decir la capacidad para producir (gallina).</a:t>
            </a:r>
          </a:p>
        </p:txBody>
      </p:sp>
      <p:pic>
        <p:nvPicPr>
          <p:cNvPr id="27650" name="Picture 2" descr="http://www.uan.edu.mx/d/i/destacados/eventos/taller_relac_humanas.jpg"/>
          <p:cNvPicPr>
            <a:picLocks noChangeAspect="1" noChangeArrowheads="1"/>
          </p:cNvPicPr>
          <p:nvPr/>
        </p:nvPicPr>
        <p:blipFill>
          <a:blip r:embed="rId2"/>
          <a:srcRect/>
          <a:stretch>
            <a:fillRect/>
          </a:stretch>
        </p:blipFill>
        <p:spPr bwMode="auto">
          <a:xfrm>
            <a:off x="7822938" y="678637"/>
            <a:ext cx="4057636" cy="5500726"/>
          </a:xfrm>
          <a:prstGeom prst="rect">
            <a:avLst/>
          </a:prstGeom>
          <a:noFill/>
        </p:spPr>
      </p:pic>
      <p:sp>
        <p:nvSpPr>
          <p:cNvPr id="2" name="Marcador de fecha 1">
            <a:extLst>
              <a:ext uri="{FF2B5EF4-FFF2-40B4-BE49-F238E27FC236}">
                <a16:creationId xmlns:a16="http://schemas.microsoft.com/office/drawing/2014/main" id="{6351AEC7-0B3A-466D-BE23-E9EFF0A81FB3}"/>
              </a:ext>
            </a:extLst>
          </p:cNvPr>
          <p:cNvSpPr>
            <a:spLocks noGrp="1"/>
          </p:cNvSpPr>
          <p:nvPr>
            <p:ph type="dt" sz="half" idx="10"/>
          </p:nvPr>
        </p:nvSpPr>
        <p:spPr/>
        <p:txBody>
          <a:bodyPr/>
          <a:lstStyle/>
          <a:p>
            <a:fld id="{4DC039BD-E605-425F-B9BB-51991BE2C1B1}"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863BBCF9-E76E-4738-95C3-47BA1D96CCDE}"/>
              </a:ext>
            </a:extLst>
          </p:cNvPr>
          <p:cNvSpPr>
            <a:spLocks noGrp="1"/>
          </p:cNvSpPr>
          <p:nvPr>
            <p:ph type="sldNum" sz="quarter" idx="12"/>
          </p:nvPr>
        </p:nvSpPr>
        <p:spPr>
          <a:xfrm>
            <a:off x="9067788" y="136525"/>
            <a:ext cx="2743200" cy="365125"/>
          </a:xfrm>
        </p:spPr>
        <p:txBody>
          <a:bodyPr/>
          <a:lstStyle/>
          <a:p>
            <a:fld id="{6D22F896-40B5-4ADD-8801-0D06FADFA095}" type="slidenum">
              <a:rPr lang="en-US" sz="2400" b="1" smtClean="0">
                <a:solidFill>
                  <a:srgbClr val="FFFF00"/>
                </a:solidFill>
              </a:rPr>
              <a:t>98</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650"/>
                                        </p:tgtEl>
                                        <p:attrNameLst>
                                          <p:attrName>style.visibility</p:attrName>
                                        </p:attrNameLst>
                                      </p:cBhvr>
                                      <p:to>
                                        <p:strVal val="visible"/>
                                      </p:to>
                                    </p:set>
                                    <p:anim calcmode="lin" valueType="num">
                                      <p:cBhvr additive="base">
                                        <p:cTn id="31" dur="500" fill="hold"/>
                                        <p:tgtEl>
                                          <p:spTgt spid="27650"/>
                                        </p:tgtEl>
                                        <p:attrNameLst>
                                          <p:attrName>ppt_x</p:attrName>
                                        </p:attrNameLst>
                                      </p:cBhvr>
                                      <p:tavLst>
                                        <p:tav tm="0">
                                          <p:val>
                                            <p:strVal val="#ppt_x"/>
                                          </p:val>
                                        </p:tav>
                                        <p:tav tm="100000">
                                          <p:val>
                                            <p:strVal val="#ppt_x"/>
                                          </p:val>
                                        </p:tav>
                                      </p:tavLst>
                                    </p:anim>
                                    <p:anim calcmode="lin" valueType="num">
                                      <p:cBhvr additive="base">
                                        <p:cTn id="32" dur="500" fill="hold"/>
                                        <p:tgtEl>
                                          <p:spTgt spid="276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215975" y="204976"/>
            <a:ext cx="7337764" cy="6369558"/>
          </a:xfrm>
        </p:spPr>
        <p:txBody>
          <a:bodyPr>
            <a:normAutofit/>
          </a:bodyPr>
          <a:lstStyle/>
          <a:p>
            <a:pPr algn="just"/>
            <a:r>
              <a:rPr lang="es-MX" sz="4000" b="1" dirty="0"/>
              <a:t>Los siete hábitos se basan en principios y se convierten en la base del carácter a partir de los cuales la persona puede resolver problemas con efectividad, maximizar más las oportunidades y aprender a integrar otros principios para el logro de un desarrollo ascendente.</a:t>
            </a:r>
            <a:endParaRPr lang="es-ES" sz="4000" b="1" dirty="0"/>
          </a:p>
          <a:p>
            <a:endParaRPr lang="es-ES" dirty="0"/>
          </a:p>
        </p:txBody>
      </p:sp>
      <p:pic>
        <p:nvPicPr>
          <p:cNvPr id="26626" name="Picture 2" descr="http://www.ecca.org.mx/imagenes/quieres_ayudar/quieres_ayudar.gif"/>
          <p:cNvPicPr>
            <a:picLocks noChangeAspect="1" noChangeArrowheads="1"/>
          </p:cNvPicPr>
          <p:nvPr/>
        </p:nvPicPr>
        <p:blipFill>
          <a:blip r:embed="rId2"/>
          <a:srcRect/>
          <a:stretch>
            <a:fillRect/>
          </a:stretch>
        </p:blipFill>
        <p:spPr bwMode="auto">
          <a:xfrm>
            <a:off x="7723119" y="636105"/>
            <a:ext cx="4252906" cy="5720246"/>
          </a:xfrm>
          <a:prstGeom prst="rect">
            <a:avLst/>
          </a:prstGeom>
          <a:noFill/>
        </p:spPr>
      </p:pic>
      <p:sp>
        <p:nvSpPr>
          <p:cNvPr id="2" name="Marcador de fecha 1">
            <a:extLst>
              <a:ext uri="{FF2B5EF4-FFF2-40B4-BE49-F238E27FC236}">
                <a16:creationId xmlns:a16="http://schemas.microsoft.com/office/drawing/2014/main" id="{E7A260CE-8AE5-4CF2-A8BD-D1D6CB47C5EA}"/>
              </a:ext>
            </a:extLst>
          </p:cNvPr>
          <p:cNvSpPr>
            <a:spLocks noGrp="1"/>
          </p:cNvSpPr>
          <p:nvPr>
            <p:ph type="dt" sz="half" idx="10"/>
          </p:nvPr>
        </p:nvSpPr>
        <p:spPr/>
        <p:txBody>
          <a:bodyPr/>
          <a:lstStyle/>
          <a:p>
            <a:fld id="{9923095A-9927-42EA-BFE3-D391CF3CC1BB}" type="datetime1">
              <a:rPr lang="es-PE" sz="2400" b="1" smtClean="0">
                <a:solidFill>
                  <a:srgbClr val="FF0000"/>
                </a:solidFill>
              </a:rPr>
              <a:t>29/08/2024</a:t>
            </a:fld>
            <a:endParaRPr lang="en-US" sz="2400" b="1" dirty="0">
              <a:solidFill>
                <a:srgbClr val="FF0000"/>
              </a:solidFill>
            </a:endParaRPr>
          </a:p>
        </p:txBody>
      </p:sp>
      <p:sp>
        <p:nvSpPr>
          <p:cNvPr id="4" name="Marcador de número de diapositiva 3">
            <a:extLst>
              <a:ext uri="{FF2B5EF4-FFF2-40B4-BE49-F238E27FC236}">
                <a16:creationId xmlns:a16="http://schemas.microsoft.com/office/drawing/2014/main" id="{2575916A-2EBC-4E82-8917-AA98722DB97C}"/>
              </a:ext>
            </a:extLst>
          </p:cNvPr>
          <p:cNvSpPr>
            <a:spLocks noGrp="1"/>
          </p:cNvSpPr>
          <p:nvPr>
            <p:ph type="sldNum" sz="quarter" idx="12"/>
          </p:nvPr>
        </p:nvSpPr>
        <p:spPr>
          <a:xfrm>
            <a:off x="9107557" y="157137"/>
            <a:ext cx="2743200" cy="365125"/>
          </a:xfrm>
        </p:spPr>
        <p:txBody>
          <a:bodyPr/>
          <a:lstStyle/>
          <a:p>
            <a:fld id="{6D22F896-40B5-4ADD-8801-0D06FADFA095}" type="slidenum">
              <a:rPr lang="en-US" sz="2400" b="1" smtClean="0">
                <a:solidFill>
                  <a:srgbClr val="FFFF00"/>
                </a:solidFill>
              </a:rPr>
              <a:t>99</a:t>
            </a:fld>
            <a:endParaRPr lang="en-US" sz="2400" b="1"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626"/>
                                        </p:tgtEl>
                                        <p:attrNameLst>
                                          <p:attrName>style.visibility</p:attrName>
                                        </p:attrNameLst>
                                      </p:cBhvr>
                                      <p:to>
                                        <p:strVal val="visible"/>
                                      </p:to>
                                    </p:set>
                                    <p:anim calcmode="lin" valueType="num">
                                      <p:cBhvr additive="base">
                                        <p:cTn id="13" dur="500" fill="hold"/>
                                        <p:tgtEl>
                                          <p:spTgt spid="26626"/>
                                        </p:tgtEl>
                                        <p:attrNameLst>
                                          <p:attrName>ppt_x</p:attrName>
                                        </p:attrNameLst>
                                      </p:cBhvr>
                                      <p:tavLst>
                                        <p:tav tm="0">
                                          <p:val>
                                            <p:strVal val="#ppt_x"/>
                                          </p:val>
                                        </p:tav>
                                        <p:tav tm="100000">
                                          <p:val>
                                            <p:strVal val="#ppt_x"/>
                                          </p:val>
                                        </p:tav>
                                      </p:tavLst>
                                    </p:anim>
                                    <p:anim calcmode="lin" valueType="num">
                                      <p:cBhvr additive="base">
                                        <p:cTn id="14" dur="500" fill="hold"/>
                                        <p:tgtEl>
                                          <p:spTgt spid="266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Estela de condensación">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TM04033937[[fn=Estela de condensación]]</Template>
  <TotalTime>3188</TotalTime>
  <Words>14702</Words>
  <Application>Microsoft Office PowerPoint</Application>
  <PresentationFormat>Panorámica</PresentationFormat>
  <Paragraphs>2472</Paragraphs>
  <Slides>329</Slides>
  <Notes>36</Notes>
  <HiddenSlides>0</HiddenSlides>
  <MMClips>0</MMClips>
  <ScaleCrop>false</ScaleCrop>
  <HeadingPairs>
    <vt:vector size="8" baseType="variant">
      <vt:variant>
        <vt:lpstr>Fuentes usadas</vt:lpstr>
      </vt:variant>
      <vt:variant>
        <vt:i4>14</vt:i4>
      </vt:variant>
      <vt:variant>
        <vt:lpstr>Tema</vt:lpstr>
      </vt:variant>
      <vt:variant>
        <vt:i4>1</vt:i4>
      </vt:variant>
      <vt:variant>
        <vt:lpstr>Servidores OLE incrustados</vt:lpstr>
      </vt:variant>
      <vt:variant>
        <vt:i4>1</vt:i4>
      </vt:variant>
      <vt:variant>
        <vt:lpstr>Títulos de diapositiva</vt:lpstr>
      </vt:variant>
      <vt:variant>
        <vt:i4>329</vt:i4>
      </vt:variant>
    </vt:vector>
  </HeadingPairs>
  <TitlesOfParts>
    <vt:vector size="345" baseType="lpstr">
      <vt:lpstr>Arial</vt:lpstr>
      <vt:lpstr>Arial Black</vt:lpstr>
      <vt:lpstr>Berlin Sans FB Demi</vt:lpstr>
      <vt:lpstr>Calibri</vt:lpstr>
      <vt:lpstr>Century Gothic</vt:lpstr>
      <vt:lpstr>Engravers MT</vt:lpstr>
      <vt:lpstr>Franklin Gothic Heavy</vt:lpstr>
      <vt:lpstr>Gill Sans Ultra Bold</vt:lpstr>
      <vt:lpstr>Haettenschweiler</vt:lpstr>
      <vt:lpstr>Impact</vt:lpstr>
      <vt:lpstr>Microsoft Sans Serif</vt:lpstr>
      <vt:lpstr>Tahoma</vt:lpstr>
      <vt:lpstr>Times New Roman</vt:lpstr>
      <vt:lpstr>Wingdings</vt:lpstr>
      <vt:lpstr>Estela de condensación</vt:lpstr>
      <vt:lpstr>Imagen</vt:lpstr>
      <vt:lpstr>neuro liderazgo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Objetivo general</vt:lpstr>
      <vt:lpstr>Tabla de contenidos</vt:lpstr>
      <vt:lpstr>RUTA DE CONOCIMIENTO</vt:lpstr>
      <vt:lpstr>Presentación de PowerPoint</vt:lpstr>
      <vt:lpstr>Presentación de PowerPoint</vt:lpstr>
      <vt:lpstr>Presentación de PowerPoint</vt:lpstr>
      <vt:lpstr>Presentación de PowerPoint</vt:lpstr>
      <vt:lpstr>Presentación de PowerPoint</vt:lpstr>
      <vt:lpstr>VIVIMOS SUMERGIDOS EN INFORMACIÓN INTERNA Y EXTERNA</vt:lpstr>
      <vt:lpstr>Presentación de PowerPoint</vt:lpstr>
      <vt:lpstr>¿QUE ES EL NEUROLIDERZAGO?</vt:lpstr>
      <vt:lpstr>Neuro liderazgo</vt:lpstr>
      <vt:lpstr>Presentación de PowerPoint</vt:lpstr>
      <vt:lpstr>Presentación de PowerPoint</vt:lpstr>
      <vt:lpstr>Neuro liderazgo y cerebro </vt:lpstr>
      <vt:lpstr>Presentación de PowerPoint</vt:lpstr>
      <vt:lpstr>La teoría de los tres cerebros </vt:lpstr>
      <vt:lpstr>Presentación de PowerPoint</vt:lpstr>
      <vt:lpstr>Presentación de PowerPoint</vt:lpstr>
      <vt:lpstr>Presentación de PowerPoint</vt:lpstr>
      <vt:lpstr>Presentación de PowerPoint</vt:lpstr>
      <vt:lpstr>Presentación de PowerPoint</vt:lpstr>
      <vt:lpstr>Presentación de PowerPoint</vt:lpstr>
      <vt:lpstr>neuroliderzago</vt:lpstr>
      <vt:lpstr>  Características de un líder </vt:lpstr>
      <vt:lpstr>se caracteriza por:</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LOS SIETE HABITOS para lograr un neuro liderazgo</vt:lpstr>
      <vt:lpstr> ÉTICA DEL CARÁCTER </vt:lpstr>
      <vt:lpstr>Presentación de PowerPoint</vt:lpstr>
      <vt:lpstr>Presentación de PowerPoint</vt:lpstr>
      <vt:lpstr>LOS PRINCIPALES NEUROTRASMISORES</vt:lpstr>
      <vt:lpstr>ÉTICA DE LA PERSONALIDAD</vt:lpstr>
      <vt:lpstr> GRANDEZA PRIMARIA </vt:lpstr>
      <vt:lpstr>GRANDEZA SECUNDARIA </vt:lpstr>
      <vt:lpstr>El poder de un paradigma.</vt:lpstr>
      <vt:lpstr>Presentación de PowerPoint</vt:lpstr>
      <vt:lpstr>El poder de un cambio de paradigma.</vt:lpstr>
      <vt:lpstr>Ver y ser.</vt:lpstr>
      <vt:lpstr>El paradigma basado en principios.</vt:lpstr>
      <vt:lpstr>Presentación de PowerPoint</vt:lpstr>
      <vt:lpstr>El modo en que vemos el problema es el problema.</vt:lpstr>
      <vt:lpstr>El nuevo nivel de pensamiento.</vt:lpstr>
      <vt:lpstr>Presentación de PowerPoint</vt:lpstr>
      <vt:lpstr>PANORAMA GENERAL DE LOS 7 HÁBITOS DEL NEUROLIDERAZGO  Siembra y cosecha</vt:lpstr>
      <vt:lpstr>Todos los días necesitamos la ayuda y el apoyo de otros.</vt:lpstr>
      <vt:lpstr>Presentación de PowerPoint</vt:lpstr>
      <vt:lpstr>Presentación de PowerPoint</vt:lpstr>
      <vt:lpstr>Presentación de PowerPoint</vt:lpstr>
      <vt:lpstr>Presentación de PowerPoint</vt:lpstr>
      <vt:lpstr>Presentación de PowerPoint</vt:lpstr>
      <vt:lpstr>HÁBITO EFECTIVIDAD</vt:lpstr>
      <vt:lpstr>Presentación de PowerPoint</vt:lpstr>
      <vt:lpstr>HABITOS</vt:lpstr>
      <vt:lpstr>EFECTIVIDAD</vt:lpstr>
      <vt:lpstr>Presentación de PowerPoint</vt:lpstr>
      <vt:lpstr>Presentación de PowerPoint</vt:lpstr>
      <vt:lpstr>COMÓ SABER SI DEBEMOS CAMBIAR</vt:lpstr>
      <vt:lpstr>Presentación de PowerPoint</vt:lpstr>
      <vt:lpstr>CÓMO LOGRAR SER UNA PERSONA HUMANA ALTAMENTE EFECTIVA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CONCLUSIONES</vt:lpstr>
      <vt:lpstr>Presentación de PowerPoint</vt:lpstr>
      <vt:lpstr>Presentación de PowerPoint</vt:lpstr>
      <vt:lpstr>Presentación de PowerPoint</vt:lpstr>
      <vt:lpstr>LOS SIETE HÁBITOS DE LA GENTE ALTAMENTE EFECTIVA</vt:lpstr>
      <vt:lpstr>Presentación de PowerPoint</vt:lpstr>
      <vt:lpstr>Presentación de PowerPoint</vt:lpstr>
      <vt:lpstr>"El ser humano tiene la libertad interior de elegir"</vt:lpstr>
      <vt:lpstr>PROACTIVIDAD</vt:lpstr>
      <vt:lpstr>Presentación de PowerPoint</vt:lpstr>
      <vt:lpstr>TOMAR LA INICIATIVA</vt:lpstr>
      <vt:lpstr>ACTÚE O DEJE QUE LOS DEMÁS ACTÚEN POR USTED</vt:lpstr>
      <vt:lpstr>Presentación de PowerPoint</vt:lpstr>
      <vt:lpstr>ESCUCHANDO NUESTRO LENGUAJE</vt:lpstr>
      <vt:lpstr>Autoconciencia</vt:lpstr>
      <vt:lpstr>Lenguaje reactivo</vt:lpstr>
      <vt:lpstr>Lenguaje reactivo</vt:lpstr>
      <vt:lpstr>PRIMER HÁBITO, SER PROACTIVO Principio de la visión personal</vt:lpstr>
      <vt:lpstr>CIRCULO DE LA INFLUENCIA</vt:lpstr>
      <vt:lpstr>CÍRCULO DE PREOCUPACIÓN/ CÍRCULO DE INFLUENCIA</vt:lpstr>
      <vt:lpstr>Presentación de PowerPoint</vt:lpstr>
      <vt:lpstr>PROACTIVIDAD</vt:lpstr>
      <vt:lpstr>Presentación de PowerPoint</vt:lpstr>
      <vt:lpstr>Presentación de PowerPoint</vt:lpstr>
      <vt:lpstr>LOS TENER Y LOS SER</vt:lpstr>
      <vt:lpstr>Presentación de PowerPoint</vt:lpstr>
      <vt:lpstr>Presentación de PowerPoint</vt:lpstr>
      <vt:lpstr>SEGUNDO HÁBITO COMENZAR CON EL FIN EN LA MENTE</vt:lpstr>
      <vt:lpstr>Comenzar con un fin en mente</vt:lpstr>
      <vt:lpstr>Tener un FIN EN MENTE</vt:lpstr>
      <vt:lpstr>Presentación de PowerPoint</vt:lpstr>
      <vt:lpstr>Presentación de PowerPoint</vt:lpstr>
      <vt:lpstr>Presentación de PowerPoint</vt:lpstr>
      <vt:lpstr>Todas las cosas se crean dos veces</vt:lpstr>
      <vt:lpstr>Somos la segunda creación.</vt:lpstr>
      <vt:lpstr>Liderar es la primera creación</vt:lpstr>
      <vt:lpstr>Liderar</vt:lpstr>
      <vt:lpstr>Reescribir el guión</vt:lpstr>
      <vt:lpstr>Empieza cada día con estos  valores </vt:lpstr>
      <vt:lpstr>Enunciado de la misión personal</vt:lpstr>
      <vt:lpstr>TERCER HÁBITO PRIMERO LO PRIMERO</vt:lpstr>
      <vt:lpstr>Lo Primero es lo PRIMERO</vt:lpstr>
      <vt:lpstr>Presentación de PowerPoint</vt:lpstr>
      <vt:lpstr>Presentación de PowerPoint</vt:lpstr>
      <vt:lpstr>Presentación de PowerPoint</vt:lpstr>
      <vt:lpstr>Presentación de PowerPoint</vt:lpstr>
      <vt:lpstr>CUARTO HÁBITO PENSAR GANAR / GANAR</vt:lpstr>
      <vt:lpstr>Presentación de PowerPoint</vt:lpstr>
      <vt:lpstr>Presentación de PowerPoint</vt:lpstr>
      <vt:lpstr>BUSCAR ENTENDER ,LUEGO SER ENTENDIDO.</vt:lpstr>
      <vt:lpstr>Presentación de PowerPoint</vt:lpstr>
      <vt:lpstr>Presentación de PowerPoint</vt:lpstr>
      <vt:lpstr>Logre Comprender y después ser Comprendido</vt:lpstr>
      <vt:lpstr>SEXTO HÁBITO SINERGIZAR : PRINCIPIO DE LA COOPERACIÓN CREATIVA</vt:lpstr>
      <vt:lpstr>SINERGIZAR : PRINCIPIO DE LA COOPERACIÓN CREATIVA</vt:lpstr>
      <vt:lpstr>Presentación de PowerPoint</vt:lpstr>
      <vt:lpstr>Presentación de PowerPoint</vt:lpstr>
      <vt:lpstr>SÉPTIMO HÁBITO MEJORAMIENTO CONTINUO</vt:lpstr>
      <vt:lpstr>Afilemos la SIERRA</vt:lpstr>
      <vt:lpstr>Presentación de PowerPoint</vt:lpstr>
      <vt:lpstr>Presentación de PowerPoint</vt:lpstr>
      <vt:lpstr>Presentación de PowerPoint</vt:lpstr>
      <vt:lpstr>             El Octavo Hábito                      Descubrir nuestra voz                      Expresar nuestra voz </vt:lpstr>
      <vt:lpstr>Presentación de PowerPoint</vt:lpstr>
      <vt:lpstr> Descubrir nuestra voz: Dones de Nacimiento</vt:lpstr>
      <vt:lpstr> Descubrir nuestra voz: Dones de Nacimiento</vt:lpstr>
      <vt:lpstr> Descubrir nuestra voz: Dones de Nacimiento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¿SABIAS Qué?</vt:lpstr>
      <vt:lpstr>¿SABIAS Qué?</vt:lpstr>
      <vt:lpstr>¿SABIAS Qué?</vt:lpstr>
      <vt:lpstr>¿SABIAS Qué?</vt:lpstr>
      <vt:lpstr>¿SABIAS Qué?</vt:lpstr>
      <vt:lpstr>¿SABIAS Qué?</vt:lpstr>
      <vt:lpstr>¿SABIAS Qué?</vt:lpstr>
      <vt:lpstr>¿SABIAS Qué?</vt:lpstr>
      <vt:lpstr>¿SABIAS Qué?</vt:lpstr>
      <vt:lpstr>¿SABIAS Qué?</vt:lpstr>
      <vt:lpstr>¿SABIAS Qué?</vt:lpstr>
      <vt:lpstr>consejo</vt:lpstr>
      <vt:lpstr>¿SABIAS Qué?</vt:lpstr>
      <vt:lpstr>¿SABIAS Qué?</vt:lpstr>
      <vt:lpstr>Presentación de PowerPoint</vt:lpstr>
      <vt:lpstr>¿SABIAS Qué?</vt:lpstr>
      <vt:lpstr>consejo</vt:lpstr>
      <vt:lpstr>¿SABIAS Qué?</vt:lpstr>
      <vt:lpstr>¿SABIAS Qué?</vt:lpstr>
      <vt:lpstr>¿SABIAS Qué?</vt:lpstr>
      <vt:lpstr>Herramientas </vt:lpstr>
      <vt:lpstr>Presentación de PowerPoint</vt:lpstr>
      <vt:lpstr>Presentación de PowerPoint</vt:lpstr>
      <vt:lpstr>Presentación de PowerPoint</vt:lpstr>
      <vt:lpstr>Presentación de PowerPoint</vt:lpstr>
      <vt:lpstr>¿SABIAS Qué?</vt:lpstr>
      <vt:lpstr>¿SABIAS Qué?</vt:lpstr>
      <vt:lpstr>Presentación de PowerPoint</vt:lpstr>
      <vt:lpstr>Presentación de PowerPoint</vt:lpstr>
      <vt:lpstr>Presentación de PowerPoint</vt:lpstr>
      <vt:lpstr>Resolución de conflicto</vt:lpstr>
      <vt:lpstr>Inteligencia emocional</vt:lpstr>
      <vt:lpstr>Presentación de PowerPoint</vt:lpstr>
      <vt:lpstr>Presentación de PowerPoint</vt:lpstr>
      <vt:lpstr>Presentación de PowerPoint</vt:lpstr>
      <vt:lpstr>Presentación de PowerPoint</vt:lpstr>
      <vt:lpstr>Presentación de PowerPoint</vt:lpstr>
      <vt:lpstr>TOMA DE DECISIONES NEUROLIDER CON EL EQUIPO</vt:lpstr>
      <vt:lpstr>Implicancias en la conducción: neuro liderazgo</vt:lpstr>
      <vt:lpstr>Presentación de PowerPoint</vt:lpstr>
      <vt:lpstr>Presentación de PowerPoint</vt:lpstr>
      <vt:lpstr>Presentación de PowerPoint</vt:lpstr>
      <vt:lpstr>Presentación de PowerPoint</vt:lpstr>
      <vt:lpstr>El autoliderazgo emocional es una cualidad imprescindible del liderazgo</vt:lpstr>
      <vt:lpstr>Llaves bioquímicas del cerebro</vt:lpstr>
      <vt:lpstr>Teoría de la personalidad y neurotransmisores </vt:lpstr>
      <vt:lpstr>LOS PRINCIPALES NEUROTRASMISORES</vt:lpstr>
      <vt:lpstr>DOPAMINA </vt:lpstr>
      <vt:lpstr>Serotonina </vt:lpstr>
      <vt:lpstr>oxitocina</vt:lpstr>
      <vt:lpstr>Nor adrenalina </vt:lpstr>
      <vt:lpstr>CÓMO ESTIMULAR LOS CUATRO GRANDES NEUROTRANSMISORES DE LA FELICIDAD</vt:lpstr>
      <vt:lpstr>Presentación de PowerPoint</vt:lpstr>
      <vt:lpstr>Presentación de PowerPoint</vt:lpstr>
      <vt:lpstr>Presentación de PowerPoint</vt:lpstr>
      <vt:lpstr>El enemigo del logro de objetivos: la procrastinación</vt:lpstr>
      <vt:lpstr>Presentación de PowerPoint</vt:lpstr>
      <vt:lpstr>Liderazgo humanistas es liderar desde “el ejemplo”</vt:lpstr>
      <vt:lpstr>Felicidad laboral</vt:lpstr>
      <vt:lpstr>LOS RASGOS DISTINTIVOS DEL FENOMENO HUAMANO</vt:lpstr>
      <vt:lpstr>Conceptos básicos </vt:lpstr>
      <vt:lpstr>NOS CUESTIONAMOS??</vt:lpstr>
      <vt:lpstr>¿Que es la gestión emocional?</vt:lpstr>
      <vt:lpstr>Habilidades de la gestión emocional</vt:lpstr>
      <vt:lpstr>ELEMENTOS CENTRALES LIDERAZGO</vt:lpstr>
      <vt:lpstr>Presentación de PowerPoint</vt:lpstr>
      <vt:lpstr>Presentación de PowerPoint</vt:lpstr>
      <vt:lpstr>Presentación de PowerPoint</vt:lpstr>
      <vt:lpstr>Ganar hace que nos preparemos para volver a ganar</vt:lpstr>
      <vt:lpstr>Presentación de PowerPoint</vt:lpstr>
      <vt:lpstr>¿Qué sucede a nivel cerebral?</vt:lpstr>
      <vt:lpstr>El fenómeno de la  “paradoja del poder”</vt:lpstr>
      <vt:lpstr>¿Qué estilo de liderazgo?</vt:lpstr>
      <vt:lpstr>COMPETENCIA INTRAPERSONAL –AUTOCONCIENCIA </vt:lpstr>
      <vt:lpstr>Competencia intrapersonal – auto regulación </vt:lpstr>
      <vt:lpstr>Gestión de personas – cognición social y sistemas motivacionales </vt:lpstr>
      <vt:lpstr>COMPETENCIA INTRAPERSNAL – MOTIVACION </vt:lpstr>
      <vt:lpstr>Presentación de PowerPoint</vt:lpstr>
      <vt:lpstr>COMPETENCIA INTERPERSONAL –EMPATIA </vt:lpstr>
      <vt:lpstr>Competencia interpersonal – habilidades sociales </vt:lpstr>
      <vt:lpstr>neuro liderazgo</vt:lpstr>
      <vt:lpstr>Gestión emocional </vt:lpstr>
      <vt:lpstr>INTELIGENCIA EMOCIONAL </vt:lpstr>
      <vt:lpstr>Dimensiones </vt:lpstr>
      <vt:lpstr>Conocimiento emocional </vt:lpstr>
      <vt:lpstr>Presentación de PowerPoint</vt:lpstr>
      <vt:lpstr>¿Que seria mas útil sentir?</vt:lpstr>
      <vt:lpstr>Situación : felicitar a alguien</vt:lpstr>
      <vt:lpstr>¿Qué mensajes le traen las emociones?</vt:lpstr>
      <vt:lpstr>Modelo de Andersen (fes y liderazgo)</vt:lpstr>
      <vt:lpstr>Toma de decisiones y foco atencional </vt:lpstr>
      <vt:lpstr>¿Como creemos que tomamos decisiones?</vt:lpstr>
      <vt:lpstr>Cuales son los problemas mas cotidianos en el trabajo</vt:lpstr>
      <vt:lpstr>Presentación de PowerPoint</vt:lpstr>
      <vt:lpstr>Innovación y creatividad </vt:lpstr>
      <vt:lpstr>Presentación de PowerPoint</vt:lpstr>
      <vt:lpstr>Resolución de problemas y negociación </vt:lpstr>
      <vt:lpstr>La formula del bienestar </vt:lpstr>
      <vt:lpstr>Presentación de PowerPoint</vt:lpstr>
      <vt:lpstr>NEUROEMPATIA al descubierto: es la molécula de la confianza y la empatía</vt:lpstr>
      <vt:lpstr>Presentación de PowerPoint</vt:lpstr>
      <vt:lpstr>Presentación de PowerPoint</vt:lpstr>
      <vt:lpstr>neuro liderazgo</vt:lpstr>
      <vt:lpstr>Presentación de PowerPoint</vt:lpstr>
      <vt:lpstr>Presentación de PowerPoint</vt:lpstr>
      <vt:lpstr>Presentación de PowerPoint</vt:lpstr>
      <vt:lpstr>Dinámica de activación neuronal aplicada al comportamiento y la toma de decisiones</vt:lpstr>
      <vt:lpstr>Presentación de PowerPoint</vt:lpstr>
      <vt:lpstr>Toma decisiones: el proceso se inicia EN EL meta consciente</vt:lpstr>
      <vt:lpstr>Presentación de PowerPoint</vt:lpstr>
      <vt:lpstr>EL PODER DEL PENSAMIENTO EN EL CONOCIMIENTO PARA EL ÉXITO, LA NEUTRAL O EL FRACASO </vt:lpstr>
      <vt:lpstr>Presentación de PowerPoint</vt:lpstr>
      <vt:lpstr>Presentación de PowerPoint</vt:lpstr>
      <vt:lpstr>Presentación de PowerPoint</vt:lpstr>
      <vt:lpstr>Presentación de PowerPoint</vt:lpstr>
      <vt:lpstr>LO QUE SE VIENE CADA VEZ CON MAYOR FUERZA: ESPIRITUALIDAD Y ALINEAMIENTO CENTRADO EN VALORES</vt:lpstr>
      <vt:lpstr>EL ENTRENAMIENTO CEREBRAL</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neuro liderazgo</dc:title>
  <dc:creator>Luis Alberto Sarmiento Pérez</dc:creator>
  <cp:lastModifiedBy>Luis Alberto Sarmiento Pérez</cp:lastModifiedBy>
  <cp:revision>47</cp:revision>
  <dcterms:created xsi:type="dcterms:W3CDTF">2024-07-29T11:56:48Z</dcterms:created>
  <dcterms:modified xsi:type="dcterms:W3CDTF">2024-08-29T21:05:52Z</dcterms:modified>
</cp:coreProperties>
</file>